
<file path=[Content_Types].xml><?xml version="1.0" encoding="utf-8"?>
<Types xmlns="http://schemas.openxmlformats.org/package/2006/content-types">
  <Default Extension="emf" ContentType="image/x-emf"/>
  <Default Extension="fntdata" ContentType="application/x-fontdata"/>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1"/>
    <p:sldMasterId id="2147483671" r:id="rId2"/>
  </p:sldMasterIdLst>
  <p:notesMasterIdLst>
    <p:notesMasterId r:id="rId31"/>
  </p:notesMasterIdLst>
  <p:handoutMasterIdLst>
    <p:handoutMasterId r:id="rId32"/>
  </p:handoutMasterIdLst>
  <p:sldIdLst>
    <p:sldId id="256" r:id="rId3"/>
    <p:sldId id="362" r:id="rId4"/>
    <p:sldId id="363" r:id="rId5"/>
    <p:sldId id="397" r:id="rId6"/>
    <p:sldId id="455" r:id="rId7"/>
    <p:sldId id="398" r:id="rId8"/>
    <p:sldId id="433" r:id="rId9"/>
    <p:sldId id="401" r:id="rId10"/>
    <p:sldId id="374" r:id="rId11"/>
    <p:sldId id="439" r:id="rId12"/>
    <p:sldId id="378" r:id="rId13"/>
    <p:sldId id="459" r:id="rId14"/>
    <p:sldId id="447" r:id="rId15"/>
    <p:sldId id="444" r:id="rId16"/>
    <p:sldId id="386" r:id="rId17"/>
    <p:sldId id="410" r:id="rId18"/>
    <p:sldId id="381" r:id="rId19"/>
    <p:sldId id="421" r:id="rId20"/>
    <p:sldId id="384" r:id="rId21"/>
    <p:sldId id="420" r:id="rId22"/>
    <p:sldId id="457" r:id="rId23"/>
    <p:sldId id="396" r:id="rId24"/>
    <p:sldId id="449" r:id="rId25"/>
    <p:sldId id="450" r:id="rId26"/>
    <p:sldId id="451" r:id="rId27"/>
    <p:sldId id="452" r:id="rId28"/>
    <p:sldId id="453" r:id="rId29"/>
    <p:sldId id="454" r:id="rId30"/>
  </p:sldIdLst>
  <p:sldSz cx="9144000" cy="5143500" type="screen16x9"/>
  <p:notesSz cx="6858000" cy="9144000"/>
  <p:embeddedFontLst>
    <p:embeddedFont>
      <p:font typeface="Cambria Math" panose="02040503050406030204" pitchFamily="18" charset="0"/>
      <p:regular r:id="rId33"/>
    </p:embeddedFont>
    <p:embeddedFont>
      <p:font typeface="Google Sans" panose="020B0503030502040204" pitchFamily="34" charset="0"/>
      <p:regular r:id="rId34"/>
      <p:bold r:id="rId35"/>
      <p:italic r:id="rId36"/>
      <p:boldItalic r:id="rId37"/>
    </p:embeddedFont>
    <p:embeddedFont>
      <p:font typeface="Google Sans Medium" panose="020B0603030502040204" pitchFamily="34" charset="0"/>
      <p:regular r:id="rId38"/>
      <p:bold r:id="rId39"/>
      <p:italic r:id="rId40"/>
      <p:boldItalic r:id="rId41"/>
    </p:embeddedFont>
    <p:embeddedFont>
      <p:font typeface="Google Sans SemiBold"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EEE"/>
    <a:srgbClr val="FFFFFF"/>
    <a:srgbClr val="FAFAFA"/>
    <a:srgbClr val="D6D6D6"/>
    <a:srgbClr val="E38E02"/>
    <a:srgbClr val="4285F4"/>
    <a:srgbClr val="58AE35"/>
    <a:srgbClr val="A6A6A6"/>
    <a:srgbClr val="FF7D7E"/>
    <a:srgbClr val="EA43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DA17D06-1E22-4259-BB2C-CAE999706008}">
  <a:tblStyle styleId="{0DA17D06-1E22-4259-BB2C-CAE99970600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32"/>
    <p:restoredTop sz="71758"/>
  </p:normalViewPr>
  <p:slideViewPr>
    <p:cSldViewPr snapToGrid="0">
      <p:cViewPr varScale="1">
        <p:scale>
          <a:sx n="113" d="100"/>
          <a:sy n="113" d="100"/>
        </p:scale>
        <p:origin x="2336" y="16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2" d="100"/>
          <a:sy n="122" d="100"/>
        </p:scale>
        <p:origin x="4096"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font" Target="fonts/font1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D5A3D3-2877-6C7A-6237-D1144AAE7FC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a:extLst>
              <a:ext uri="{FF2B5EF4-FFF2-40B4-BE49-F238E27FC236}">
                <a16:creationId xmlns:a16="http://schemas.microsoft.com/office/drawing/2014/main" id="{8CB4D8C9-63EC-65DA-A433-67FF10C9B5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EB4714-F7D0-5045-ABB7-1AC9E863FA33}" type="datetimeFigureOut">
              <a:rPr lang="en-CN" smtClean="0"/>
              <a:t>8/9/24</a:t>
            </a:fld>
            <a:endParaRPr lang="en-CN"/>
          </a:p>
        </p:txBody>
      </p:sp>
      <p:sp>
        <p:nvSpPr>
          <p:cNvPr id="4" name="Footer Placeholder 3">
            <a:extLst>
              <a:ext uri="{FF2B5EF4-FFF2-40B4-BE49-F238E27FC236}">
                <a16:creationId xmlns:a16="http://schemas.microsoft.com/office/drawing/2014/main" id="{18856D52-9ADF-929C-4352-6F8A22C755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5" name="Slide Number Placeholder 4">
            <a:extLst>
              <a:ext uri="{FF2B5EF4-FFF2-40B4-BE49-F238E27FC236}">
                <a16:creationId xmlns:a16="http://schemas.microsoft.com/office/drawing/2014/main" id="{E366BC66-CEA4-E96B-2B20-C5EB0162D7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BA960B9-BD2F-C940-9D77-91AEB630D2F3}" type="slidenum">
              <a:rPr lang="en-CN" smtClean="0"/>
              <a:t>‹#›</a:t>
            </a:fld>
            <a:endParaRPr lang="en-CN"/>
          </a:p>
        </p:txBody>
      </p:sp>
    </p:spTree>
    <p:extLst>
      <p:ext uri="{BB962C8B-B14F-4D97-AF65-F5344CB8AC3E}">
        <p14:creationId xmlns:p14="http://schemas.microsoft.com/office/powerpoint/2010/main" val="2737212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70509fda24_0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70509fda24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b="0" i="0" u="none" strike="noStrike" dirty="0">
                <a:solidFill>
                  <a:srgbClr val="000000"/>
                </a:solidFill>
                <a:effectLst/>
                <a:latin typeface="Arial" panose="020B0604020202020204" pitchFamily="34" charset="0"/>
              </a:rPr>
              <a:t>Hi everyone. I am </a:t>
            </a:r>
            <a:r>
              <a:rPr lang="en-US" sz="1800" b="0" i="0" u="none" strike="noStrike" dirty="0" err="1">
                <a:solidFill>
                  <a:srgbClr val="000000"/>
                </a:solidFill>
                <a:effectLst/>
                <a:latin typeface="Arial" panose="020B0604020202020204" pitchFamily="34" charset="0"/>
              </a:rPr>
              <a:t>Jiacheng</a:t>
            </a:r>
            <a:r>
              <a:rPr lang="en-US" sz="1800" b="0" i="0" u="none" strike="noStrike" dirty="0">
                <a:solidFill>
                  <a:srgbClr val="000000"/>
                </a:solidFill>
                <a:effectLst/>
                <a:latin typeface="Arial" panose="020B0604020202020204" pitchFamily="34" charset="0"/>
              </a:rPr>
              <a:t>, I am going to present the work “Performance interface for hardware accelerators” Today, this is a joint work at EPFL with Rishabh, </a:t>
            </a:r>
            <a:r>
              <a:rPr lang="en-US" sz="1800" b="0" i="0" u="none" strike="noStrike" dirty="0" err="1">
                <a:solidFill>
                  <a:srgbClr val="000000"/>
                </a:solidFill>
                <a:effectLst/>
                <a:latin typeface="Arial" panose="020B0604020202020204" pitchFamily="34" charset="0"/>
              </a:rPr>
              <a:t>Sahand</a:t>
            </a:r>
            <a:r>
              <a:rPr lang="en-US" sz="1800" b="0" i="0" u="none" strike="noStrike" dirty="0">
                <a:solidFill>
                  <a:srgbClr val="000000"/>
                </a:solidFill>
                <a:effectLst/>
                <a:latin typeface="Arial" panose="020B0604020202020204" pitchFamily="34" charset="0"/>
              </a:rPr>
              <a:t>, Mahyar, and my advisors, Thomas </a:t>
            </a:r>
            <a:r>
              <a:rPr lang="en-US" sz="1800" b="0" i="0" u="none" strike="noStrike" dirty="0" err="1">
                <a:solidFill>
                  <a:srgbClr val="000000"/>
                </a:solidFill>
                <a:effectLst/>
                <a:latin typeface="Arial" panose="020B0604020202020204" pitchFamily="34" charset="0"/>
              </a:rPr>
              <a:t>Bourgeat</a:t>
            </a:r>
            <a:r>
              <a:rPr lang="en-US" sz="1800" b="0" i="0" u="none" strike="noStrike" dirty="0">
                <a:solidFill>
                  <a:srgbClr val="000000"/>
                </a:solidFill>
                <a:effectLst/>
                <a:latin typeface="Arial" panose="020B0604020202020204" pitchFamily="34" charset="0"/>
              </a:rPr>
              <a:t>, and George </a:t>
            </a:r>
            <a:r>
              <a:rPr lang="en-US" sz="1800" b="0" i="0" u="none" strike="noStrike" dirty="0" err="1">
                <a:solidFill>
                  <a:srgbClr val="000000"/>
                </a:solidFill>
                <a:effectLst/>
                <a:latin typeface="Arial" panose="020B0604020202020204" pitchFamily="34" charset="0"/>
              </a:rPr>
              <a:t>Candea</a:t>
            </a:r>
            <a:r>
              <a:rPr lang="en-US" sz="1800" b="0" i="0" u="none" strike="noStrike" dirty="0">
                <a:solidFill>
                  <a:srgbClr val="000000"/>
                </a:solidFill>
                <a:effectLst/>
                <a:latin typeface="Arial" panose="020B0604020202020204" pitchFamily="34" charset="0"/>
              </a:rPr>
              <a:t>. </a:t>
            </a:r>
            <a:endParaRPr lang="en-US" dirty="0">
              <a:effectLst/>
            </a:endParaRPr>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 ideal Performance IR should </a:t>
            </a:r>
            <a:r>
              <a:rPr lang="en-US" dirty="0" err="1"/>
              <a:t>satisify</a:t>
            </a:r>
            <a:r>
              <a:rPr lang="en-US" dirty="0"/>
              <a:t> the following requirements:</a:t>
            </a:r>
          </a:p>
          <a:p>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F</a:t>
            </a:r>
            <a:r>
              <a:rPr lang="en-CN" dirty="0"/>
              <a:t>irst it should be a higher-level abstraction of the HW that retains only the performance-relevant information, and discards everything else. </a:t>
            </a:r>
          </a:p>
          <a:p>
            <a:r>
              <a:rPr lang="en-CN" dirty="0"/>
              <a:t>Second the PE-IR has to be expressive enough to represent all </a:t>
            </a:r>
            <a:r>
              <a:rPr lang="en" sz="1100" dirty="0">
                <a:solidFill>
                  <a:schemeClr val="tx1"/>
                </a:solidFill>
                <a:latin typeface="Google Sans" panose="020B0503030502040204" pitchFamily="34" charset="0"/>
              </a:rPr>
              <a:t>performance-relevant </a:t>
            </a:r>
            <a:r>
              <a:rPr lang="en" sz="1100" dirty="0">
                <a:solidFill>
                  <a:schemeClr val="dk1"/>
                </a:solidFill>
                <a:latin typeface="Google Sans" panose="020B0503030502040204" pitchFamily="34" charset="0"/>
              </a:rPr>
              <a:t>details. </a:t>
            </a:r>
            <a:endParaRPr lang="en-CN" dirty="0"/>
          </a:p>
          <a:p>
            <a:r>
              <a:rPr lang="en-CN" dirty="0"/>
              <a:t>Lastly, the PE-IR has to be formal such that analyzable by automated tools. </a:t>
            </a:r>
          </a:p>
          <a:p>
            <a:endParaRPr lang="en-CN" dirty="0"/>
          </a:p>
          <a:p>
            <a:r>
              <a:rPr lang="en-US" sz="1100" b="1" i="0" u="none" strike="noStrike" dirty="0">
                <a:solidFill>
                  <a:srgbClr val="000000"/>
                </a:solidFill>
                <a:effectLst/>
                <a:latin typeface="Arial" panose="020B0604020202020204" pitchFamily="34" charset="0"/>
              </a:rPr>
              <a:t>We came up with such an performance IR, called latency petri net, or LPN to represent the performance of RTL</a:t>
            </a:r>
            <a:r>
              <a:rPr lang="en-US" sz="1100" b="0" i="0" u="none" strike="noStrike" dirty="0">
                <a:solidFill>
                  <a:srgbClr val="000000"/>
                </a:solidFill>
                <a:effectLst/>
                <a:latin typeface="Arial" panose="020B0604020202020204" pitchFamily="34" charset="0"/>
              </a:rPr>
              <a:t>.</a:t>
            </a:r>
            <a:r>
              <a:rPr lang="en-US" sz="1100" b="1" i="0" u="none" strike="noStrike" dirty="0">
                <a:solidFill>
                  <a:srgbClr val="000000"/>
                </a:solidFill>
                <a:effectLst/>
                <a:latin typeface="Arial" panose="020B0604020202020204" pitchFamily="34" charset="0"/>
              </a:rPr>
              <a:t> </a:t>
            </a:r>
          </a:p>
          <a:p>
            <a:endParaRPr lang="en-US" sz="1100" b="1" i="0" u="none" strike="noStrike" dirty="0">
              <a:solidFill>
                <a:srgbClr val="000000"/>
              </a:solidFill>
              <a:effectLst/>
              <a:latin typeface="Arial" panose="020B0604020202020204" pitchFamily="34" charset="0"/>
            </a:endParaRPr>
          </a:p>
          <a:p>
            <a:endParaRPr lang="en-CN" dirty="0"/>
          </a:p>
        </p:txBody>
      </p:sp>
    </p:spTree>
    <p:extLst>
      <p:ext uri="{BB962C8B-B14F-4D97-AF65-F5344CB8AC3E}">
        <p14:creationId xmlns:p14="http://schemas.microsoft.com/office/powerpoint/2010/main" val="36561534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Arial" panose="020B0604020202020204" pitchFamily="34" charset="0"/>
              </a:rPr>
              <a:t>LPN is a parallel model close to hardware with natural constructs to represent parallelism. LPNs are based on Petri nets with several extensions, and petri nets have a long history of being used to model parallel and asynchronous systems. </a:t>
            </a:r>
          </a:p>
          <a:p>
            <a:endParaRPr lang="en-US" sz="1800" b="0" i="0" u="none" strike="noStrike" dirty="0">
              <a:solidFill>
                <a:srgbClr val="000000"/>
              </a:solidFill>
              <a:effectLst/>
              <a:latin typeface="Arial" panose="020B0604020202020204" pitchFamily="34"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dirty="0">
                <a:solidFill>
                  <a:schemeClr val="tx1"/>
                </a:solidFill>
              </a:rPr>
              <a:t>LPN allows arbitrary functions</a:t>
            </a:r>
            <a:r>
              <a:rPr lang="en-US" sz="1800" dirty="0">
                <a:solidFill>
                  <a:srgbClr val="000000"/>
                </a:solidFill>
              </a:rPr>
              <a:t> to represent</a:t>
            </a:r>
            <a:r>
              <a:rPr lang="en-US" sz="1800" dirty="0">
                <a:solidFill>
                  <a:schemeClr val="tx1"/>
                </a:solidFill>
              </a:rPr>
              <a:t> performance and data dependencies of parallel hardware modules.</a:t>
            </a:r>
            <a:endParaRPr lang="en-US" sz="1800" b="0" i="0" u="none" strike="noStrike" dirty="0">
              <a:solidFill>
                <a:srgbClr val="000000"/>
              </a:solidFill>
              <a:effectLst/>
              <a:latin typeface="Arial" panose="020B0604020202020204" pitchFamily="34" charset="0"/>
            </a:endParaRPr>
          </a:p>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Finally LPN is abstract, expressive and formal.</a:t>
            </a:r>
          </a:p>
          <a:p>
            <a:endParaRPr lang="en-US" sz="1800" b="0" i="0" u="none" strike="noStrike" dirty="0">
              <a:solidFill>
                <a:srgbClr val="000000"/>
              </a:solidFill>
              <a:effectLst/>
              <a:latin typeface="Arial" panose="020B0604020202020204" pitchFamily="34" charset="0"/>
            </a:endParaRPr>
          </a:p>
          <a:p>
            <a:endParaRPr lang="en-US" sz="1800" b="0" i="0" u="none" strike="noStrike" dirty="0">
              <a:solidFill>
                <a:srgbClr val="000000"/>
              </a:solidFill>
              <a:effectLst/>
              <a:latin typeface="Arial" panose="020B0604020202020204" pitchFamily="34" charset="0"/>
            </a:endParaRPr>
          </a:p>
          <a:p>
            <a:endParaRPr lang="en-US" sz="18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98835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ffectLst/>
                <a:latin typeface="Helvetica Neue" panose="02000503000000020004" pitchFamily="2" charset="0"/>
              </a:rPr>
              <a:t>Now let’s look at the simplest LPN to understand its elements and how it works </a:t>
            </a:r>
          </a:p>
          <a:p>
            <a:r>
              <a:rPr lang="en-US" dirty="0">
                <a:effectLst/>
                <a:latin typeface="Helvetica Neue" panose="02000503000000020004" pitchFamily="2" charset="0"/>
              </a:rPr>
              <a:t>The </a:t>
            </a:r>
            <a:r>
              <a:rPr lang="en-US" dirty="0" err="1">
                <a:effectLst/>
                <a:latin typeface="Helvetica Neue" panose="02000503000000020004" pitchFamily="2" charset="0"/>
              </a:rPr>
              <a:t>lpn</a:t>
            </a:r>
            <a:r>
              <a:rPr lang="en-US" dirty="0">
                <a:effectLst/>
                <a:latin typeface="Helvetica Neue" panose="02000503000000020004" pitchFamily="2" charset="0"/>
              </a:rPr>
              <a:t>, despite the simplicity, describes the performance of a matrix multiplication hardware module, this hardware module implements a systolic array and takes two matrices of size n by n and output the results after n cycles.</a:t>
            </a:r>
          </a:p>
          <a:p>
            <a:r>
              <a:rPr lang="en-US" dirty="0">
                <a:effectLst/>
                <a:latin typeface="Helvetica Neue" panose="02000503000000020004" pitchFamily="2" charset="0"/>
              </a:rPr>
              <a:t>(click)This LPN has two places, which represent the hardware buffer to hold input or output data. </a:t>
            </a:r>
          </a:p>
          <a:p>
            <a:r>
              <a:rPr lang="en-US" dirty="0">
                <a:effectLst/>
                <a:latin typeface="Helvetica Neue" panose="02000503000000020004" pitchFamily="2" charset="0"/>
              </a:rPr>
              <a:t>(click)This LPN also contains a transition that models performance aspect of hardware units. The delay function associated with the transition, computes how long the hardware would take to process the input stored in the input place. in this case, it computes the delay of the matrix multiplication given specific matrices. </a:t>
            </a:r>
          </a:p>
          <a:p>
            <a:r>
              <a:rPr lang="en-US" dirty="0">
                <a:effectLst/>
                <a:latin typeface="Helvetica Neue" panose="02000503000000020004" pitchFamily="2" charset="0"/>
              </a:rPr>
              <a:t>finally this LPN has edges that connects the places and the transition. </a:t>
            </a:r>
          </a:p>
          <a:p>
            <a:r>
              <a:rPr lang="en-US" dirty="0">
                <a:effectLst/>
                <a:latin typeface="Helvetica Neue" panose="02000503000000020004" pitchFamily="2" charset="0"/>
              </a:rPr>
              <a:t>(click)</a:t>
            </a:r>
          </a:p>
          <a:p>
            <a:r>
              <a:rPr lang="en-US" dirty="0">
                <a:effectLst/>
                <a:latin typeface="Helvetica Neue" panose="02000503000000020004" pitchFamily="2" charset="0"/>
              </a:rPr>
              <a:t>Now we can run this LPN to get the performance of the HW. </a:t>
            </a:r>
          </a:p>
          <a:p>
            <a:r>
              <a:rPr lang="en-US" dirty="0">
                <a:effectLst/>
                <a:latin typeface="Helvetica Neue" panose="02000503000000020004" pitchFamily="2" charset="0"/>
              </a:rPr>
              <a:t>First we feed the input matrices as to the hardware, to this LPN, the matrices are then converted into a token, that holds abstract features of the input, here, the token contains the property n stands for matrix dimension, and let's say the dimension is 400. </a:t>
            </a:r>
          </a:p>
          <a:p>
            <a:r>
              <a:rPr lang="en-US" dirty="0">
                <a:effectLst/>
                <a:latin typeface="Helvetica Neue" panose="02000503000000020004" pitchFamily="2" charset="0"/>
              </a:rPr>
              <a:t>This </a:t>
            </a:r>
            <a:r>
              <a:rPr lang="en-US" dirty="0" err="1">
                <a:effectLst/>
                <a:latin typeface="Helvetica Neue" panose="02000503000000020004" pitchFamily="2" charset="0"/>
              </a:rPr>
              <a:t>transtion</a:t>
            </a:r>
            <a:r>
              <a:rPr lang="en-US" dirty="0">
                <a:effectLst/>
                <a:latin typeface="Helvetica Neue" panose="02000503000000020004" pitchFamily="2" charset="0"/>
              </a:rPr>
              <a:t> is now activated by this new token, which means it will consume the token after some delay as computed by the delay function which returns 400 in this case. So, the transition waits for the clock to tick 400 cycles, then consume the token and produce an empty token denoting the computation is done.</a:t>
            </a:r>
          </a:p>
          <a:p>
            <a:r>
              <a:rPr lang="en-US" dirty="0">
                <a:effectLst/>
                <a:latin typeface="Helvetica Neue" panose="02000503000000020004" pitchFamily="2" charset="0"/>
              </a:rPr>
              <a:t>(click) </a:t>
            </a:r>
          </a:p>
          <a:p>
            <a:r>
              <a:rPr lang="en-US" dirty="0">
                <a:effectLst/>
                <a:latin typeface="Helvetica Neue" panose="02000503000000020004" pitchFamily="2" charset="0"/>
              </a:rPr>
              <a:t>It’s obvious that this LPN uses much less code than the original systolic array implementation to just represent the performance.</a:t>
            </a:r>
          </a:p>
          <a:p>
            <a:endParaRPr lang="en-US" dirty="0">
              <a:effectLst/>
              <a:latin typeface="Helvetica Neue" panose="02000503000000020004" pitchFamily="2" charset="0"/>
            </a:endParaRPr>
          </a:p>
          <a:p>
            <a:r>
              <a:rPr lang="en-US" dirty="0">
                <a:effectLst/>
                <a:latin typeface="Helvetica Neue" panose="02000503000000020004" pitchFamily="2" charset="0"/>
              </a:rPr>
              <a:t>In fact, this is true for all 5 real accelerators we constructed LPN for, where we use only 10% of code compared to the RTL.</a:t>
            </a:r>
            <a:endParaRPr lang="en-CN" dirty="0"/>
          </a:p>
          <a:p>
            <a:endParaRPr lang="en-CN" dirty="0"/>
          </a:p>
          <a:p>
            <a:endParaRPr lang="en-CN" dirty="0"/>
          </a:p>
        </p:txBody>
      </p:sp>
    </p:spTree>
    <p:extLst>
      <p:ext uri="{BB962C8B-B14F-4D97-AF65-F5344CB8AC3E}">
        <p14:creationId xmlns:p14="http://schemas.microsoft.com/office/powerpoint/2010/main" val="35984475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ffectLst/>
                <a:latin typeface="Helvetica Neue" panose="02000503000000020004" pitchFamily="2" charset="0"/>
              </a:rPr>
              <a:t>We can make this LPN more complicated by adding another simple LPN for the hardware component that loads the matrices into a buffer which can then be consumed by the matrix multiplication unit, </a:t>
            </a:r>
          </a:p>
          <a:p>
            <a:r>
              <a:rPr lang="en-US" dirty="0">
                <a:effectLst/>
                <a:latin typeface="Helvetica Neue" panose="02000503000000020004" pitchFamily="2" charset="0"/>
              </a:rPr>
              <a:t>This new LPN works the same way as before, but the two transitions operate in parallel unless there are data dependencies, just like the hardware</a:t>
            </a:r>
          </a:p>
          <a:p>
            <a:endParaRPr lang="en-US" dirty="0">
              <a:effectLst/>
              <a:latin typeface="Helvetica Neue" panose="02000503000000020004" pitchFamily="2" charset="0"/>
            </a:endParaRPr>
          </a:p>
          <a:p>
            <a:r>
              <a:rPr lang="en-US" dirty="0">
                <a:effectLst/>
                <a:latin typeface="Helvetica Neue" panose="02000503000000020004" pitchFamily="2" charset="0"/>
              </a:rPr>
              <a:t>This gives you a feel of how an LPN works, the LPN abstraction we described in the paper is much more powerful than what we describe here. Please look at the paper for more details if you are interested.  </a:t>
            </a:r>
          </a:p>
          <a:p>
            <a:endParaRPr lang="en-CN" dirty="0"/>
          </a:p>
        </p:txBody>
      </p:sp>
    </p:spTree>
    <p:extLst>
      <p:ext uri="{BB962C8B-B14F-4D97-AF65-F5344CB8AC3E}">
        <p14:creationId xmlns:p14="http://schemas.microsoft.com/office/powerpoint/2010/main" val="2244165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effectLst/>
                <a:latin typeface="Helvetica Neue" panose="02000503000000020004" pitchFamily="2" charset="0"/>
              </a:rPr>
              <a:t>With all constructs provided by the LPN, we can turn a complex hardware design into LPN easily. </a:t>
            </a:r>
          </a:p>
          <a:p>
            <a:r>
              <a:rPr lang="en-US" dirty="0">
                <a:effectLst/>
                <a:latin typeface="Helvetica Neue" panose="02000503000000020004" pitchFamily="2" charset="0"/>
              </a:rPr>
              <a:t>The example shown on the left is a real ML accelerator, VTA, it has fetch, load, compute and store module, to convert this hardware to LPN, we would create LPNs for the modules one by one and compose them together.</a:t>
            </a:r>
          </a:p>
          <a:p>
            <a:r>
              <a:rPr lang="en-US" dirty="0">
                <a:effectLst/>
                <a:latin typeface="Helvetica Neue" panose="02000503000000020004" pitchFamily="2" charset="0"/>
              </a:rPr>
              <a:t>The final LPN is quite similar to the architectural view of hardware on the left, but with more details, furthermore, the LPN can </a:t>
            </a:r>
            <a:r>
              <a:rPr lang="en-US" dirty="0" err="1">
                <a:effectLst/>
                <a:latin typeface="Helvetica Neue" panose="02000503000000020004" pitchFamily="2" charset="0"/>
              </a:rPr>
              <a:t>acutally</a:t>
            </a:r>
            <a:r>
              <a:rPr lang="en-US" dirty="0">
                <a:effectLst/>
                <a:latin typeface="Helvetica Neue" panose="02000503000000020004" pitchFamily="2" charset="0"/>
              </a:rPr>
              <a:t> run and return the performance of the design, while the </a:t>
            </a:r>
            <a:r>
              <a:rPr lang="en-US" dirty="0" err="1">
                <a:effectLst/>
                <a:latin typeface="Helvetica Neue" panose="02000503000000020004" pitchFamily="2" charset="0"/>
              </a:rPr>
              <a:t>archi</a:t>
            </a:r>
            <a:r>
              <a:rPr lang="en-US" dirty="0">
                <a:effectLst/>
                <a:latin typeface="Helvetica Neue" panose="02000503000000020004" pitchFamily="2" charset="0"/>
              </a:rPr>
              <a:t>-diagram is not actionable at all.</a:t>
            </a:r>
          </a:p>
          <a:p>
            <a:endParaRPr lang="en-CN" dirty="0"/>
          </a:p>
          <a:p>
            <a:r>
              <a:rPr lang="en-US" sz="1100" dirty="0">
                <a:effectLst/>
                <a:latin typeface="Helvetica Neue" panose="02000503000000020004" pitchFamily="2" charset="0"/>
              </a:rPr>
              <a:t>Because LPN matches closely to hardware, it’s easy for HW engineers to produce an LPN by hand. </a:t>
            </a:r>
          </a:p>
          <a:p>
            <a:r>
              <a:rPr lang="en-US" sz="1100" dirty="0">
                <a:effectLst/>
                <a:latin typeface="Helvetica Neue" panose="02000503000000020004" pitchFamily="2" charset="0"/>
              </a:rPr>
              <a:t>Based on our experiment, a hardware engineer could construction an LPN in a few hours  after understanding the RTL for a non-trivial design, </a:t>
            </a:r>
            <a:r>
              <a:rPr lang="en-US" sz="1100" dirty="0" err="1">
                <a:effectLst/>
                <a:latin typeface="Helvetica Neue" panose="02000503000000020004" pitchFamily="2" charset="0"/>
              </a:rPr>
              <a:t>menshen</a:t>
            </a:r>
            <a:r>
              <a:rPr lang="en-US" sz="1100" dirty="0">
                <a:effectLst/>
                <a:latin typeface="Helvetica Neue" panose="02000503000000020004" pitchFamily="2" charset="0"/>
              </a:rPr>
              <a:t>, used in programmable switches, which has around 10,000 lines of Verilog code.</a:t>
            </a:r>
          </a:p>
          <a:p>
            <a:endParaRPr lang="en-CN" dirty="0"/>
          </a:p>
        </p:txBody>
      </p:sp>
    </p:spTree>
    <p:extLst>
      <p:ext uri="{BB962C8B-B14F-4D97-AF65-F5344CB8AC3E}">
        <p14:creationId xmlns:p14="http://schemas.microsoft.com/office/powerpoint/2010/main" val="3423935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spcBef>
                <a:spcPts val="0"/>
              </a:spcBef>
              <a:spcAft>
                <a:spcPts val="0"/>
              </a:spcAft>
            </a:pPr>
            <a:endParaRPr lang="en-US" sz="1800" b="1" i="0" u="none" strike="noStrike" dirty="0">
              <a:solidFill>
                <a:srgbClr val="000000"/>
              </a:solidFill>
              <a:effectLst/>
              <a:latin typeface="Arial" panose="020B0604020202020204" pitchFamily="34" charset="0"/>
            </a:endParaRPr>
          </a:p>
          <a:p>
            <a:pPr rtl="0">
              <a:spcBef>
                <a:spcPts val="0"/>
              </a:spcBef>
              <a:spcAft>
                <a:spcPts val="0"/>
              </a:spcAft>
            </a:pPr>
            <a:r>
              <a:rPr lang="en-US" sz="1800" b="1" i="0" u="none" strike="noStrike" dirty="0">
                <a:solidFill>
                  <a:srgbClr val="000000"/>
                </a:solidFill>
                <a:effectLst/>
                <a:latin typeface="Arial" panose="020B0604020202020204" pitchFamily="34" charset="0"/>
              </a:rPr>
              <a:t>LPN is also very expressive and we were able to capture different performance-related details for all 5 accel We </a:t>
            </a:r>
            <a:r>
              <a:rPr lang="en-US" sz="1800" b="1" i="0" u="none" strike="noStrike" dirty="0" err="1">
                <a:solidFill>
                  <a:srgbClr val="000000"/>
                </a:solidFill>
                <a:effectLst/>
                <a:latin typeface="Arial" panose="020B0604020202020204" pitchFamily="34" charset="0"/>
              </a:rPr>
              <a:t>contructed</a:t>
            </a:r>
            <a:r>
              <a:rPr lang="en-US" sz="1800" b="1" i="0" u="none" strike="noStrike" dirty="0">
                <a:solidFill>
                  <a:srgbClr val="000000"/>
                </a:solidFill>
                <a:effectLst/>
                <a:latin typeface="Arial" panose="020B0604020202020204" pitchFamily="34" charset="0"/>
              </a:rPr>
              <a:t> LPNs for. </a:t>
            </a:r>
          </a:p>
          <a:p>
            <a:pPr rtl="0">
              <a:spcBef>
                <a:spcPts val="0"/>
              </a:spcBef>
              <a:spcAft>
                <a:spcPts val="0"/>
              </a:spcAft>
            </a:pPr>
            <a:r>
              <a:rPr lang="en-US" sz="1800" b="1" i="0" u="none" strike="noStrike" dirty="0">
                <a:solidFill>
                  <a:srgbClr val="000000"/>
                </a:solidFill>
                <a:effectLst/>
                <a:latin typeface="Arial" panose="020B0604020202020204" pitchFamily="34" charset="0"/>
              </a:rPr>
              <a:t>The LPNs are also accurate with 1.7% average error across all 5 accelerators we evaluated. </a:t>
            </a:r>
          </a:p>
          <a:p>
            <a:pPr rtl="0">
              <a:spcBef>
                <a:spcPts val="0"/>
              </a:spcBef>
              <a:spcAft>
                <a:spcPts val="0"/>
              </a:spcAft>
            </a:pPr>
            <a:r>
              <a:rPr lang="en-US" sz="1800" b="1" i="0" u="none" strike="noStrike" dirty="0">
                <a:solidFill>
                  <a:srgbClr val="000000"/>
                </a:solidFill>
                <a:effectLst/>
                <a:latin typeface="Arial" panose="020B0604020202020204" pitchFamily="34" charset="0"/>
              </a:rPr>
              <a:t>The inaccurate part is a result of simplification from the RTL but not due to limitations of the LPN model. </a:t>
            </a:r>
          </a:p>
          <a:p>
            <a:pPr rtl="0">
              <a:spcBef>
                <a:spcPts val="0"/>
              </a:spcBef>
              <a:spcAft>
                <a:spcPts val="0"/>
              </a:spcAft>
            </a:pPr>
            <a:endParaRPr lang="en-US" sz="1800" b="1" i="0" u="none" strike="noStrike" dirty="0">
              <a:solidFill>
                <a:srgbClr val="000000"/>
              </a:solidFill>
              <a:effectLst/>
              <a:latin typeface="Arial" panose="020B0604020202020204" pitchFamily="34" charset="0"/>
            </a:endParaRPr>
          </a:p>
          <a:p>
            <a:pPr rtl="0">
              <a:spcBef>
                <a:spcPts val="0"/>
              </a:spcBef>
              <a:spcAft>
                <a:spcPts val="0"/>
              </a:spcAft>
            </a:pPr>
            <a:endParaRPr lang="en-US" sz="1800" b="1" i="0" u="none" strike="noStrike" dirty="0">
              <a:solidFill>
                <a:srgbClr val="000000"/>
              </a:solidFill>
              <a:effectLst/>
              <a:latin typeface="Arial" panose="020B0604020202020204" pitchFamily="34" charset="0"/>
            </a:endParaRPr>
          </a:p>
          <a:p>
            <a:pPr rtl="0">
              <a:spcBef>
                <a:spcPts val="0"/>
              </a:spcBef>
              <a:spcAft>
                <a:spcPts val="0"/>
              </a:spcAft>
            </a:pPr>
            <a:r>
              <a:rPr lang="en-US" sz="1800" b="1" i="0" u="none" strike="noStrike" dirty="0">
                <a:solidFill>
                  <a:srgbClr val="000000"/>
                </a:solidFill>
                <a:effectLst/>
                <a:latin typeface="Arial" panose="020B0604020202020204" pitchFamily="34" charset="0"/>
              </a:rPr>
              <a:t>(LPN is no more or less correct that the Verilog because they are writing by the same engineers, but in the future work, we envision building tools )</a:t>
            </a:r>
          </a:p>
        </p:txBody>
      </p:sp>
    </p:spTree>
    <p:extLst>
      <p:ext uri="{BB962C8B-B14F-4D97-AF65-F5344CB8AC3E}">
        <p14:creationId xmlns:p14="http://schemas.microsoft.com/office/powerpoint/2010/main" val="920656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spcBef>
                <a:spcPts val="0"/>
              </a:spcBef>
              <a:spcAft>
                <a:spcPts val="1200"/>
              </a:spcAft>
              <a:buFont typeface="Arial" panose="020B0604020202020204" pitchFamily="34" charset="0"/>
              <a:buChar char="•"/>
            </a:pPr>
            <a:r>
              <a:rPr lang="en-US" sz="1800" b="1" i="0" u="none" strike="noStrike" dirty="0">
                <a:solidFill>
                  <a:srgbClr val="000000"/>
                </a:solidFill>
                <a:effectLst/>
                <a:latin typeface="Arial" panose="020B0604020202020204" pitchFamily="34" charset="0"/>
              </a:rPr>
              <a:t>Remember, there is huge gap, a big wall, between parallel execution model for HW and readable, sequential performance interface. </a:t>
            </a:r>
          </a:p>
          <a:p>
            <a:pPr rtl="0" fontAlgn="base">
              <a:spcBef>
                <a:spcPts val="0"/>
              </a:spcBef>
              <a:spcAft>
                <a:spcPts val="1200"/>
              </a:spcAft>
              <a:buFont typeface="Arial" panose="020B0604020202020204" pitchFamily="34" charset="0"/>
              <a:buChar char="•"/>
            </a:pPr>
            <a:r>
              <a:rPr lang="en-US" sz="1800" b="1" i="0" u="none" strike="noStrike" dirty="0">
                <a:solidFill>
                  <a:srgbClr val="000000"/>
                </a:solidFill>
                <a:effectLst/>
                <a:latin typeface="Arial" panose="020B0604020202020204" pitchFamily="34" charset="0"/>
              </a:rPr>
              <a:t>(click) With LPN, we find a way to bypass this wall. </a:t>
            </a:r>
          </a:p>
          <a:p>
            <a:pPr rtl="0" fontAlgn="base">
              <a:spcBef>
                <a:spcPts val="0"/>
              </a:spcBef>
              <a:spcAft>
                <a:spcPts val="1200"/>
              </a:spcAft>
              <a:buFont typeface="Arial" panose="020B0604020202020204" pitchFamily="34" charset="0"/>
              <a:buChar char="•"/>
            </a:pPr>
            <a:r>
              <a:rPr lang="en-US" sz="1800" b="1" i="0" u="none" strike="noStrike" dirty="0">
                <a:solidFill>
                  <a:srgbClr val="000000"/>
                </a:solidFill>
                <a:effectLst/>
                <a:latin typeface="Arial" panose="020B0604020202020204" pitchFamily="34" charset="0"/>
              </a:rPr>
              <a:t> Furthermore, we fully close the gap, with a tool we built called lpn2pi , which transforms LPN into a performance interface</a:t>
            </a:r>
          </a:p>
          <a:p>
            <a:pPr rtl="0" fontAlgn="base">
              <a:spcBef>
                <a:spcPts val="0"/>
              </a:spcBef>
              <a:spcAft>
                <a:spcPts val="1200"/>
              </a:spcAft>
              <a:buFont typeface="Arial" panose="020B0604020202020204" pitchFamily="34" charset="0"/>
              <a:buChar char="•"/>
            </a:pPr>
            <a:endParaRPr lang="en-US" sz="1800" b="1"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491284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800" b="1" i="0" u="none" strike="noStrike" dirty="0">
                    <a:solidFill>
                      <a:srgbClr val="000000"/>
                    </a:solidFill>
                    <a:effectLst/>
                    <a:latin typeface="Arial" panose="020B0604020202020204" pitchFamily="34" charset="0"/>
                  </a:rPr>
                  <a:t>(1 minute)</a:t>
                </a:r>
                <a:r>
                  <a:rPr lang="en-US" sz="1800" b="0" i="0" u="none" strike="noStrike" dirty="0">
                    <a:solidFill>
                      <a:srgbClr val="000000"/>
                    </a:solidFill>
                    <a:effectLst/>
                    <a:latin typeface="Arial" panose="020B0604020202020204" pitchFamily="34" charset="0"/>
                  </a:rPr>
                  <a:t> </a:t>
                </a:r>
              </a:p>
              <a:p>
                <a:r>
                  <a:rPr lang="en-US" sz="3200" dirty="0">
                    <a:effectLst/>
                    <a:latin typeface="Helvetica Neue" panose="02000503000000020004" pitchFamily="2" charset="0"/>
                  </a:rPr>
                  <a:t>LPN2pi </a:t>
                </a:r>
                <a:r>
                  <a:rPr lang="en-US" sz="3200" dirty="0" err="1">
                    <a:effectLst/>
                    <a:latin typeface="Helvetica Neue" panose="02000503000000020004" pitchFamily="2" charset="0"/>
                  </a:rPr>
                  <a:t>tekes</a:t>
                </a:r>
                <a:r>
                  <a:rPr lang="en-US" sz="3200" dirty="0">
                    <a:effectLst/>
                    <a:latin typeface="Helvetica Neue" panose="02000503000000020004" pitchFamily="2" charset="0"/>
                  </a:rPr>
                  <a:t> an LPN and an input space of interest, then produces a program which we can a </a:t>
                </a:r>
                <a:r>
                  <a:rPr lang="en-US" sz="3200" dirty="0" err="1">
                    <a:effectLst/>
                    <a:latin typeface="Helvetica Neue" panose="02000503000000020004" pitchFamily="2" charset="0"/>
                  </a:rPr>
                  <a:t>perfomrance</a:t>
                </a:r>
                <a:r>
                  <a:rPr lang="en-US" sz="3200" dirty="0">
                    <a:effectLst/>
                    <a:latin typeface="Helvetica Neue" panose="02000503000000020004" pitchFamily="2" charset="0"/>
                  </a:rPr>
                  <a:t> interface that can compute execution cycles of the hardware for every input in that space.</a:t>
                </a:r>
              </a:p>
              <a:p>
                <a:r>
                  <a:rPr lang="en-US" sz="3200" dirty="0">
                    <a:effectLst/>
                    <a:latin typeface="Helvetica Neue" panose="02000503000000020004" pitchFamily="2" charset="0"/>
                  </a:rPr>
                  <a:t>LPN2pi aggregates delay functions in the individual transitions into Python code, in this process, it also take into account the parallelism and data dependencies of </a:t>
                </a:r>
                <a:r>
                  <a:rPr lang="en-US" sz="3200" dirty="0" err="1">
                    <a:effectLst/>
                    <a:latin typeface="Helvetica Neue" panose="02000503000000020004" pitchFamily="2" charset="0"/>
                  </a:rPr>
                  <a:t>thos</a:t>
                </a:r>
                <a:r>
                  <a:rPr lang="en-US" sz="3200" dirty="0">
                    <a:effectLst/>
                    <a:latin typeface="Helvetica Neue" panose="02000503000000020004" pitchFamily="2" charset="0"/>
                  </a:rPr>
                  <a:t> transitions</a:t>
                </a:r>
              </a:p>
              <a:p>
                <a:r>
                  <a:rPr lang="en-US" sz="3200" dirty="0">
                    <a:effectLst/>
                    <a:latin typeface="Helvetica Neue" panose="02000503000000020004" pitchFamily="2" charset="0"/>
                  </a:rPr>
                  <a:t>Lpn2pi uses input features or </a:t>
                </a:r>
                <a:r>
                  <a:rPr lang="en-US" sz="3200" dirty="0" err="1">
                    <a:effectLst/>
                    <a:latin typeface="Helvetica Neue" panose="02000503000000020004" pitchFamily="2" charset="0"/>
                  </a:rPr>
                  <a:t>aggragation</a:t>
                </a:r>
                <a:r>
                  <a:rPr lang="en-US" sz="3200" dirty="0">
                    <a:effectLst/>
                    <a:latin typeface="Helvetica Neue" panose="02000503000000020004" pitchFamily="2" charset="0"/>
                  </a:rPr>
                  <a:t> of those features as free variables in the interface, for the interface to be readable. </a:t>
                </a:r>
              </a:p>
              <a:p>
                <a:r>
                  <a:rPr lang="en-US" sz="3200" dirty="0">
                    <a:effectLst/>
                    <a:latin typeface="Helvetica Neue" panose="02000503000000020004" pitchFamily="2" charset="0"/>
                  </a:rPr>
                  <a:t>So, Lpn2pi produced interfaces are human readable,  and the price we pay for </a:t>
                </a:r>
                <a:r>
                  <a:rPr lang="en-CN" sz="3200" dirty="0"/>
                  <a:t>readablity is that the interface is less accurate than the LPN, but the good news is it’s error is les sthan 20% on average</a:t>
                </a:r>
                <a:endParaRPr lang="en-US" sz="3200" dirty="0">
                  <a:effectLst/>
                  <a:latin typeface="Helvetica Neue" panose="02000503000000020004" pitchFamily="2" charset="0"/>
                </a:endParaRPr>
              </a:p>
            </p:txBody>
          </p:sp>
        </mc:Choice>
        <mc:Fallback xmlns="">
          <p:sp>
            <p:nvSpPr>
              <p:cNvPr id="3" name="Notes Placeholder 2"/>
              <p:cNvSpPr>
                <a:spLocks noGrp="1"/>
              </p:cNvSpPr>
              <p:nvPr>
                <p:ph type="body" idx="1"/>
              </p:nvPr>
            </p:nvSpPr>
            <p:spPr/>
            <p:txBody>
              <a:bodyPr/>
              <a:lstStyle/>
              <a:p>
                <a:r>
                  <a:rPr lang="en-US" sz="1800" b="1" i="0" u="none" strike="noStrike" dirty="0">
                    <a:solidFill>
                      <a:srgbClr val="000000"/>
                    </a:solidFill>
                    <a:effectLst/>
                    <a:latin typeface="Arial" panose="020B0604020202020204" pitchFamily="34" charset="0"/>
                  </a:rPr>
                  <a:t>(1 minute)</a:t>
                </a:r>
                <a:r>
                  <a:rPr lang="en-US" sz="1800" b="0" i="0" u="none" strike="noStrike" dirty="0">
                    <a:solidFill>
                      <a:srgbClr val="000000"/>
                    </a:solidFill>
                    <a:effectLst/>
                    <a:latin typeface="Arial" panose="020B0604020202020204" pitchFamily="34" charset="0"/>
                  </a:rPr>
                  <a:t> </a:t>
                </a:r>
              </a:p>
              <a:p>
                <a:r>
                  <a:rPr lang="en-US" sz="1800" b="0" i="0" u="none" strike="noStrike" dirty="0">
                    <a:solidFill>
                      <a:srgbClr val="000000"/>
                    </a:solidFill>
                    <a:effectLst/>
                    <a:latin typeface="Arial" panose="020B0604020202020204" pitchFamily="34" charset="0"/>
                  </a:rPr>
                  <a:t>LPN2pi </a:t>
                </a:r>
                <a:r>
                  <a:rPr lang="en-US" sz="1800" b="0" i="0" u="none" strike="noStrike" dirty="0" err="1">
                    <a:solidFill>
                      <a:srgbClr val="000000"/>
                    </a:solidFill>
                    <a:effectLst/>
                    <a:latin typeface="Arial" panose="020B0604020202020204" pitchFamily="34" charset="0"/>
                  </a:rPr>
                  <a:t>tekes</a:t>
                </a:r>
                <a:r>
                  <a:rPr lang="en-US" sz="1800" b="0" i="0" u="none" strike="noStrike" dirty="0">
                    <a:solidFill>
                      <a:srgbClr val="000000"/>
                    </a:solidFill>
                    <a:effectLst/>
                    <a:latin typeface="Arial" panose="020B0604020202020204" pitchFamily="34" charset="0"/>
                  </a:rPr>
                  <a:t> an LPN and an input space of interest, then produces an interface that can compute execution cycles of every input in that space.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b="0" i="0" u="none" strike="noStrike" dirty="0">
                    <a:solidFill>
                      <a:srgbClr val="000000"/>
                    </a:solidFill>
                    <a:effectLst/>
                    <a:latin typeface="Arial" panose="020B0604020202020204" pitchFamily="34" charset="0"/>
                  </a:rPr>
                  <a:t>LPN2pi aggregates latency expressions in the transitions, </a:t>
                </a:r>
                <a:r>
                  <a:rPr lang="en-US" sz="2400" dirty="0">
                    <a:solidFill>
                      <a:schemeClr val="tx1"/>
                    </a:solidFill>
                    <a:latin typeface="Google Sans" panose="020B0503030502040204" pitchFamily="34" charset="0"/>
                    <a:ea typeface="Google Sans SemiBold"/>
                    <a:cs typeface="Google Sans SemiBold"/>
                    <a:sym typeface="Google Sans SemiBold"/>
                  </a:rPr>
                  <a:t>e.g., latency expression</a:t>
                </a:r>
                <a:r>
                  <a:rPr lang="en-US" sz="2400" dirty="0"/>
                  <a:t> </a:t>
                </a:r>
                <a:r>
                  <a:rPr lang="en-US" sz="2400" i="0">
                    <a:latin typeface="Cambria Math" panose="02040503050406030204" pitchFamily="18" charset="0"/>
                  </a:rPr>
                  <a:t>to𝑘𝑒𝑛.𝑛,</a:t>
                </a:r>
                <a:r>
                  <a:rPr lang="en-US" sz="2400" dirty="0">
                    <a:solidFill>
                      <a:schemeClr val="tx1"/>
                    </a:solidFill>
                    <a:latin typeface="Google Sans" panose="020B0503030502040204" pitchFamily="34" charset="0"/>
                    <a:ea typeface="Google Sans SemiBold"/>
                    <a:cs typeface="Google Sans SemiBold"/>
                    <a:sym typeface="Google Sans SemiBold"/>
                  </a:rPr>
                  <a:t> after accounting for the parallelism, into sequential Python program</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2400" b="0" i="0" u="none" strike="noStrike" dirty="0">
                    <a:solidFill>
                      <a:schemeClr val="tx1"/>
                    </a:solidFill>
                    <a:effectLst/>
                    <a:latin typeface="Google Sans" panose="020B0503030502040204" pitchFamily="34" charset="0"/>
                    <a:sym typeface="Google Sans SemiBold"/>
                  </a:rPr>
                  <a:t>While doing so, LPN2pi,</a:t>
                </a:r>
                <a:r>
                  <a:rPr lang="en-US" sz="2400" b="0" i="0" u="none" strike="noStrike" baseline="0" dirty="0">
                    <a:solidFill>
                      <a:schemeClr val="tx1"/>
                    </a:solidFill>
                    <a:effectLst/>
                    <a:latin typeface="Google Sans" panose="020B0503030502040204" pitchFamily="34" charset="0"/>
                    <a:sym typeface="Google Sans SemiBold"/>
                  </a:rPr>
                  <a:t> l</a:t>
                </a:r>
                <a:r>
                  <a:rPr lang="en-US" sz="2400" dirty="0">
                    <a:solidFill>
                      <a:schemeClr val="tx1"/>
                    </a:solidFill>
                    <a:latin typeface="Google Sans" panose="020B0503030502040204" pitchFamily="34" charset="0"/>
                    <a:ea typeface="Google Sans SemiBold"/>
                    <a:cs typeface="Google Sans SemiBold"/>
                    <a:sym typeface="Google Sans SemiBold"/>
                  </a:rPr>
                  <a:t>everages abstract features of inputs, e.g., matrix dimension </a:t>
                </a:r>
                <a:r>
                  <a:rPr lang="en-US" sz="2400" b="0" i="0">
                    <a:latin typeface="Cambria Math" panose="02040503050406030204" pitchFamily="18" charset="0"/>
                  </a:rPr>
                  <a:t>𝑛</a:t>
                </a:r>
                <a:r>
                  <a:rPr lang="en-US" sz="2400" dirty="0">
                    <a:solidFill>
                      <a:schemeClr val="tx1"/>
                    </a:solidFill>
                    <a:latin typeface="Google Sans" panose="020B0503030502040204" pitchFamily="34" charset="0"/>
                    <a:ea typeface="Google Sans SemiBold"/>
                    <a:cs typeface="Google Sans SemiBold"/>
                    <a:sym typeface="Google Sans SemiBold"/>
                  </a:rPr>
                  <a:t> for the interface</a:t>
                </a:r>
                <a:r>
                  <a:rPr lang="en-US" sz="2400" baseline="0" dirty="0">
                    <a:solidFill>
                      <a:schemeClr val="tx1"/>
                    </a:solidFill>
                    <a:latin typeface="Google Sans" panose="020B0503030502040204" pitchFamily="34" charset="0"/>
                    <a:ea typeface="Google Sans SemiBold"/>
                    <a:cs typeface="Google Sans SemiBold"/>
                    <a:sym typeface="Google Sans SemiBold"/>
                  </a:rPr>
                  <a:t> to be human readable. </a:t>
                </a:r>
                <a:endParaRPr lang="en-US" sz="2400" dirty="0">
                  <a:solidFill>
                    <a:schemeClr val="tx1"/>
                  </a:solidFill>
                  <a:latin typeface="Google Sans" panose="020B0503030502040204" pitchFamily="34" charset="0"/>
                  <a:ea typeface="Google Sans SemiBold"/>
                  <a:cs typeface="Google Sans SemiBold"/>
                  <a:sym typeface="Google Sans SemiBold"/>
                </a:endParaRPr>
              </a:p>
              <a:p>
                <a:pPr lvl="0" indent="-330200">
                  <a:lnSpc>
                    <a:spcPct val="100000"/>
                  </a:lnSpc>
                  <a:buClr>
                    <a:schemeClr val="dk1"/>
                  </a:buClr>
                  <a:buSzPct val="60000"/>
                </a:pPr>
                <a:endParaRPr lang="en-US" sz="1100" dirty="0">
                  <a:solidFill>
                    <a:schemeClr val="tx1"/>
                  </a:solidFill>
                  <a:latin typeface="Google Sans" panose="020B0503030502040204" pitchFamily="34" charset="0"/>
                  <a:ea typeface="Google Sans SemiBold"/>
                  <a:cs typeface="Google Sans SemiBold"/>
                  <a:sym typeface="Google Sans SemiBold"/>
                </a:endParaRPr>
              </a:p>
              <a:p>
                <a:pPr lvl="0" indent="-330200">
                  <a:lnSpc>
                    <a:spcPct val="100000"/>
                  </a:lnSpc>
                  <a:buClr>
                    <a:schemeClr val="dk1"/>
                  </a:buClr>
                  <a:buSzPct val="60000"/>
                </a:pPr>
                <a:r>
                  <a:rPr lang="en-US" sz="1100" dirty="0">
                    <a:solidFill>
                      <a:schemeClr val="tx1"/>
                    </a:solidFill>
                    <a:latin typeface="Google Sans" panose="020B0503030502040204" pitchFamily="34" charset="0"/>
                    <a:ea typeface="Google Sans SemiBold"/>
                    <a:cs typeface="Google Sans SemiBold"/>
                    <a:sym typeface="Google Sans SemiBold"/>
                  </a:rPr>
                  <a:t>Lpn2pi produced interfaces are accurate, for all 5 accelerators, the average error across benchmarks is below 20% compared to the HW. </a:t>
                </a:r>
              </a:p>
              <a:p>
                <a:pPr lvl="0" indent="-330200">
                  <a:lnSpc>
                    <a:spcPct val="100000"/>
                  </a:lnSpc>
                  <a:buClr>
                    <a:schemeClr val="dk1"/>
                  </a:buClr>
                  <a:buSzPct val="60000"/>
                </a:pPr>
                <a:r>
                  <a:rPr lang="en-US" sz="1100" dirty="0">
                    <a:solidFill>
                      <a:schemeClr val="tx1"/>
                    </a:solidFill>
                    <a:latin typeface="Google Sans" panose="020B0503030502040204" pitchFamily="34" charset="0"/>
                    <a:ea typeface="Google Sans SemiBold"/>
                    <a:cs typeface="Google Sans SemiBold"/>
                    <a:sym typeface="Google Sans SemiBold"/>
                  </a:rPr>
                  <a:t>Lpn2pi is less accurate than LPN because it’s an approximation of </a:t>
                </a:r>
                <a:r>
                  <a:rPr lang="en-US" sz="1100" dirty="0" err="1">
                    <a:solidFill>
                      <a:schemeClr val="tx1"/>
                    </a:solidFill>
                    <a:latin typeface="Google Sans" panose="020B0503030502040204" pitchFamily="34" charset="0"/>
                    <a:ea typeface="Google Sans SemiBold"/>
                    <a:cs typeface="Google Sans SemiBold"/>
                    <a:sym typeface="Google Sans SemiBold"/>
                  </a:rPr>
                  <a:t>lpn</a:t>
                </a:r>
                <a:r>
                  <a:rPr lang="en-US" sz="1100" dirty="0">
                    <a:solidFill>
                      <a:schemeClr val="tx1"/>
                    </a:solidFill>
                    <a:latin typeface="Google Sans" panose="020B0503030502040204" pitchFamily="34" charset="0"/>
                    <a:ea typeface="Google Sans SemiBold"/>
                    <a:cs typeface="Google Sans SemiBold"/>
                    <a:sym typeface="Google Sans SemiBold"/>
                  </a:rPr>
                  <a:t> and sacrifice accuracy for readability.</a:t>
                </a:r>
              </a:p>
              <a:p>
                <a:pPr lvl="0" indent="-330200">
                  <a:lnSpc>
                    <a:spcPct val="100000"/>
                  </a:lnSpc>
                  <a:buClr>
                    <a:schemeClr val="dk1"/>
                  </a:buClr>
                  <a:buSzPct val="60000"/>
                </a:pPr>
                <a:endParaRPr lang="en-US" sz="1100" dirty="0">
                  <a:solidFill>
                    <a:schemeClr val="tx1"/>
                  </a:solidFill>
                  <a:latin typeface="Google Sans" panose="020B0503030502040204" pitchFamily="34" charset="0"/>
                  <a:sym typeface="Google Sans SemiBold"/>
                </a:endParaRPr>
              </a:p>
              <a:p>
                <a:pPr lvl="0" indent="-330200">
                  <a:lnSpc>
                    <a:spcPct val="100000"/>
                  </a:lnSpc>
                  <a:buClr>
                    <a:schemeClr val="dk1"/>
                  </a:buClr>
                  <a:buSzPct val="60000"/>
                </a:pPr>
                <a:endParaRPr lang="en-CN" dirty="0"/>
              </a:p>
            </p:txBody>
          </p:sp>
        </mc:Fallback>
      </mc:AlternateContent>
    </p:spTree>
    <p:extLst>
      <p:ext uri="{BB962C8B-B14F-4D97-AF65-F5344CB8AC3E}">
        <p14:creationId xmlns:p14="http://schemas.microsoft.com/office/powerpoint/2010/main" val="1539005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effectLst/>
              </a:rPr>
              <a:t>We have looked at what performance interfaces are, we also saw the performance IR, LPN that makes deriving the interfaces possible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effectLst/>
              </a:rPr>
              <a:t>Now to this easter egg I have promised, which is we can actually do a lot more with LPN that go beyond performance interfaces, because LPN is a very efficient IR for performance</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effectLst/>
            </a:endParaRPr>
          </a:p>
        </p:txBody>
      </p:sp>
    </p:spTree>
    <p:extLst>
      <p:ext uri="{BB962C8B-B14F-4D97-AF65-F5344CB8AC3E}">
        <p14:creationId xmlns:p14="http://schemas.microsoft.com/office/powerpoint/2010/main" val="2753037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b="0" i="0" u="none" strike="noStrike" dirty="0">
                <a:solidFill>
                  <a:srgbClr val="000000"/>
                </a:solidFill>
                <a:effectLst/>
                <a:latin typeface="Arial" panose="020B0604020202020204" pitchFamily="34" charset="0"/>
              </a:rPr>
              <a:t>(1min) </a:t>
            </a:r>
            <a:endParaRPr lang="en-US" sz="3200" dirty="0">
              <a:effectLst/>
              <a:latin typeface="Helvetica Neue" panose="02000503000000020004" pitchFamily="2" charset="0"/>
            </a:endParaRPr>
          </a:p>
          <a:p>
            <a:r>
              <a:rPr lang="en-US" sz="3200" dirty="0">
                <a:effectLst/>
                <a:latin typeface="Helvetica Neue" panose="02000503000000020004" pitchFamily="2" charset="0"/>
              </a:rPr>
              <a:t>We extended the transformation toolchain (click)  with lpn2sim. That produces a fast performance simulator.  The simulator produced is 1 to 3 orders of magnitude faster than a RTL simulator. </a:t>
            </a:r>
          </a:p>
          <a:p>
            <a:endParaRPr lang="en-US" sz="3200" dirty="0">
              <a:effectLst/>
              <a:latin typeface="Helvetica Neue" panose="02000503000000020004" pitchFamily="2" charset="0"/>
            </a:endParaRPr>
          </a:p>
          <a:p>
            <a:r>
              <a:rPr lang="en-US" sz="3200" dirty="0">
                <a:effectLst/>
                <a:latin typeface="Helvetica Neue" panose="02000503000000020004" pitchFamily="2" charset="0"/>
              </a:rPr>
              <a:t>Workloads that actually depend on simulators, which normally take hours, now take seconds to run, so what used to be a batch mode workflow is turned into an interactive mode for the software engineers. </a:t>
            </a:r>
          </a:p>
          <a:p>
            <a:endParaRPr lang="en-US" sz="3200" dirty="0">
              <a:effectLst/>
              <a:latin typeface="Helvetica Neue" panose="02000503000000020004" pitchFamily="2" charset="0"/>
            </a:endParaRPr>
          </a:p>
          <a:p>
            <a:endParaRPr lang="en-US" sz="3200" dirty="0">
              <a:effectLst/>
              <a:latin typeface="Helvetica Neue" panose="02000503000000020004" pitchFamily="2" charset="0"/>
            </a:endParaRPr>
          </a:p>
        </p:txBody>
      </p:sp>
    </p:spTree>
    <p:extLst>
      <p:ext uri="{BB962C8B-B14F-4D97-AF65-F5344CB8AC3E}">
        <p14:creationId xmlns:p14="http://schemas.microsoft.com/office/powerpoint/2010/main" val="2177610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spcBef>
                <a:spcPts val="1200"/>
              </a:spcBef>
              <a:spcAft>
                <a:spcPts val="1200"/>
              </a:spcAft>
            </a:pPr>
            <a:r>
              <a:rPr lang="en-US" sz="2000" b="1" i="0" u="none" strike="noStrike" dirty="0">
                <a:solidFill>
                  <a:srgbClr val="000000"/>
                </a:solidFill>
                <a:effectLst/>
                <a:latin typeface="Arial" panose="020B0604020202020204" pitchFamily="34" charset="0"/>
              </a:rPr>
              <a:t>Hardware accelerators are becoming integral to boosting performance in various domains</a:t>
            </a:r>
            <a:r>
              <a:rPr lang="en-US" sz="2000" b="0" i="0" u="none" strike="noStrike" dirty="0">
                <a:solidFill>
                  <a:srgbClr val="000000"/>
                </a:solidFill>
                <a:effectLst/>
                <a:latin typeface="Arial" panose="020B0604020202020204" pitchFamily="34" charset="0"/>
              </a:rPr>
              <a:t> </a:t>
            </a:r>
          </a:p>
          <a:p>
            <a:pPr rtl="0">
              <a:spcBef>
                <a:spcPts val="1200"/>
              </a:spcBef>
              <a:spcAft>
                <a:spcPts val="1200"/>
              </a:spcAft>
            </a:pPr>
            <a:r>
              <a:rPr lang="en-US" sz="2000" b="0" i="0" u="none" strike="noStrike" dirty="0">
                <a:solidFill>
                  <a:srgbClr val="000000"/>
                </a:solidFill>
                <a:effectLst/>
                <a:latin typeface="Arial" panose="020B0604020202020204" pitchFamily="34" charset="0"/>
              </a:rPr>
              <a:t>For example, there are accelerators for speeding up machine learning, RPC message serialization and deserialization, network packet processing, bioinformatics, and many more for other domains.</a:t>
            </a:r>
          </a:p>
        </p:txBody>
      </p:sp>
    </p:spTree>
    <p:extLst>
      <p:ext uri="{BB962C8B-B14F-4D97-AF65-F5344CB8AC3E}">
        <p14:creationId xmlns:p14="http://schemas.microsoft.com/office/powerpoint/2010/main" val="1031269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base" latinLnBrk="0" hangingPunct="1">
              <a:lnSpc>
                <a:spcPct val="100000"/>
              </a:lnSpc>
              <a:spcBef>
                <a:spcPts val="0"/>
              </a:spcBef>
              <a:spcAft>
                <a:spcPts val="1200"/>
              </a:spcAft>
              <a:buClr>
                <a:srgbClr val="000000"/>
              </a:buClr>
              <a:buSzPts val="1100"/>
              <a:buFont typeface="Arial" panose="020B0604020202020204" pitchFamily="34" charset="0"/>
              <a:buChar char="•"/>
              <a:tabLst/>
              <a:defRPr/>
            </a:pPr>
            <a:r>
              <a:rPr lang="en-US" sz="1800" b="0" i="0" u="none" strike="noStrike" dirty="0">
                <a:solidFill>
                  <a:srgbClr val="000000"/>
                </a:solidFill>
                <a:effectLst/>
                <a:latin typeface="Arial" panose="020B0604020202020204" pitchFamily="34" charset="0"/>
              </a:rPr>
              <a:t>We also developed lpn2smt, that produces SMT constraints from the LPN which can then be used to  formally verify performance properties with a solver. </a:t>
            </a:r>
          </a:p>
          <a:p>
            <a:pPr marL="457200" marR="0" lvl="0" indent="-298450" algn="l" defTabSz="914400" rtl="0" eaLnBrk="1" fontAlgn="base" latinLnBrk="0" hangingPunct="1">
              <a:lnSpc>
                <a:spcPct val="100000"/>
              </a:lnSpc>
              <a:spcBef>
                <a:spcPts val="0"/>
              </a:spcBef>
              <a:spcAft>
                <a:spcPts val="1200"/>
              </a:spcAft>
              <a:buClr>
                <a:srgbClr val="000000"/>
              </a:buClr>
              <a:buSzPts val="1100"/>
              <a:buFont typeface="Arial" panose="020B0604020202020204" pitchFamily="34" charset="0"/>
              <a:buChar char="•"/>
              <a:tabLst/>
              <a:defRPr/>
            </a:pPr>
            <a:r>
              <a:rPr lang="en-US" sz="1800" b="0" i="0" u="none" strike="noStrike" dirty="0">
                <a:solidFill>
                  <a:srgbClr val="000000"/>
                </a:solidFill>
                <a:effectLst/>
                <a:latin typeface="Arial" panose="020B0604020202020204" pitchFamily="34" charset="0"/>
              </a:rPr>
              <a:t>We used lpn2smt to prove upper bounds that a hardware jpeg decoder takes to do it’s job, and this is </a:t>
            </a:r>
            <a:r>
              <a:rPr lang="en-US" sz="1800" b="0" i="0" u="none" strike="noStrike" dirty="0" err="1">
                <a:solidFill>
                  <a:srgbClr val="000000"/>
                </a:solidFill>
                <a:effectLst/>
                <a:latin typeface="Arial" panose="020B0604020202020204" pitchFamily="34" charset="0"/>
              </a:rPr>
              <a:t>cruial</a:t>
            </a:r>
            <a:r>
              <a:rPr lang="en-US" sz="1800" b="0" i="0" u="none" strike="noStrike" dirty="0">
                <a:solidFill>
                  <a:srgbClr val="000000"/>
                </a:solidFill>
                <a:effectLst/>
                <a:latin typeface="Arial" panose="020B0604020202020204" pitchFamily="34" charset="0"/>
              </a:rPr>
              <a:t> for real-time systems that needs performance guarantee of accelerators</a:t>
            </a:r>
          </a:p>
          <a:p>
            <a:pPr marL="457200" marR="0" lvl="0" indent="-298450" algn="l" defTabSz="914400" rtl="0" eaLnBrk="1" fontAlgn="base" latinLnBrk="0" hangingPunct="1">
              <a:lnSpc>
                <a:spcPct val="100000"/>
              </a:lnSpc>
              <a:spcBef>
                <a:spcPts val="0"/>
              </a:spcBef>
              <a:spcAft>
                <a:spcPts val="1200"/>
              </a:spcAft>
              <a:buClr>
                <a:srgbClr val="000000"/>
              </a:buClr>
              <a:buSzPts val="1100"/>
              <a:buFont typeface="Arial" panose="020B0604020202020204" pitchFamily="34" charset="0"/>
              <a:buChar char="•"/>
              <a:tabLst/>
              <a:defRPr/>
            </a:pPr>
            <a:r>
              <a:rPr lang="en-US" sz="1800" b="0" i="0" u="none" strike="noStrike" dirty="0">
                <a:solidFill>
                  <a:srgbClr val="000000"/>
                </a:solidFill>
                <a:effectLst/>
                <a:latin typeface="Arial" panose="020B0604020202020204" pitchFamily="34" charset="0"/>
              </a:rPr>
              <a:t>We also used lpn2smt to find a performance bug for the jpeg decoder itself. and found an under provision buffer, which improved the performance by 37% after fix.  </a:t>
            </a:r>
          </a:p>
          <a:p>
            <a:pPr marL="457200" marR="0" lvl="0" indent="-298450" algn="l" defTabSz="914400" rtl="0" eaLnBrk="1" fontAlgn="base" latinLnBrk="0" hangingPunct="1">
              <a:lnSpc>
                <a:spcPct val="100000"/>
              </a:lnSpc>
              <a:spcBef>
                <a:spcPts val="0"/>
              </a:spcBef>
              <a:spcAft>
                <a:spcPts val="1200"/>
              </a:spcAft>
              <a:buClr>
                <a:srgbClr val="000000"/>
              </a:buClr>
              <a:buSzPts val="1100"/>
              <a:buFont typeface="Arial" panose="020B0604020202020204" pitchFamily="34" charset="0"/>
              <a:buChar char="•"/>
              <a:tabLst/>
              <a:defRPr/>
            </a:pPr>
            <a:r>
              <a:rPr lang="en-US" sz="1800" b="0" i="0" u="none" strike="noStrike" dirty="0">
                <a:solidFill>
                  <a:srgbClr val="000000"/>
                </a:solidFill>
                <a:effectLst/>
                <a:latin typeface="Arial" panose="020B0604020202020204" pitchFamily="34" charset="0"/>
              </a:rPr>
              <a:t>We can even use lpn2smt to prove the maximum predication error a performance interface introduces compared to the LPN. </a:t>
            </a:r>
          </a:p>
          <a:p>
            <a:pPr marL="457200" marR="0" lvl="0" indent="-298450" algn="l" defTabSz="914400" rtl="0" eaLnBrk="1" fontAlgn="base" latinLnBrk="0" hangingPunct="1">
              <a:lnSpc>
                <a:spcPct val="100000"/>
              </a:lnSpc>
              <a:spcBef>
                <a:spcPts val="0"/>
              </a:spcBef>
              <a:spcAft>
                <a:spcPts val="1200"/>
              </a:spcAft>
              <a:buClr>
                <a:srgbClr val="000000"/>
              </a:buClr>
              <a:buSzPts val="1100"/>
              <a:buFont typeface="Arial" panose="020B0604020202020204" pitchFamily="34" charset="0"/>
              <a:buChar char="•"/>
              <a:tabLst/>
              <a:defRPr/>
            </a:pPr>
            <a:r>
              <a:rPr lang="en-US" sz="1800" b="1" i="0" u="none" strike="noStrike" dirty="0">
                <a:solidFill>
                  <a:srgbClr val="000000"/>
                </a:solidFill>
                <a:effectLst/>
                <a:latin typeface="Arial" panose="020B0604020202020204" pitchFamily="34" charset="0"/>
              </a:rPr>
              <a:t>Please refer to the paper for more details. </a:t>
            </a:r>
          </a:p>
          <a:p>
            <a:pPr marL="457200" marR="0" lvl="0" indent="-298450" algn="l" defTabSz="914400" rtl="0" eaLnBrk="1" fontAlgn="base" latinLnBrk="0" hangingPunct="1">
              <a:lnSpc>
                <a:spcPct val="100000"/>
              </a:lnSpc>
              <a:spcBef>
                <a:spcPts val="0"/>
              </a:spcBef>
              <a:spcAft>
                <a:spcPts val="1200"/>
              </a:spcAft>
              <a:buClr>
                <a:srgbClr val="000000"/>
              </a:buClr>
              <a:buSzPts val="1100"/>
              <a:buFont typeface="Arial" panose="020B0604020202020204" pitchFamily="34" charset="0"/>
              <a:buChar char="•"/>
              <a:tabLst/>
              <a:defRPr/>
            </a:pPr>
            <a:endParaRPr lang="en-US" sz="1800" b="1" i="0" u="none" strike="noStrike" dirty="0">
              <a:solidFill>
                <a:srgbClr val="000000"/>
              </a:solidFill>
              <a:effectLst/>
              <a:latin typeface="Arial" panose="020B0604020202020204" pitchFamily="34" charset="0"/>
            </a:endParaRPr>
          </a:p>
          <a:p>
            <a:pPr marL="457200" marR="0" lvl="0" indent="-298450" algn="l" defTabSz="914400" rtl="0" eaLnBrk="1" fontAlgn="base" latinLnBrk="0" hangingPunct="1">
              <a:lnSpc>
                <a:spcPct val="100000"/>
              </a:lnSpc>
              <a:spcBef>
                <a:spcPts val="0"/>
              </a:spcBef>
              <a:spcAft>
                <a:spcPts val="1200"/>
              </a:spcAft>
              <a:buClr>
                <a:srgbClr val="000000"/>
              </a:buClr>
              <a:buSzPts val="1100"/>
              <a:buFont typeface="Arial" panose="020B0604020202020204" pitchFamily="34" charset="0"/>
              <a:buChar char="•"/>
              <a:tabLst/>
              <a:defRPr/>
            </a:pPr>
            <a:endParaRPr lang="en-US" sz="1800" b="0" i="0" u="none" strike="noStrike" dirty="0">
              <a:solidFill>
                <a:srgbClr val="000000"/>
              </a:solidFill>
              <a:effectLst/>
              <a:latin typeface="Arial"/>
            </a:endParaRPr>
          </a:p>
        </p:txBody>
      </p:sp>
    </p:spTree>
    <p:extLst>
      <p:ext uri="{BB962C8B-B14F-4D97-AF65-F5344CB8AC3E}">
        <p14:creationId xmlns:p14="http://schemas.microsoft.com/office/powerpoint/2010/main" val="7183370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3200" dirty="0">
                <a:effectLst/>
                <a:latin typeface="Helvetica Neue" panose="02000503000000020004" pitchFamily="2" charset="0"/>
              </a:rPr>
              <a:t>To conclude, this talk made the case that,  accelerators lack performance clarity, and to fix that, </a:t>
            </a:r>
          </a:p>
          <a:p>
            <a:r>
              <a:rPr lang="en-US" sz="3200" dirty="0">
                <a:effectLst/>
                <a:latin typeface="Helvetica Neue" panose="02000503000000020004" pitchFamily="2" charset="0"/>
              </a:rPr>
              <a:t>It must have perf interfaces.  </a:t>
            </a:r>
          </a:p>
          <a:p>
            <a:r>
              <a:rPr lang="en-US" sz="3200" dirty="0">
                <a:effectLst/>
                <a:latin typeface="Helvetica Neue" panose="02000503000000020004" pitchFamily="2" charset="0"/>
              </a:rPr>
              <a:t>They should ship with a precise performance IR, and we propose LPN for that, </a:t>
            </a:r>
          </a:p>
          <a:p>
            <a:r>
              <a:rPr lang="en-US" sz="3200" dirty="0">
                <a:effectLst/>
                <a:latin typeface="Helvetica Neue" panose="02000503000000020004" pitchFamily="2" charset="0"/>
              </a:rPr>
              <a:t>Tools should then automatically transform this IR into performance interfaces and also many other useful </a:t>
            </a:r>
            <a:r>
              <a:rPr lang="en-US" sz="3200" dirty="0" err="1">
                <a:effectLst/>
                <a:latin typeface="Helvetica Neue" panose="02000503000000020004" pitchFamily="2" charset="0"/>
              </a:rPr>
              <a:t>represesntations</a:t>
            </a:r>
            <a:r>
              <a:rPr lang="en-US" sz="3200" dirty="0">
                <a:effectLst/>
                <a:latin typeface="Helvetica Neue" panose="02000503000000020004" pitchFamily="2" charset="0"/>
              </a:rPr>
              <a:t>.</a:t>
            </a:r>
          </a:p>
          <a:p>
            <a:pPr rtl="0">
              <a:spcBef>
                <a:spcPts val="1200"/>
              </a:spcBef>
              <a:spcAft>
                <a:spcPts val="1200"/>
              </a:spcAft>
            </a:pPr>
            <a:endParaRPr lang="en-US" sz="18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654199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effectLst/>
              <a:latin typeface="Helvetica Neue" panose="02000503000000020004" pitchFamily="2"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effectLst/>
                <a:latin typeface="Helvetica Neue" panose="02000503000000020004" pitchFamily="2" charset="0"/>
              </a:rPr>
              <a:t>This work is part of a bigger project on performance interfaces for both </a:t>
            </a:r>
            <a:r>
              <a:rPr lang="en-US" dirty="0" err="1">
                <a:effectLst/>
                <a:latin typeface="Helvetica Neue" panose="02000503000000020004" pitchFamily="2" charset="0"/>
              </a:rPr>
              <a:t>sw</a:t>
            </a:r>
            <a:r>
              <a:rPr lang="en-US" dirty="0">
                <a:effectLst/>
                <a:latin typeface="Helvetica Neue" panose="02000503000000020004" pitchFamily="2" charset="0"/>
              </a:rPr>
              <a:t> and </a:t>
            </a:r>
            <a:r>
              <a:rPr lang="en-US" dirty="0" err="1">
                <a:effectLst/>
                <a:latin typeface="Helvetica Neue" panose="02000503000000020004" pitchFamily="2" charset="0"/>
              </a:rPr>
              <a:t>hw</a:t>
            </a:r>
            <a:r>
              <a:rPr lang="en-US" dirty="0">
                <a:effectLst/>
                <a:latin typeface="Helvetica Neue" panose="02000503000000020004" pitchFamily="2" charset="0"/>
              </a:rPr>
              <a:t>, and on the project website, you can find the LPNs and a fully open-source toolchain.</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effectLst/>
              <a:latin typeface="Helvetica Neue" panose="02000503000000020004" pitchFamily="2"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effectLst/>
                <a:latin typeface="Helvetica Neue" panose="02000503000000020004" pitchFamily="2" charset="0"/>
              </a:rPr>
              <a:t>Thanks for your attention, I am happy to take questions now.  </a:t>
            </a:r>
          </a:p>
        </p:txBody>
      </p:sp>
    </p:spTree>
    <p:extLst>
      <p:ext uri="{BB962C8B-B14F-4D97-AF65-F5344CB8AC3E}">
        <p14:creationId xmlns:p14="http://schemas.microsoft.com/office/powerpoint/2010/main" val="1552431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spcBef>
                <a:spcPts val="1200"/>
              </a:spcBef>
              <a:spcAft>
                <a:spcPts val="1200"/>
              </a:spcAft>
            </a:pPr>
            <a:r>
              <a:rPr lang="en-US" sz="1800" b="1" i="0" u="none" strike="noStrike" dirty="0">
                <a:solidFill>
                  <a:srgbClr val="000000"/>
                </a:solidFill>
                <a:effectLst/>
                <a:latin typeface="Arial" panose="020B0604020202020204" pitchFamily="34" charset="0"/>
              </a:rPr>
              <a:t>(1 minute)</a:t>
            </a:r>
            <a:r>
              <a:rPr lang="en-US" sz="1800" b="0" i="0" u="none" strike="noStrike" dirty="0">
                <a:solidFill>
                  <a:srgbClr val="000000"/>
                </a:solidFill>
                <a:effectLst/>
                <a:latin typeface="Arial" panose="020B0604020202020204" pitchFamily="34" charset="0"/>
              </a:rPr>
              <a:t> </a:t>
            </a:r>
            <a:endParaRPr lang="en-US" dirty="0">
              <a:effectLst/>
            </a:endParaRPr>
          </a:p>
          <a:p>
            <a:pPr rtl="0">
              <a:spcBef>
                <a:spcPts val="1200"/>
              </a:spcBef>
              <a:spcAft>
                <a:spcPts val="1200"/>
              </a:spcAft>
            </a:pPr>
            <a:r>
              <a:rPr lang="en-US" sz="1800" b="0" i="0" u="none" strike="noStrike" dirty="0">
                <a:solidFill>
                  <a:srgbClr val="000000"/>
                </a:solidFill>
                <a:effectLst/>
                <a:latin typeface="Arial" panose="020B0604020202020204" pitchFamily="34" charset="0"/>
              </a:rPr>
              <a:t>Now Imagine using one of those accel for your workload. </a:t>
            </a:r>
          </a:p>
          <a:p>
            <a:pPr rtl="0">
              <a:spcBef>
                <a:spcPts val="1200"/>
              </a:spcBef>
              <a:spcAft>
                <a:spcPts val="1200"/>
              </a:spcAft>
            </a:pPr>
            <a:r>
              <a:rPr lang="en-US" sz="1800" b="0" i="0" u="none" strike="noStrike" dirty="0">
                <a:solidFill>
                  <a:srgbClr val="000000"/>
                </a:solidFill>
                <a:effectLst/>
                <a:latin typeface="Arial" panose="020B0604020202020204" pitchFamily="34" charset="0"/>
              </a:rPr>
              <a:t>The first question you ask is what are its input and output. Fortunately, hardware vendors provide you that, it’s called a semantic interface. </a:t>
            </a:r>
          </a:p>
          <a:p>
            <a:pPr rtl="0">
              <a:spcBef>
                <a:spcPts val="1200"/>
              </a:spcBef>
              <a:spcAft>
                <a:spcPts val="1200"/>
              </a:spcAft>
            </a:pPr>
            <a:r>
              <a:rPr lang="en-US" dirty="0">
                <a:effectLst/>
              </a:rPr>
              <a:t>Semantic interfaces are documentations that tell you how to use the accelerator. </a:t>
            </a:r>
          </a:p>
          <a:p>
            <a:pPr rtl="0">
              <a:spcBef>
                <a:spcPts val="1200"/>
              </a:spcBef>
              <a:spcAft>
                <a:spcPts val="1200"/>
              </a:spcAft>
            </a:pPr>
            <a:r>
              <a:rPr lang="en-US" sz="1800" b="0" i="0" u="none" strike="noStrike" dirty="0">
                <a:solidFill>
                  <a:srgbClr val="000000"/>
                </a:solidFill>
                <a:effectLst/>
                <a:latin typeface="Arial" panose="020B0604020202020204" pitchFamily="34" charset="0"/>
              </a:rPr>
              <a:t>The second, also the more important question you ask is what, and how much it accelerates, unfortunately, you won’t get an accurate answer </a:t>
            </a:r>
          </a:p>
          <a:p>
            <a:pPr rtl="0">
              <a:spcBef>
                <a:spcPts val="1200"/>
              </a:spcBef>
              <a:spcAft>
                <a:spcPts val="1200"/>
              </a:spcAft>
            </a:pPr>
            <a:r>
              <a:rPr lang="en-US" sz="1800" b="0" i="0" u="none" strike="noStrike" dirty="0">
                <a:solidFill>
                  <a:srgbClr val="000000"/>
                </a:solidFill>
                <a:effectLst/>
                <a:latin typeface="Arial" panose="020B0604020202020204" pitchFamily="34" charset="0"/>
              </a:rPr>
              <a:t>because vendors only provide numbers for benchmarks that may not be relevant to your workload. </a:t>
            </a:r>
          </a:p>
          <a:p>
            <a:pPr rtl="0">
              <a:spcBef>
                <a:spcPts val="1200"/>
              </a:spcBef>
              <a:spcAft>
                <a:spcPts val="1200"/>
              </a:spcAft>
            </a:pPr>
            <a:r>
              <a:rPr lang="en-US" sz="1800" b="0" i="0" u="none" strike="noStrike" dirty="0">
                <a:solidFill>
                  <a:srgbClr val="000000"/>
                </a:solidFill>
                <a:effectLst/>
                <a:latin typeface="Arial" panose="020B0604020202020204" pitchFamily="34" charset="0"/>
              </a:rPr>
              <a:t>If you decide to blindly offload tasks to this accelerator, (click) you might end up slowing down your system. Because accelerators can be optimized only for certain workloads and not suited for yours.  </a:t>
            </a:r>
          </a:p>
          <a:p>
            <a:pPr marL="457200" marR="0" lvl="0" indent="-298450" algn="l" defTabSz="914400" rtl="0" eaLnBrk="1" fontAlgn="auto" latinLnBrk="0" hangingPunct="1">
              <a:lnSpc>
                <a:spcPct val="100000"/>
              </a:lnSpc>
              <a:spcBef>
                <a:spcPts val="1200"/>
              </a:spcBef>
              <a:spcAft>
                <a:spcPts val="1200"/>
              </a:spcAft>
              <a:buClr>
                <a:srgbClr val="000000"/>
              </a:buClr>
              <a:buSzPts val="1100"/>
              <a:buFont typeface="Arial"/>
              <a:buChar char="●"/>
              <a:tabLst/>
              <a:defRPr/>
            </a:pPr>
            <a:r>
              <a:rPr lang="en-US" sz="1800" b="0" i="0" u="none" strike="noStrike" dirty="0">
                <a:solidFill>
                  <a:srgbClr val="000000"/>
                </a:solidFill>
                <a:effectLst/>
                <a:latin typeface="Arial" panose="020B0604020202020204" pitchFamily="34" charset="0"/>
              </a:rPr>
              <a:t>For example, </a:t>
            </a:r>
            <a:r>
              <a:rPr lang="en-US" sz="1800" b="0" i="0" u="none" strike="noStrike" dirty="0" err="1">
                <a:solidFill>
                  <a:srgbClr val="000000"/>
                </a:solidFill>
                <a:effectLst/>
                <a:latin typeface="Arial" panose="020B0604020202020204" pitchFamily="34" charset="0"/>
              </a:rPr>
              <a:t>Protoacc</a:t>
            </a:r>
            <a:r>
              <a:rPr lang="en-US" sz="1800" b="0" i="0" u="none" strike="noStrike" dirty="0">
                <a:solidFill>
                  <a:srgbClr val="000000"/>
                </a:solidFill>
                <a:effectLst/>
                <a:latin typeface="Arial" panose="020B0604020202020204" pitchFamily="34" charset="0"/>
              </a:rPr>
              <a:t> accelerator for RPC message serialization can be slower than a </a:t>
            </a:r>
            <a:r>
              <a:rPr lang="en-US" sz="1800" b="0" i="0" u="none" strike="noStrike" dirty="0" err="1">
                <a:solidFill>
                  <a:srgbClr val="000000"/>
                </a:solidFill>
                <a:effectLst/>
                <a:latin typeface="Arial" panose="020B0604020202020204" pitchFamily="34" charset="0"/>
              </a:rPr>
              <a:t>xeon</a:t>
            </a:r>
            <a:r>
              <a:rPr lang="en-US" sz="1800" b="0" i="0" u="none" strike="noStrike" dirty="0">
                <a:solidFill>
                  <a:srgbClr val="000000"/>
                </a:solidFill>
                <a:effectLst/>
                <a:latin typeface="Arial" panose="020B0604020202020204" pitchFamily="34" charset="0"/>
              </a:rPr>
              <a:t> </a:t>
            </a:r>
            <a:r>
              <a:rPr lang="en-US" sz="1800" b="0" i="0" u="none" strike="noStrike" dirty="0" err="1">
                <a:solidFill>
                  <a:srgbClr val="000000"/>
                </a:solidFill>
                <a:effectLst/>
                <a:latin typeface="Arial" panose="020B0604020202020204" pitchFamily="34" charset="0"/>
              </a:rPr>
              <a:t>cpu</a:t>
            </a:r>
            <a:r>
              <a:rPr lang="en-US" sz="1800" b="0" i="0" u="none" strike="noStrike" dirty="0">
                <a:solidFill>
                  <a:srgbClr val="000000"/>
                </a:solidFill>
                <a:effectLst/>
                <a:latin typeface="Arial" panose="020B0604020202020204" pitchFamily="34" charset="0"/>
              </a:rPr>
              <a:t> when the message is mainly long strings.  </a:t>
            </a:r>
          </a:p>
          <a:p>
            <a:pPr rtl="0">
              <a:spcBef>
                <a:spcPts val="1200"/>
              </a:spcBef>
              <a:spcAft>
                <a:spcPts val="1200"/>
              </a:spcAft>
            </a:pPr>
            <a:endParaRPr lang="en-US" sz="1800" b="0" i="0" u="none" strike="noStrike" dirty="0">
              <a:solidFill>
                <a:srgbClr val="000000"/>
              </a:solidFill>
              <a:effectLst/>
              <a:latin typeface="Arial" panose="020B0604020202020204" pitchFamily="34" charset="0"/>
            </a:endParaRPr>
          </a:p>
          <a:p>
            <a:pPr rtl="0">
              <a:spcBef>
                <a:spcPts val="1200"/>
              </a:spcBef>
              <a:spcAft>
                <a:spcPts val="1200"/>
              </a:spcAft>
            </a:pPr>
            <a:endParaRPr lang="en-US" sz="18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236723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dirty="0">
                <a:solidFill>
                  <a:srgbClr val="000000"/>
                </a:solidFill>
                <a:effectLst/>
                <a:latin typeface="Arial" panose="020B0604020202020204" pitchFamily="34" charset="0"/>
              </a:rPr>
              <a:t>To </a:t>
            </a:r>
            <a:r>
              <a:rPr lang="en-US" sz="1100" b="0" i="0" u="none" strike="noStrike" dirty="0" err="1">
                <a:solidFill>
                  <a:srgbClr val="000000"/>
                </a:solidFill>
                <a:effectLst/>
                <a:latin typeface="Arial" panose="020B0604020202020204" pitchFamily="34" charset="0"/>
              </a:rPr>
              <a:t>raelly</a:t>
            </a:r>
            <a:r>
              <a:rPr lang="en-US" sz="1100" b="0" i="0" u="none" strike="noStrike" dirty="0">
                <a:solidFill>
                  <a:srgbClr val="000000"/>
                </a:solidFill>
                <a:effectLst/>
                <a:latin typeface="Arial" panose="020B0604020202020204" pitchFamily="34" charset="0"/>
              </a:rPr>
              <a:t> get acceleration by using accelerators, engineers need “performance interfaces” which tell them how the accelerator performs under different workloads.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dirty="0">
                <a:solidFill>
                  <a:srgbClr val="000000"/>
                </a:solidFill>
                <a:effectLst/>
                <a:latin typeface="Arial" panose="020B0604020202020204" pitchFamily="34" charset="0"/>
              </a:rPr>
              <a:t>Performance interface is similar to semantic interfaces, but describes only the performance,  instead of the functionality.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dirty="0">
                <a:solidFill>
                  <a:srgbClr val="000000"/>
                </a:solidFill>
                <a:effectLst/>
                <a:latin typeface="Arial" panose="020B0604020202020204" pitchFamily="34" charset="0"/>
              </a:rPr>
              <a:t>The idea of performance interface has been explored in the software domain mainly with the work PIX and CIFAR, today we will show a completely different methodology applied to the hardware domain. </a:t>
            </a:r>
          </a:p>
          <a:p>
            <a:pPr rtl="0">
              <a:spcBef>
                <a:spcPts val="1200"/>
              </a:spcBef>
              <a:spcAft>
                <a:spcPts val="1200"/>
              </a:spcAft>
            </a:pPr>
            <a:endParaRPr lang="en-US" dirty="0">
              <a:effectLst/>
            </a:endParaRPr>
          </a:p>
        </p:txBody>
      </p:sp>
    </p:spTree>
    <p:extLst>
      <p:ext uri="{BB962C8B-B14F-4D97-AF65-F5344CB8AC3E}">
        <p14:creationId xmlns:p14="http://schemas.microsoft.com/office/powerpoint/2010/main" val="1087241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3200" dirty="0">
                <a:effectLst/>
                <a:latin typeface="Helvetica Neue" panose="02000503000000020004" pitchFamily="2" charset="0"/>
              </a:rPr>
              <a:t>In this talk, I will convince you the following 3 statements, </a:t>
            </a:r>
          </a:p>
          <a:p>
            <a:r>
              <a:rPr lang="en-US" sz="3200" dirty="0">
                <a:effectLst/>
                <a:latin typeface="Helvetica Neue" panose="02000503000000020004" pitchFamily="2" charset="0"/>
              </a:rPr>
              <a:t>First, accelerators must have performance interfaces, </a:t>
            </a:r>
          </a:p>
          <a:p>
            <a:r>
              <a:rPr lang="en-US" sz="3200" dirty="0">
                <a:effectLst/>
                <a:latin typeface="Helvetica Neue" panose="02000503000000020004" pitchFamily="2" charset="0"/>
              </a:rPr>
              <a:t>Second, accelerators should ship with a precise performance IR. </a:t>
            </a:r>
          </a:p>
          <a:p>
            <a:r>
              <a:rPr lang="en-US" sz="3200" dirty="0">
                <a:effectLst/>
                <a:latin typeface="Helvetica Neue" panose="02000503000000020004" pitchFamily="2" charset="0"/>
              </a:rPr>
              <a:t>Lastly, It’s possible to build tools that then transform this IR into performance interfaces.</a:t>
            </a:r>
          </a:p>
          <a:p>
            <a:pPr rtl="0">
              <a:spcBef>
                <a:spcPts val="1200"/>
              </a:spcBef>
              <a:spcAft>
                <a:spcPts val="1200"/>
              </a:spcAft>
            </a:pPr>
            <a:endParaRPr lang="en-US" sz="1800" b="0" i="0" u="none" strike="noStrike"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100430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dirty="0">
                <a:solidFill>
                  <a:srgbClr val="000000"/>
                </a:solidFill>
                <a:effectLst/>
                <a:latin typeface="Arial" panose="020B0604020202020204" pitchFamily="34" charset="0"/>
              </a:rPr>
              <a:t>Next, I will show you what is a performance interface, and how to use it.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dirty="0">
                <a:solidFill>
                  <a:srgbClr val="000000"/>
                </a:solidFill>
                <a:effectLst/>
                <a:latin typeface="Arial" panose="020B0604020202020204" pitchFamily="34" charset="0"/>
              </a:rPr>
              <a:t>Then I will talk about a performance IR to represent performance of the HW and use it to derive a performance interface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dirty="0">
                <a:solidFill>
                  <a:srgbClr val="000000"/>
                </a:solidFill>
                <a:effectLst/>
                <a:latin typeface="Arial" panose="020B0604020202020204" pitchFamily="34" charset="0"/>
              </a:rPr>
              <a:t>Lastly,  there is an easter egg we show at the end. So stay tuned.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dirty="0">
                <a:solidFill>
                  <a:srgbClr val="000000"/>
                </a:solidFill>
                <a:effectLst/>
                <a:latin typeface="Arial" panose="020B0604020202020204" pitchFamily="34" charset="0"/>
              </a:rPr>
              <a:t>(don't be serious) </a:t>
            </a:r>
            <a:endParaRPr lang="en-US" dirty="0">
              <a:effectLst/>
            </a:endParaRPr>
          </a:p>
        </p:txBody>
      </p:sp>
    </p:spTree>
    <p:extLst>
      <p:ext uri="{BB962C8B-B14F-4D97-AF65-F5344CB8AC3E}">
        <p14:creationId xmlns:p14="http://schemas.microsoft.com/office/powerpoint/2010/main" val="2809827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a:spcBef>
                <a:spcPts val="1200"/>
              </a:spcBef>
              <a:spcAft>
                <a:spcPts val="1200"/>
              </a:spcAft>
            </a:pPr>
            <a:r>
              <a:rPr lang="en-US" sz="1800" b="1" i="0" u="none" strike="noStrike" dirty="0">
                <a:solidFill>
                  <a:srgbClr val="000000"/>
                </a:solidFill>
                <a:effectLst/>
                <a:latin typeface="Arial" panose="020B0604020202020204" pitchFamily="34" charset="0"/>
              </a:rPr>
              <a:t>Let’s look one example to understand what a performance interface is.</a:t>
            </a:r>
          </a:p>
          <a:p>
            <a:pPr rtl="0">
              <a:spcBef>
                <a:spcPts val="1200"/>
              </a:spcBef>
              <a:spcAft>
                <a:spcPts val="1200"/>
              </a:spcAft>
            </a:pPr>
            <a:r>
              <a:rPr lang="en-US" sz="1800" b="1" i="0" u="none" strike="noStrike" dirty="0">
                <a:solidFill>
                  <a:srgbClr val="000000"/>
                </a:solidFill>
                <a:effectLst/>
                <a:latin typeface="Arial" panose="020B0604020202020204" pitchFamily="34" charset="0"/>
              </a:rPr>
              <a:t>On the right, I will  show a performance interface for </a:t>
            </a:r>
            <a:r>
              <a:rPr lang="en-US" sz="1800" b="1" i="0" u="none" strike="noStrike" dirty="0" err="1">
                <a:solidFill>
                  <a:srgbClr val="000000"/>
                </a:solidFill>
                <a:effectLst/>
                <a:latin typeface="Arial" panose="020B0604020202020204" pitchFamily="34" charset="0"/>
              </a:rPr>
              <a:t>protoacc</a:t>
            </a:r>
            <a:r>
              <a:rPr lang="en-US" sz="1800" b="1" i="0" u="none" strike="noStrike" dirty="0">
                <a:solidFill>
                  <a:srgbClr val="000000"/>
                </a:solidFill>
                <a:effectLst/>
                <a:latin typeface="Arial" panose="020B0604020202020204" pitchFamily="34" charset="0"/>
              </a:rPr>
              <a:t>. </a:t>
            </a:r>
            <a:r>
              <a:rPr lang="en-US" sz="1800" b="1" i="0" u="none" strike="noStrike" dirty="0" err="1">
                <a:solidFill>
                  <a:srgbClr val="000000"/>
                </a:solidFill>
                <a:effectLst/>
                <a:latin typeface="Arial" panose="020B0604020202020204" pitchFamily="34" charset="0"/>
              </a:rPr>
              <a:t>Protoacc</a:t>
            </a:r>
            <a:r>
              <a:rPr lang="en-US" sz="1800" b="1" i="0" u="none" strike="noStrike" dirty="0">
                <a:solidFill>
                  <a:srgbClr val="000000"/>
                </a:solidFill>
                <a:effectLst/>
                <a:latin typeface="Arial" panose="020B0604020202020204" pitchFamily="34" charset="0"/>
              </a:rPr>
              <a:t> is an accelerator used for RPC message serialization and </a:t>
            </a:r>
            <a:r>
              <a:rPr lang="en-US" sz="1800" b="1" i="0" u="none" strike="noStrike" dirty="0" err="1">
                <a:solidFill>
                  <a:srgbClr val="000000"/>
                </a:solidFill>
                <a:effectLst/>
                <a:latin typeface="Arial" panose="020B0604020202020204" pitchFamily="34" charset="0"/>
              </a:rPr>
              <a:t>deserilazation</a:t>
            </a:r>
            <a:r>
              <a:rPr lang="en-US" sz="1800" b="1" i="0" u="none" strike="noStrike" dirty="0">
                <a:solidFill>
                  <a:srgbClr val="000000"/>
                </a:solidFill>
                <a:effectLst/>
                <a:latin typeface="Arial" panose="020B0604020202020204" pitchFamily="34" charset="0"/>
              </a:rPr>
              <a:t>.</a:t>
            </a:r>
          </a:p>
          <a:p>
            <a:pPr rtl="0">
              <a:spcBef>
                <a:spcPts val="1200"/>
              </a:spcBef>
              <a:spcAft>
                <a:spcPts val="1200"/>
              </a:spcAft>
            </a:pPr>
            <a:r>
              <a:rPr lang="en-US" sz="1800" b="0" i="0" u="none" strike="noStrike" dirty="0">
                <a:solidFill>
                  <a:srgbClr val="000000"/>
                </a:solidFill>
                <a:effectLst/>
                <a:latin typeface="Arial" panose="020B0604020202020204" pitchFamily="34" charset="0"/>
              </a:rPr>
              <a:t>A performance interface is a program, that takes the same input as the hardware accelerator, which is a series of messages. </a:t>
            </a:r>
          </a:p>
          <a:p>
            <a:pPr rtl="0">
              <a:spcBef>
                <a:spcPts val="1200"/>
              </a:spcBef>
              <a:spcAft>
                <a:spcPts val="1200"/>
              </a:spcAft>
            </a:pPr>
            <a:r>
              <a:rPr lang="en-US" sz="1800" b="0" i="0" u="none" strike="noStrike" dirty="0">
                <a:solidFill>
                  <a:srgbClr val="000000"/>
                </a:solidFill>
                <a:effectLst/>
                <a:latin typeface="Arial" panose="020B0604020202020204" pitchFamily="34" charset="0"/>
              </a:rPr>
              <a:t>And then returns how  long the accelerator takes to process that input. </a:t>
            </a:r>
          </a:p>
          <a:p>
            <a:pPr rtl="0">
              <a:spcBef>
                <a:spcPts val="1200"/>
              </a:spcBef>
              <a:spcAft>
                <a:spcPts val="1200"/>
              </a:spcAft>
            </a:pPr>
            <a:r>
              <a:rPr lang="en-US" sz="1800" b="0" i="0" u="none" strike="noStrike" dirty="0">
                <a:solidFill>
                  <a:srgbClr val="000000"/>
                </a:solidFill>
                <a:effectLst/>
                <a:latin typeface="Arial" panose="020B0604020202020204" pitchFamily="34" charset="0"/>
              </a:rPr>
              <a:t>By the way, the internal logic of </a:t>
            </a:r>
            <a:r>
              <a:rPr lang="en-US" sz="1800" b="0" i="0" u="none" strike="noStrike" dirty="0" err="1">
                <a:solidFill>
                  <a:srgbClr val="000000"/>
                </a:solidFill>
                <a:effectLst/>
                <a:latin typeface="Arial" panose="020B0604020202020204" pitchFamily="34" charset="0"/>
              </a:rPr>
              <a:t>Protoacc</a:t>
            </a:r>
            <a:r>
              <a:rPr lang="en-US" sz="1800" b="0" i="0" u="none" strike="noStrike" dirty="0">
                <a:solidFill>
                  <a:srgbClr val="000000"/>
                </a:solidFill>
                <a:effectLst/>
                <a:latin typeface="Arial" panose="020B0604020202020204" pitchFamily="34" charset="0"/>
              </a:rPr>
              <a:t> is quiet complicated with massive parallelism. </a:t>
            </a:r>
          </a:p>
          <a:p>
            <a:pPr rtl="0">
              <a:spcBef>
                <a:spcPts val="1200"/>
              </a:spcBef>
              <a:spcAft>
                <a:spcPts val="1200"/>
              </a:spcAft>
            </a:pPr>
            <a:r>
              <a:rPr lang="en-US" sz="1800" b="0" i="0" u="none" strike="noStrike" dirty="0">
                <a:solidFill>
                  <a:srgbClr val="000000"/>
                </a:solidFill>
                <a:effectLst/>
                <a:latin typeface="Arial" panose="020B0604020202020204" pitchFamily="34" charset="0"/>
              </a:rPr>
              <a:t>However, we can still understand it’s performance by just reading the interface.  </a:t>
            </a:r>
            <a:endParaRPr lang="en-US" dirty="0">
              <a:effectLst/>
            </a:endParaRPr>
          </a:p>
          <a:p>
            <a:pPr marL="457200" marR="0" lvl="0" indent="-298450" algn="l" defTabSz="914400" rtl="0" eaLnBrk="1" fontAlgn="auto" latinLnBrk="0" hangingPunct="1">
              <a:lnSpc>
                <a:spcPct val="100000"/>
              </a:lnSpc>
              <a:spcBef>
                <a:spcPts val="1200"/>
              </a:spcBef>
              <a:spcAft>
                <a:spcPts val="1200"/>
              </a:spcAft>
              <a:buClr>
                <a:srgbClr val="000000"/>
              </a:buClr>
              <a:buSzPts val="1100"/>
              <a:buFont typeface="Arial"/>
              <a:buChar char="●"/>
              <a:tabLst/>
              <a:defRPr/>
            </a:pPr>
            <a:r>
              <a:rPr lang="en-US" sz="1800" b="0" i="0" u="none" strike="noStrike" dirty="0">
                <a:solidFill>
                  <a:srgbClr val="000000"/>
                </a:solidFill>
                <a:effectLst/>
                <a:latin typeface="Arial" panose="020B0604020202020204" pitchFamily="34" charset="0"/>
              </a:rPr>
              <a:t>For example, reading the interface, we know that the cost of serializing all messages is the sum of serializing each message; we also know that the cost of serializing different message types are quite different and depends on how many bytes are in the message instance. </a:t>
            </a:r>
          </a:p>
          <a:p>
            <a:pPr marL="457200" marR="0" lvl="0" indent="-298450" algn="l" defTabSz="914400" rtl="0" eaLnBrk="1" fontAlgn="auto" latinLnBrk="0" hangingPunct="1">
              <a:lnSpc>
                <a:spcPct val="100000"/>
              </a:lnSpc>
              <a:spcBef>
                <a:spcPts val="1200"/>
              </a:spcBef>
              <a:spcAft>
                <a:spcPts val="1200"/>
              </a:spcAft>
              <a:buClr>
                <a:srgbClr val="000000"/>
              </a:buClr>
              <a:buSzPts val="1100"/>
              <a:buFont typeface="Arial"/>
              <a:buChar char="●"/>
              <a:tabLst/>
              <a:defRPr/>
            </a:pPr>
            <a:r>
              <a:rPr lang="en-US" sz="1800" b="0" i="0" u="none" strike="noStrike" dirty="0">
                <a:solidFill>
                  <a:srgbClr val="000000"/>
                </a:solidFill>
                <a:effectLst/>
                <a:latin typeface="Arial" panose="020B0604020202020204" pitchFamily="34" charset="0"/>
              </a:rPr>
              <a:t>Interestingly, we also know that there is a fixed cost to pay, no matter how small the message is.</a:t>
            </a:r>
          </a:p>
          <a:p>
            <a:pPr marL="457200" marR="0" lvl="0" indent="-298450" algn="l" defTabSz="914400" rtl="0" eaLnBrk="1" fontAlgn="auto" latinLnBrk="0" hangingPunct="1">
              <a:lnSpc>
                <a:spcPct val="100000"/>
              </a:lnSpc>
              <a:spcBef>
                <a:spcPts val="1200"/>
              </a:spcBef>
              <a:spcAft>
                <a:spcPts val="1200"/>
              </a:spcAft>
              <a:buClr>
                <a:srgbClr val="000000"/>
              </a:buClr>
              <a:buSzPts val="1100"/>
              <a:buFont typeface="Arial"/>
              <a:buChar char="●"/>
              <a:tabLst/>
              <a:defRPr/>
            </a:pPr>
            <a:r>
              <a:rPr lang="en-US" sz="1800" b="0" i="0" u="none" strike="noStrike" dirty="0">
                <a:solidFill>
                  <a:srgbClr val="000000"/>
                </a:solidFill>
                <a:effectLst/>
                <a:latin typeface="Arial" panose="020B0604020202020204" pitchFamily="34" charset="0"/>
              </a:rPr>
              <a:t>In just one minute, You can already understand so much about </a:t>
            </a:r>
            <a:r>
              <a:rPr lang="en-US" sz="1800" b="0" i="0" u="none" strike="noStrike" dirty="0" err="1">
                <a:solidFill>
                  <a:srgbClr val="000000"/>
                </a:solidFill>
                <a:effectLst/>
                <a:latin typeface="Arial" panose="020B0604020202020204" pitchFamily="34" charset="0"/>
              </a:rPr>
              <a:t>protoacc’s</a:t>
            </a:r>
            <a:r>
              <a:rPr lang="en-US" sz="1800" b="0" i="0" u="none" strike="noStrike" dirty="0">
                <a:solidFill>
                  <a:srgbClr val="000000"/>
                </a:solidFill>
                <a:effectLst/>
                <a:latin typeface="Arial" panose="020B0604020202020204" pitchFamily="34" charset="0"/>
              </a:rPr>
              <a:t> performance, and you have never used the accelerator before and didn’t do any benchmark. </a:t>
            </a:r>
          </a:p>
          <a:p>
            <a:pPr marL="457200" marR="0" lvl="0" indent="-298450" algn="l" defTabSz="914400" rtl="0" eaLnBrk="1" fontAlgn="auto" latinLnBrk="0" hangingPunct="1">
              <a:lnSpc>
                <a:spcPct val="100000"/>
              </a:lnSpc>
              <a:spcBef>
                <a:spcPts val="1200"/>
              </a:spcBef>
              <a:spcAft>
                <a:spcPts val="1200"/>
              </a:spcAft>
              <a:buClr>
                <a:srgbClr val="000000"/>
              </a:buClr>
              <a:buSzPts val="1100"/>
              <a:buFont typeface="Arial"/>
              <a:buChar char="●"/>
              <a:tabLst/>
              <a:defRPr/>
            </a:pPr>
            <a:r>
              <a:rPr lang="en-US" sz="1800" b="0" i="0" u="none" strike="noStrike" dirty="0">
                <a:solidFill>
                  <a:srgbClr val="000000"/>
                </a:solidFill>
                <a:effectLst/>
                <a:latin typeface="Arial" panose="020B0604020202020204" pitchFamily="34" charset="0"/>
              </a:rPr>
              <a:t>A good performance interface is easy to understand by a human and also executable.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b="0" i="0" u="none" strike="noStrike" dirty="0">
                <a:solidFill>
                  <a:srgbClr val="000000"/>
                </a:solidFill>
                <a:effectLst/>
                <a:latin typeface="Arial" panose="020B0604020202020204" pitchFamily="34" charset="0"/>
              </a:rPr>
              <a:t>However, unlike the semantic interface, </a:t>
            </a:r>
            <a:r>
              <a:rPr lang="en-US" sz="1800" b="0" i="0" u="none" strike="noStrike" dirty="0" err="1">
                <a:solidFill>
                  <a:srgbClr val="000000"/>
                </a:solidFill>
                <a:effectLst/>
                <a:latin typeface="Arial" panose="020B0604020202020204" pitchFamily="34" charset="0"/>
              </a:rPr>
              <a:t>perfomrance</a:t>
            </a:r>
            <a:r>
              <a:rPr lang="en-US" sz="1800" b="0" i="0" u="none" strike="noStrike" dirty="0">
                <a:solidFill>
                  <a:srgbClr val="000000"/>
                </a:solidFill>
                <a:effectLst/>
                <a:latin typeface="Arial" panose="020B0604020202020204" pitchFamily="34" charset="0"/>
              </a:rPr>
              <a:t> interface may not be as precise as the real hardware. However, slight loss of accuracy will not affect it's usability. </a:t>
            </a:r>
          </a:p>
        </p:txBody>
      </p:sp>
    </p:spTree>
    <p:extLst>
      <p:ext uri="{BB962C8B-B14F-4D97-AF65-F5344CB8AC3E}">
        <p14:creationId xmlns:p14="http://schemas.microsoft.com/office/powerpoint/2010/main" val="3247823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69900">
              <a:lnSpc>
                <a:spcPct val="100000"/>
              </a:lnSpc>
              <a:buClr>
                <a:schemeClr val="dk1"/>
              </a:buClr>
              <a:buSzPct val="60000"/>
            </a:pPr>
            <a:r>
              <a:rPr lang="en-US" dirty="0"/>
              <a:t>So I showed you what is a performance interface, let’s talk about how to derive them. </a:t>
            </a:r>
          </a:p>
          <a:p>
            <a:pPr marL="469900">
              <a:lnSpc>
                <a:spcPct val="100000"/>
              </a:lnSpc>
              <a:buClr>
                <a:schemeClr val="dk1"/>
              </a:buClr>
              <a:buSzPct val="60000"/>
            </a:pPr>
            <a:r>
              <a:rPr lang="en-US" sz="2400" dirty="0">
                <a:solidFill>
                  <a:schemeClr val="dk1"/>
                </a:solidFill>
              </a:rPr>
              <a:t>We can’t use the existing state of the art because it is designed for SW. And hardware is inherently </a:t>
            </a:r>
            <a:r>
              <a:rPr lang="en-US" sz="2400" b="1" dirty="0">
                <a:solidFill>
                  <a:srgbClr val="FF0000"/>
                </a:solidFill>
              </a:rPr>
              <a:t>parallel and asynchronous, which is very different from the SW.</a:t>
            </a:r>
          </a:p>
          <a:p>
            <a:pPr marL="469900">
              <a:lnSpc>
                <a:spcPct val="100000"/>
              </a:lnSpc>
              <a:buClr>
                <a:schemeClr val="dk1"/>
              </a:buClr>
              <a:buSzPct val="60000"/>
            </a:pPr>
            <a:r>
              <a:rPr lang="en-US" sz="2400" b="1" dirty="0">
                <a:solidFill>
                  <a:srgbClr val="FF0000"/>
                </a:solidFill>
              </a:rPr>
              <a:t>We don’t want to extract the interface directly from the HW source code or RTL, because RTL is wrong abstraction. </a:t>
            </a:r>
            <a:endParaRPr lang="en-US" sz="2400" dirty="0">
              <a:solidFill>
                <a:schemeClr val="dk1"/>
              </a:solidFill>
            </a:endParaRPr>
          </a:p>
          <a:p>
            <a:pPr marL="469900">
              <a:lnSpc>
                <a:spcPct val="100000"/>
              </a:lnSpc>
              <a:buClr>
                <a:schemeClr val="dk1"/>
              </a:buClr>
              <a:buSzPct val="60000"/>
            </a:pPr>
            <a:r>
              <a:rPr lang="en-US" sz="2400" dirty="0">
                <a:solidFill>
                  <a:schemeClr val="dk1"/>
                </a:solidFill>
              </a:rPr>
              <a:t>If you look at the human readable interface and this parallel execution of HW, there is actually a huge gap between them. </a:t>
            </a:r>
          </a:p>
          <a:p>
            <a:pPr marL="469900">
              <a:lnSpc>
                <a:spcPct val="100000"/>
              </a:lnSpc>
              <a:buClr>
                <a:schemeClr val="dk1"/>
              </a:buClr>
              <a:buSzPct val="60000"/>
            </a:pPr>
            <a:endParaRPr lang="en-US" sz="2400" dirty="0">
              <a:solidFill>
                <a:schemeClr val="dk1"/>
              </a:solidFill>
            </a:endParaRPr>
          </a:p>
          <a:p>
            <a:pPr marL="469900">
              <a:lnSpc>
                <a:spcPct val="100000"/>
              </a:lnSpc>
              <a:buClr>
                <a:schemeClr val="dk1"/>
              </a:buClr>
              <a:buSzPct val="60000"/>
            </a:pPr>
            <a:endParaRPr lang="en-CN" dirty="0"/>
          </a:p>
        </p:txBody>
      </p:sp>
    </p:spTree>
    <p:extLst>
      <p:ext uri="{BB962C8B-B14F-4D97-AF65-F5344CB8AC3E}">
        <p14:creationId xmlns:p14="http://schemas.microsoft.com/office/powerpoint/2010/main" val="12380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1800" b="0" i="0" u="none" strike="noStrike" dirty="0">
              <a:solidFill>
                <a:srgbClr val="000000"/>
              </a:solidFill>
              <a:effectLst/>
              <a:latin typeface="Arial" panose="020B0604020202020204" pitchFamily="34" charset="0"/>
            </a:endParaRPr>
          </a:p>
          <a:p>
            <a:r>
              <a:rPr lang="en-US" sz="1800" b="0" i="0" u="none" strike="noStrike" dirty="0">
                <a:solidFill>
                  <a:srgbClr val="000000"/>
                </a:solidFill>
                <a:effectLst/>
                <a:latin typeface="Arial" panose="020B0604020202020204" pitchFamily="34" charset="0"/>
              </a:rPr>
              <a:t>To bridge this gap, </a:t>
            </a:r>
            <a:r>
              <a:rPr lang="en-CN" dirty="0"/>
              <a:t>we propose peformance IR. </a:t>
            </a:r>
            <a:r>
              <a:rPr lang="en-US" dirty="0"/>
              <a:t>W</a:t>
            </a:r>
            <a:r>
              <a:rPr lang="en-CN" dirty="0"/>
              <a:t>e first, distill a Performance IR from the hardware source code or RTL, then transform this IR into the interface. </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N" dirty="0"/>
              <a:t>(click) T</a:t>
            </a:r>
            <a:r>
              <a:rPr lang="en-US" dirty="0"/>
              <a:t>h</a:t>
            </a:r>
            <a:r>
              <a:rPr lang="en-CN" dirty="0"/>
              <a:t>is IR represents a performance equivalent circuit to the HW that will finish procesing at the same clcok cycle as the HW given the same input,</a:t>
            </a:r>
            <a:r>
              <a:rPr lang="en-CN" sz="1100" dirty="0">
                <a:latin typeface="Google Sans" panose="020B0503030502040204" pitchFamily="34" charset="0"/>
              </a:rPr>
              <a:t>.</a:t>
            </a:r>
          </a:p>
          <a:p>
            <a:r>
              <a:rPr lang="en-CN" dirty="0"/>
              <a:t>A</a:t>
            </a:r>
            <a:r>
              <a:rPr lang="en-US" dirty="0"/>
              <a:t>l</a:t>
            </a:r>
            <a:r>
              <a:rPr lang="en-CN" dirty="0"/>
              <a:t>so this IR doesn’t produce functionally meaningful results because it’s functinally exquivalent.</a:t>
            </a:r>
          </a:p>
          <a:p>
            <a:endParaRPr lang="en-CN" dirty="0"/>
          </a:p>
          <a:p>
            <a:endParaRPr lang="en-CN" dirty="0"/>
          </a:p>
        </p:txBody>
      </p:sp>
    </p:spTree>
    <p:extLst>
      <p:ext uri="{BB962C8B-B14F-4D97-AF65-F5344CB8AC3E}">
        <p14:creationId xmlns:p14="http://schemas.microsoft.com/office/powerpoint/2010/main" val="651538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sz="1600" baseline="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 name="Title 1">
            <a:extLst>
              <a:ext uri="{FF2B5EF4-FFF2-40B4-BE49-F238E27FC236}">
                <a16:creationId xmlns:a16="http://schemas.microsoft.com/office/drawing/2014/main" id="{28A39000-A8DF-A3E9-11B7-111E590DA876}"/>
              </a:ext>
            </a:extLst>
          </p:cNvPr>
          <p:cNvSpPr>
            <a:spLocks noGrp="1"/>
          </p:cNvSpPr>
          <p:nvPr>
            <p:ph type="title"/>
          </p:nvPr>
        </p:nvSpPr>
        <p:spPr/>
        <p:txBody>
          <a:bodyPr/>
          <a:lstStyle/>
          <a:p>
            <a:r>
              <a:rPr lang="en-US"/>
              <a:t>Click to edit Master title style</a:t>
            </a:r>
            <a:endParaRPr lang="en-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Font typeface="Google Sans"/>
              <a:buNone/>
              <a:defRPr sz="5200" b="1">
                <a:latin typeface="Google Sans"/>
                <a:ea typeface="Google Sans"/>
                <a:cs typeface="Google Sans"/>
                <a:sym typeface="Google Sans"/>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Font typeface="Google Sans Medium"/>
              <a:buNone/>
              <a:defRPr sz="2800">
                <a:latin typeface="Google Sans Medium"/>
                <a:ea typeface="Google Sans Medium"/>
                <a:cs typeface="Google Sans Medium"/>
                <a:sym typeface="Google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53534" y="4663217"/>
            <a:ext cx="567623" cy="480283"/>
          </a:xfrm>
          <a:prstGeom prst="rect">
            <a:avLst/>
          </a:prstGeom>
        </p:spPr>
        <p:txBody>
          <a:bodyPr spcFirstLastPara="1" wrap="square" lIns="91425" tIns="91425" rIns="91425" bIns="91425" anchor="ctr" anchorCtr="0">
            <a:normAutofit/>
          </a:bodyPr>
          <a:lstStyle>
            <a:lvl1pPr lvl="0" rtl="0">
              <a:buNone/>
              <a:defRPr sz="1000">
                <a:solidFill>
                  <a:schemeClr val="tx2">
                    <a:lumMod val="90000"/>
                  </a:schemeClr>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sz="1600" baseline="0"/>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 name="Title 1">
            <a:extLst>
              <a:ext uri="{FF2B5EF4-FFF2-40B4-BE49-F238E27FC236}">
                <a16:creationId xmlns:a16="http://schemas.microsoft.com/office/drawing/2014/main" id="{51A8F6CF-D4F0-7A67-5D18-CC25242A96EB}"/>
              </a:ext>
            </a:extLst>
          </p:cNvPr>
          <p:cNvSpPr>
            <a:spLocks noGrp="1"/>
          </p:cNvSpPr>
          <p:nvPr>
            <p:ph type="title"/>
          </p:nvPr>
        </p:nvSpPr>
        <p:spPr/>
        <p:txBody>
          <a:bodyPr/>
          <a:lstStyle/>
          <a:p>
            <a:r>
              <a:rPr lang="en-US"/>
              <a:t>Click to edit Master title style</a:t>
            </a:r>
            <a:endParaRPr lang="en-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600" baseline="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Font typeface="Google Sans Medium"/>
              <a:buNone/>
              <a:defRPr sz="2800">
                <a:solidFill>
                  <a:schemeClr val="dk1"/>
                </a:solidFill>
                <a:latin typeface="Google Sans Medium"/>
                <a:ea typeface="Google Sans Medium"/>
                <a:cs typeface="Google Sans Medium"/>
                <a:sym typeface="Google Sans Medium"/>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Google Sans"/>
              <a:buChar char="●"/>
              <a:defRPr sz="1800">
                <a:solidFill>
                  <a:schemeClr val="dk2"/>
                </a:solidFill>
                <a:latin typeface="Google Sans"/>
                <a:ea typeface="Google Sans"/>
                <a:cs typeface="Google Sans"/>
                <a:sym typeface="Google Sans"/>
              </a:defRPr>
            </a:lvl1pPr>
            <a:lvl2pPr marL="914400" lvl="1" indent="-317500" rtl="0">
              <a:lnSpc>
                <a:spcPct val="115000"/>
              </a:lnSpc>
              <a:spcBef>
                <a:spcPts val="0"/>
              </a:spcBef>
              <a:spcAft>
                <a:spcPts val="0"/>
              </a:spcAft>
              <a:buClr>
                <a:schemeClr val="dk2"/>
              </a:buClr>
              <a:buSzPts val="1400"/>
              <a:buFont typeface="Google Sans"/>
              <a:buChar char="○"/>
              <a:defRPr>
                <a:solidFill>
                  <a:schemeClr val="dk2"/>
                </a:solidFill>
                <a:latin typeface="Google Sans"/>
                <a:ea typeface="Google Sans"/>
                <a:cs typeface="Google Sans"/>
                <a:sym typeface="Google Sans"/>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600" baseline="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video" Target="../media/media1.mp4"/><Relationship Id="rId7" Type="http://schemas.openxmlformats.org/officeDocument/2006/relationships/image" Target="../media/image13.png"/><Relationship Id="rId2" Type="http://schemas.microsoft.com/office/2007/relationships/media" Target="../media/media1.mp4"/><Relationship Id="rId1" Type="http://schemas.openxmlformats.org/officeDocument/2006/relationships/tags" Target="../tags/tag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notesSlide" Target="../notesSlides/notesSlide12.xml"/><Relationship Id="rId10" Type="http://schemas.openxmlformats.org/officeDocument/2006/relationships/image" Target="../media/image16.png"/><Relationship Id="rId4" Type="http://schemas.openxmlformats.org/officeDocument/2006/relationships/slideLayout" Target="../slideLayouts/slideLayout14.xml"/><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8.xml"/><Relationship Id="rId5" Type="http://schemas.openxmlformats.org/officeDocument/2006/relationships/image" Target="../media/image25.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4.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tags" Target="../tags/tag10.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30.svg"/><Relationship Id="rId2" Type="http://schemas.openxmlformats.org/officeDocument/2006/relationships/slideLayout" Target="../slideLayouts/slideLayout14.xml"/><Relationship Id="rId1" Type="http://schemas.openxmlformats.org/officeDocument/2006/relationships/tags" Target="../tags/tag11.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0.svg"/><Relationship Id="rId2" Type="http://schemas.openxmlformats.org/officeDocument/2006/relationships/slideLayout" Target="../slideLayouts/slideLayout14.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5"/>
          <p:cNvSpPr txBox="1"/>
          <p:nvPr/>
        </p:nvSpPr>
        <p:spPr>
          <a:xfrm>
            <a:off x="0" y="916419"/>
            <a:ext cx="9144000" cy="135841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400" b="1" dirty="0">
                <a:latin typeface="Google Sans"/>
                <a:ea typeface="Google Sans"/>
                <a:cs typeface="Google Sans"/>
                <a:sym typeface="Google Sans"/>
              </a:rPr>
              <a:t>Performance Interfaces for </a:t>
            </a:r>
            <a:br>
              <a:rPr lang="en" sz="3400" b="1" dirty="0">
                <a:latin typeface="Google Sans"/>
                <a:ea typeface="Google Sans"/>
                <a:cs typeface="Google Sans"/>
                <a:sym typeface="Google Sans"/>
              </a:rPr>
            </a:br>
            <a:r>
              <a:rPr lang="en" sz="3400" b="1" dirty="0">
                <a:latin typeface="Google Sans"/>
                <a:ea typeface="Google Sans"/>
                <a:cs typeface="Google Sans"/>
                <a:sym typeface="Google Sans"/>
              </a:rPr>
              <a:t>Hardware Accelerators </a:t>
            </a:r>
            <a:endParaRPr sz="3400" b="1" dirty="0">
              <a:solidFill>
                <a:srgbClr val="000000"/>
              </a:solidFill>
              <a:latin typeface="Google Sans"/>
              <a:ea typeface="Google Sans"/>
              <a:cs typeface="Google Sans"/>
              <a:sym typeface="Google Sans"/>
            </a:endParaRPr>
          </a:p>
        </p:txBody>
      </p:sp>
      <p:sp>
        <p:nvSpPr>
          <p:cNvPr id="100" name="Google Shape;100;p25"/>
          <p:cNvSpPr txBox="1"/>
          <p:nvPr/>
        </p:nvSpPr>
        <p:spPr>
          <a:xfrm>
            <a:off x="311700" y="2353372"/>
            <a:ext cx="8520600" cy="792600"/>
          </a:xfrm>
          <a:prstGeom prst="rect">
            <a:avLst/>
          </a:prstGeom>
          <a:noFill/>
          <a:ln>
            <a:noFill/>
          </a:ln>
        </p:spPr>
        <p:txBody>
          <a:bodyPr spcFirstLastPara="1" wrap="square" lIns="91425" tIns="91425" rIns="91425" bIns="91425" anchor="t" anchorCtr="0">
            <a:normAutofit/>
          </a:bodyPr>
          <a:lstStyle/>
          <a:p>
            <a:pPr marL="0" lvl="0" indent="0" algn="ctr" rtl="0">
              <a:spcBef>
                <a:spcPts val="0"/>
              </a:spcBef>
              <a:spcAft>
                <a:spcPts val="0"/>
              </a:spcAft>
              <a:buNone/>
            </a:pPr>
            <a:endParaRPr sz="2200" dirty="0">
              <a:solidFill>
                <a:srgbClr val="000000"/>
              </a:solidFill>
              <a:latin typeface="Google Sans Medium"/>
              <a:ea typeface="Google Sans Medium"/>
              <a:cs typeface="Google Sans Medium"/>
              <a:sym typeface="Google Sans Medium"/>
            </a:endParaRPr>
          </a:p>
        </p:txBody>
      </p:sp>
      <p:pic>
        <p:nvPicPr>
          <p:cNvPr id="102" name="Google Shape;102;p25"/>
          <p:cNvPicPr preferRelativeResize="0"/>
          <p:nvPr/>
        </p:nvPicPr>
        <p:blipFill>
          <a:blip r:embed="rId3">
            <a:alphaModFix/>
          </a:blip>
          <a:stretch>
            <a:fillRect/>
          </a:stretch>
        </p:blipFill>
        <p:spPr>
          <a:xfrm>
            <a:off x="3437000" y="3846400"/>
            <a:ext cx="2270000" cy="979220"/>
          </a:xfrm>
          <a:prstGeom prst="rect">
            <a:avLst/>
          </a:prstGeom>
          <a:noFill/>
          <a:ln>
            <a:noFill/>
          </a:ln>
        </p:spPr>
      </p:pic>
      <p:sp>
        <p:nvSpPr>
          <p:cNvPr id="2" name="Google Shape;100;p25">
            <a:extLst>
              <a:ext uri="{FF2B5EF4-FFF2-40B4-BE49-F238E27FC236}">
                <a16:creationId xmlns:a16="http://schemas.microsoft.com/office/drawing/2014/main" id="{9864914F-2155-E25E-7024-3AACAD797595}"/>
              </a:ext>
            </a:extLst>
          </p:cNvPr>
          <p:cNvSpPr txBox="1"/>
          <p:nvPr/>
        </p:nvSpPr>
        <p:spPr>
          <a:xfrm>
            <a:off x="311700" y="2804383"/>
            <a:ext cx="8520600" cy="792600"/>
          </a:xfrm>
          <a:prstGeom prst="rect">
            <a:avLst/>
          </a:prstGeom>
          <a:noFill/>
          <a:ln>
            <a:noFill/>
          </a:ln>
        </p:spPr>
        <p:txBody>
          <a:bodyPr spcFirstLastPara="1" wrap="square" lIns="91425" tIns="91425" rIns="91425" bIns="91425" anchor="t" anchorCtr="0">
            <a:noAutofit/>
          </a:bodyPr>
          <a:lstStyle/>
          <a:p>
            <a:pPr marL="127000" algn="ctr">
              <a:buSzPct val="60000"/>
              <a:defRPr/>
            </a:pPr>
            <a:r>
              <a:rPr lang="en-US" sz="1600" u="sng" dirty="0" err="1">
                <a:solidFill>
                  <a:srgbClr val="000000"/>
                </a:solidFill>
                <a:latin typeface="Google Sans Medium"/>
                <a:ea typeface="Google Sans Medium"/>
                <a:cs typeface="Google Sans Medium"/>
                <a:sym typeface="Google Sans Medium"/>
              </a:rPr>
              <a:t>Jiachen</a:t>
            </a:r>
            <a:r>
              <a:rPr lang="en-US" sz="1600" u="sng" dirty="0" err="1">
                <a:latin typeface="Google Sans Medium"/>
                <a:ea typeface="Google Sans Medium"/>
                <a:cs typeface="Google Sans Medium"/>
                <a:sym typeface="Google Sans Medium"/>
              </a:rPr>
              <a:t>g</a:t>
            </a:r>
            <a:r>
              <a:rPr lang="en-US" sz="1600" u="sng" dirty="0">
                <a:latin typeface="Google Sans Medium"/>
                <a:ea typeface="Google Sans Medium"/>
                <a:cs typeface="Google Sans Medium"/>
                <a:sym typeface="Google Sans Medium"/>
              </a:rPr>
              <a:t> Ma</a:t>
            </a:r>
            <a:r>
              <a:rPr lang="en-US" sz="1600" dirty="0">
                <a:latin typeface="Google Sans"/>
                <a:ea typeface="Google Sans"/>
                <a:cs typeface="Google Sans"/>
                <a:sym typeface="Google Sans"/>
              </a:rPr>
              <a:t>, </a:t>
            </a:r>
            <a:r>
              <a:rPr kumimoji="0" lang="en-US" sz="1600" b="0" i="0" u="none" strike="noStrike" kern="0" cap="none" spc="0" normalizeH="0" baseline="0" noProof="0" dirty="0">
                <a:ln>
                  <a:noFill/>
                </a:ln>
                <a:solidFill>
                  <a:srgbClr val="000000"/>
                </a:solidFill>
                <a:effectLst/>
                <a:uLnTx/>
                <a:uFillTx/>
                <a:latin typeface="Google Sans"/>
                <a:ea typeface="Google Sans"/>
                <a:cs typeface="Google Sans"/>
                <a:sym typeface="Google Sans"/>
              </a:rPr>
              <a:t>Rishabh </a:t>
            </a:r>
            <a:r>
              <a:rPr lang="en-US" sz="1600" dirty="0">
                <a:latin typeface="Google Sans"/>
                <a:ea typeface="Google Sans"/>
                <a:cs typeface="Google Sans"/>
                <a:sym typeface="Google Sans"/>
              </a:rPr>
              <a:t>Iyer, </a:t>
            </a:r>
            <a:r>
              <a:rPr kumimoji="0" lang="en-US" sz="1600" b="0" i="0" u="none" strike="noStrike" kern="0" cap="none" spc="0" normalizeH="0" baseline="0" noProof="0" dirty="0" err="1">
                <a:ln>
                  <a:noFill/>
                </a:ln>
                <a:solidFill>
                  <a:srgbClr val="000000"/>
                </a:solidFill>
                <a:effectLst/>
                <a:uLnTx/>
                <a:uFillTx/>
                <a:latin typeface="Google Sans"/>
                <a:ea typeface="Google Sans"/>
                <a:cs typeface="Google Sans"/>
                <a:sym typeface="Google Sans"/>
              </a:rPr>
              <a:t>Sahand</a:t>
            </a:r>
            <a:r>
              <a:rPr kumimoji="0" lang="en-US" sz="1600" b="0" i="0" u="none" strike="noStrike" kern="0" cap="none" spc="0" normalizeH="0" baseline="0" noProof="0" dirty="0">
                <a:ln>
                  <a:noFill/>
                </a:ln>
                <a:solidFill>
                  <a:srgbClr val="000000"/>
                </a:solidFill>
                <a:effectLst/>
                <a:uLnTx/>
                <a:uFillTx/>
                <a:latin typeface="Google Sans"/>
                <a:ea typeface="Google Sans"/>
                <a:cs typeface="Google Sans"/>
                <a:sym typeface="Google Sans"/>
              </a:rPr>
              <a:t> </a:t>
            </a:r>
            <a:r>
              <a:rPr kumimoji="0" lang="en-US" sz="1600" b="0" i="0" u="none" strike="noStrike" kern="0" cap="none" spc="0" normalizeH="0" baseline="0" noProof="0" dirty="0" err="1">
                <a:ln>
                  <a:noFill/>
                </a:ln>
                <a:solidFill>
                  <a:srgbClr val="000000"/>
                </a:solidFill>
                <a:effectLst/>
                <a:uLnTx/>
                <a:uFillTx/>
                <a:latin typeface="Google Sans"/>
                <a:ea typeface="Google Sans"/>
                <a:cs typeface="Google Sans"/>
                <a:sym typeface="Google Sans"/>
              </a:rPr>
              <a:t>Kashani</a:t>
            </a:r>
            <a:r>
              <a:rPr kumimoji="0" lang="en-US" sz="1600" b="0" i="0" u="none" strike="noStrike" kern="0" cap="none" spc="0" normalizeH="0" baseline="0" noProof="0" dirty="0">
                <a:ln>
                  <a:noFill/>
                </a:ln>
                <a:solidFill>
                  <a:srgbClr val="000000"/>
                </a:solidFill>
                <a:effectLst/>
                <a:uLnTx/>
                <a:uFillTx/>
                <a:latin typeface="Google Sans"/>
                <a:ea typeface="Google Sans"/>
                <a:cs typeface="Google Sans"/>
                <a:sym typeface="Google Sans"/>
              </a:rPr>
              <a:t>, Mahyar </a:t>
            </a:r>
            <a:r>
              <a:rPr kumimoji="0" lang="en-US" sz="1600" b="0" i="0" u="none" strike="noStrike" kern="0" cap="none" spc="0" normalizeH="0" baseline="0" noProof="0" dirty="0" err="1">
                <a:ln>
                  <a:noFill/>
                </a:ln>
                <a:solidFill>
                  <a:srgbClr val="000000"/>
                </a:solidFill>
                <a:effectLst/>
                <a:uLnTx/>
                <a:uFillTx/>
                <a:latin typeface="Google Sans"/>
                <a:ea typeface="Google Sans"/>
                <a:cs typeface="Google Sans"/>
                <a:sym typeface="Google Sans"/>
              </a:rPr>
              <a:t>Emami</a:t>
            </a:r>
            <a:r>
              <a:rPr kumimoji="0" lang="en-US" sz="1600" b="0" i="0" u="none" strike="noStrike" kern="0" cap="none" spc="0" normalizeH="0" baseline="0" noProof="0" dirty="0">
                <a:ln>
                  <a:noFill/>
                </a:ln>
                <a:solidFill>
                  <a:srgbClr val="000000"/>
                </a:solidFill>
                <a:effectLst/>
                <a:uLnTx/>
                <a:uFillTx/>
                <a:latin typeface="Google Sans"/>
                <a:ea typeface="Google Sans"/>
                <a:cs typeface="Google Sans"/>
                <a:sym typeface="Google Sans"/>
              </a:rPr>
              <a:t>, </a:t>
            </a:r>
          </a:p>
          <a:p>
            <a:pPr marL="127000" marR="0" lvl="0" algn="ctr" defTabSz="914400" rtl="0" eaLnBrk="1" fontAlgn="auto" latinLnBrk="0" hangingPunct="1">
              <a:lnSpc>
                <a:spcPct val="100000"/>
              </a:lnSpc>
              <a:spcBef>
                <a:spcPts val="0"/>
              </a:spcBef>
              <a:spcAft>
                <a:spcPts val="0"/>
              </a:spcAft>
              <a:buClr>
                <a:srgbClr val="000000"/>
              </a:buClr>
              <a:buSzPct val="60000"/>
              <a:tabLst/>
              <a:defRPr/>
            </a:pPr>
            <a:r>
              <a:rPr kumimoji="0" lang="en-US" sz="1600" b="0" i="0" u="none" strike="noStrike" kern="0" cap="none" spc="0" normalizeH="0" baseline="0" noProof="0" dirty="0">
                <a:ln>
                  <a:noFill/>
                </a:ln>
                <a:solidFill>
                  <a:srgbClr val="000000"/>
                </a:solidFill>
                <a:effectLst/>
                <a:uLnTx/>
                <a:uFillTx/>
                <a:latin typeface="Google Sans"/>
                <a:ea typeface="Google Sans"/>
                <a:cs typeface="Google Sans"/>
                <a:sym typeface="Google Sans"/>
              </a:rPr>
              <a:t>Thomas </a:t>
            </a:r>
            <a:r>
              <a:rPr kumimoji="0" lang="en-US" sz="1600" b="0" i="0" u="none" strike="noStrike" kern="0" cap="none" spc="0" normalizeH="0" baseline="0" noProof="0" dirty="0" err="1">
                <a:ln>
                  <a:noFill/>
                </a:ln>
                <a:solidFill>
                  <a:srgbClr val="000000"/>
                </a:solidFill>
                <a:effectLst/>
                <a:uLnTx/>
                <a:uFillTx/>
                <a:latin typeface="Google Sans"/>
                <a:ea typeface="Google Sans"/>
                <a:cs typeface="Google Sans"/>
                <a:sym typeface="Google Sans"/>
              </a:rPr>
              <a:t>Bourgeat</a:t>
            </a:r>
            <a:r>
              <a:rPr lang="en-US" sz="1600" dirty="0">
                <a:latin typeface="Google Sans"/>
                <a:ea typeface="Google Sans"/>
                <a:cs typeface="Google Sans"/>
                <a:sym typeface="Google Sans"/>
              </a:rPr>
              <a:t>, George </a:t>
            </a:r>
            <a:r>
              <a:rPr lang="en-US" sz="1600" dirty="0" err="1">
                <a:latin typeface="Google Sans"/>
                <a:ea typeface="Google Sans"/>
                <a:cs typeface="Google Sans"/>
                <a:sym typeface="Google Sans"/>
              </a:rPr>
              <a:t>Candea</a:t>
            </a:r>
            <a:endParaRPr lang="en-US" sz="1600" dirty="0">
              <a:solidFill>
                <a:srgbClr val="000000"/>
              </a:solidFill>
              <a:latin typeface="Google Sans Medium"/>
              <a:ea typeface="Google Sans Medium"/>
              <a:cs typeface="Google Sans Medium"/>
              <a:sym typeface="Google Sans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48;p31">
            <a:extLst>
              <a:ext uri="{FF2B5EF4-FFF2-40B4-BE49-F238E27FC236}">
                <a16:creationId xmlns:a16="http://schemas.microsoft.com/office/drawing/2014/main" id="{6DE308ED-EF09-1866-5428-3CEBA69EE0C5}"/>
              </a:ext>
            </a:extLst>
          </p:cNvPr>
          <p:cNvSpPr txBox="1">
            <a:spLocks/>
          </p:cNvSpPr>
          <p:nvPr/>
        </p:nvSpPr>
        <p:spPr>
          <a:xfrm>
            <a:off x="192800" y="295830"/>
            <a:ext cx="89512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Google Sans Medium"/>
              <a:buNone/>
              <a:defRPr sz="2800" b="0" i="0" u="none" strike="noStrike" cap="none">
                <a:solidFill>
                  <a:schemeClr val="dk1"/>
                </a:solidFill>
                <a:latin typeface="Google Sans Medium"/>
                <a:ea typeface="Google Sans Medium"/>
                <a:cs typeface="Google Sans Medium"/>
                <a:sym typeface="Google Sans Medium"/>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 b="1" dirty="0">
                <a:solidFill>
                  <a:schemeClr val="tx1"/>
                </a:solidFill>
                <a:latin typeface="Google Sans" panose="020B0503030502040204" pitchFamily="34" charset="0"/>
              </a:rPr>
              <a:t>The Ideal </a:t>
            </a:r>
            <a:r>
              <a:rPr lang="en-US" b="1" dirty="0">
                <a:latin typeface="Google Sans"/>
                <a:ea typeface="Google Sans"/>
                <a:cs typeface="Google Sans"/>
                <a:sym typeface="Google Sans"/>
              </a:rPr>
              <a:t>Performance IR</a:t>
            </a:r>
          </a:p>
        </p:txBody>
      </p:sp>
      <p:cxnSp>
        <p:nvCxnSpPr>
          <p:cNvPr id="30" name="Google Shape;478;p52">
            <a:extLst>
              <a:ext uri="{FF2B5EF4-FFF2-40B4-BE49-F238E27FC236}">
                <a16:creationId xmlns:a16="http://schemas.microsoft.com/office/drawing/2014/main" id="{3B89C7DA-9F1A-E598-470C-D04982BF55CA}"/>
              </a:ext>
            </a:extLst>
          </p:cNvPr>
          <p:cNvCxnSpPr>
            <a:cxnSpLocks/>
          </p:cNvCxnSpPr>
          <p:nvPr/>
        </p:nvCxnSpPr>
        <p:spPr>
          <a:xfrm flipV="1">
            <a:off x="2246160" y="3605996"/>
            <a:ext cx="709380" cy="347777"/>
          </a:xfrm>
          <a:prstGeom prst="straightConnector1">
            <a:avLst/>
          </a:prstGeom>
          <a:noFill/>
          <a:ln w="19050" cap="flat" cmpd="sng">
            <a:solidFill>
              <a:schemeClr val="bg1"/>
            </a:solidFill>
            <a:prstDash val="solid"/>
            <a:round/>
            <a:headEnd type="none" w="med" len="med"/>
            <a:tailEnd type="triangle" w="med" len="med"/>
          </a:ln>
        </p:spPr>
      </p:cxnSp>
      <p:cxnSp>
        <p:nvCxnSpPr>
          <p:cNvPr id="31" name="Google Shape;478;p52">
            <a:extLst>
              <a:ext uri="{FF2B5EF4-FFF2-40B4-BE49-F238E27FC236}">
                <a16:creationId xmlns:a16="http://schemas.microsoft.com/office/drawing/2014/main" id="{6AE69A3C-CB10-09A4-2327-F809CEC7EADC}"/>
              </a:ext>
            </a:extLst>
          </p:cNvPr>
          <p:cNvCxnSpPr>
            <a:cxnSpLocks/>
          </p:cNvCxnSpPr>
          <p:nvPr/>
        </p:nvCxnSpPr>
        <p:spPr>
          <a:xfrm>
            <a:off x="2246160" y="3953773"/>
            <a:ext cx="709380" cy="392462"/>
          </a:xfrm>
          <a:prstGeom prst="straightConnector1">
            <a:avLst/>
          </a:prstGeom>
          <a:noFill/>
          <a:ln w="19050" cap="flat" cmpd="sng">
            <a:solidFill>
              <a:schemeClr val="bg1"/>
            </a:solidFill>
            <a:prstDash val="solid"/>
            <a:round/>
            <a:headEnd type="none" w="med" len="med"/>
            <a:tailEnd type="triangle" w="med" len="med"/>
          </a:ln>
        </p:spPr>
      </p:cxnSp>
      <p:sp>
        <p:nvSpPr>
          <p:cNvPr id="12" name="Rectangle 11">
            <a:extLst>
              <a:ext uri="{FF2B5EF4-FFF2-40B4-BE49-F238E27FC236}">
                <a16:creationId xmlns:a16="http://schemas.microsoft.com/office/drawing/2014/main" id="{0D35AAFB-A00C-1C54-D81D-AEBBD129DC60}"/>
              </a:ext>
            </a:extLst>
          </p:cNvPr>
          <p:cNvSpPr/>
          <p:nvPr/>
        </p:nvSpPr>
        <p:spPr>
          <a:xfrm>
            <a:off x="0" y="3451161"/>
            <a:ext cx="9144000" cy="605050"/>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bg1"/>
                </a:solidFill>
                <a:latin typeface="Google Sans" panose="020B0503030502040204" pitchFamily="34" charset="0"/>
                <a:sym typeface="Wingdings" pitchFamily="2" charset="2"/>
              </a:rPr>
              <a:t>Our performance IR = </a:t>
            </a:r>
            <a:r>
              <a:rPr lang="en-CN" sz="2000" b="1" dirty="0">
                <a:solidFill>
                  <a:schemeClr val="bg1"/>
                </a:solidFill>
                <a:latin typeface="Google Sans" panose="020B0503030502040204" pitchFamily="34" charset="0"/>
                <a:sym typeface="Wingdings" pitchFamily="2" charset="2"/>
              </a:rPr>
              <a:t>Latency Petri Ne</a:t>
            </a:r>
            <a:r>
              <a:rPr lang="en-CN" sz="2000" dirty="0">
                <a:solidFill>
                  <a:schemeClr val="bg1"/>
                </a:solidFill>
                <a:latin typeface="Google Sans" panose="020B0503030502040204" pitchFamily="34" charset="0"/>
                <a:sym typeface="Wingdings" pitchFamily="2" charset="2"/>
              </a:rPr>
              <a:t>t</a:t>
            </a:r>
            <a:endParaRPr lang="en-CN" sz="2000" dirty="0">
              <a:solidFill>
                <a:schemeClr val="bg1"/>
              </a:solidFill>
              <a:latin typeface="Google Sans" panose="020B0503030502040204" pitchFamily="34" charset="0"/>
            </a:endParaRPr>
          </a:p>
        </p:txBody>
      </p:sp>
      <p:sp>
        <p:nvSpPr>
          <p:cNvPr id="2" name="Slide Number Placeholder 1">
            <a:extLst>
              <a:ext uri="{FF2B5EF4-FFF2-40B4-BE49-F238E27FC236}">
                <a16:creationId xmlns:a16="http://schemas.microsoft.com/office/drawing/2014/main" id="{891C962B-3598-5F66-DC97-375F93A0807F}"/>
              </a:ext>
            </a:extLst>
          </p:cNvPr>
          <p:cNvSpPr>
            <a:spLocks noGrp="1"/>
          </p:cNvSpPr>
          <p:nvPr>
            <p:ph type="sldNum" idx="12"/>
          </p:nvPr>
        </p:nvSpPr>
        <p:spPr/>
        <p:txBody>
          <a:bodyPr>
            <a:normAutofit/>
          </a:bodyPr>
          <a:lstStyle/>
          <a:p>
            <a:pPr marL="0" lvl="0" indent="0" algn="r" rtl="0">
              <a:spcBef>
                <a:spcPts val="0"/>
              </a:spcBef>
              <a:spcAft>
                <a:spcPts val="0"/>
              </a:spcAft>
              <a:buNone/>
            </a:pPr>
            <a:fld id="{00000000-1234-1234-1234-123412341234}" type="slidenum">
              <a:rPr lang="en" smtClean="0"/>
              <a:t>10</a:t>
            </a:fld>
            <a:endParaRPr lang="en" dirty="0"/>
          </a:p>
        </p:txBody>
      </p:sp>
      <p:sp>
        <p:nvSpPr>
          <p:cNvPr id="3" name="Google Shape;109;p26">
            <a:extLst>
              <a:ext uri="{FF2B5EF4-FFF2-40B4-BE49-F238E27FC236}">
                <a16:creationId xmlns:a16="http://schemas.microsoft.com/office/drawing/2014/main" id="{DA8B19D3-D56E-F815-0389-291B7D5EE053}"/>
              </a:ext>
            </a:extLst>
          </p:cNvPr>
          <p:cNvSpPr txBox="1">
            <a:spLocks/>
          </p:cNvSpPr>
          <p:nvPr/>
        </p:nvSpPr>
        <p:spPr>
          <a:xfrm>
            <a:off x="367469" y="1087289"/>
            <a:ext cx="9088066" cy="18672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Google Sans"/>
              <a:buChar char="●"/>
              <a:defRPr sz="1800" b="0" i="0" u="none" strike="noStrike" cap="none">
                <a:solidFill>
                  <a:schemeClr val="dk2"/>
                </a:solidFill>
                <a:latin typeface="Google Sans"/>
                <a:ea typeface="Google Sans"/>
                <a:cs typeface="Google Sans"/>
                <a:sym typeface="Google Sans"/>
              </a:defRPr>
            </a:lvl1pPr>
            <a:lvl2pPr marL="914400" marR="0" lvl="1" indent="-317500" algn="l" rtl="0">
              <a:lnSpc>
                <a:spcPct val="115000"/>
              </a:lnSpc>
              <a:spcBef>
                <a:spcPts val="0"/>
              </a:spcBef>
              <a:spcAft>
                <a:spcPts val="0"/>
              </a:spcAft>
              <a:buClr>
                <a:schemeClr val="dk2"/>
              </a:buClr>
              <a:buSzPts val="1400"/>
              <a:buFont typeface="Google Sans"/>
              <a:buChar char="○"/>
              <a:defRPr sz="1400" b="0" i="0" u="none" strike="noStrike" cap="none">
                <a:solidFill>
                  <a:schemeClr val="dk2"/>
                </a:solidFill>
                <a:latin typeface="Google Sans"/>
                <a:ea typeface="Google Sans"/>
                <a:cs typeface="Google Sans"/>
                <a:sym typeface="Google Sans"/>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469900">
              <a:lnSpc>
                <a:spcPct val="100000"/>
              </a:lnSpc>
              <a:buClr>
                <a:schemeClr val="dk1"/>
              </a:buClr>
              <a:buSzPct val="60000"/>
            </a:pPr>
            <a:r>
              <a:rPr lang="en-US" sz="2000" dirty="0">
                <a:solidFill>
                  <a:schemeClr val="dk1"/>
                </a:solidFill>
              </a:rPr>
              <a:t>Abstract</a:t>
            </a:r>
          </a:p>
          <a:p>
            <a:pPr marL="927100" lvl="1">
              <a:lnSpc>
                <a:spcPct val="100000"/>
              </a:lnSpc>
              <a:buClr>
                <a:schemeClr val="dk1"/>
              </a:buClr>
              <a:buSzPct val="60000"/>
            </a:pPr>
            <a:r>
              <a:rPr lang="en" sz="1800" dirty="0">
                <a:solidFill>
                  <a:schemeClr val="dk1"/>
                </a:solidFill>
                <a:latin typeface="Google Sans" panose="020B0503030502040204" pitchFamily="34" charset="0"/>
              </a:rPr>
              <a:t>Retains only</a:t>
            </a:r>
            <a:r>
              <a:rPr lang="en" sz="1800" dirty="0">
                <a:solidFill>
                  <a:schemeClr val="tx1"/>
                </a:solidFill>
                <a:latin typeface="Google Sans" panose="020B0503030502040204" pitchFamily="34" charset="0"/>
              </a:rPr>
              <a:t> performance-relevant </a:t>
            </a:r>
            <a:r>
              <a:rPr lang="en" sz="1800" dirty="0">
                <a:solidFill>
                  <a:schemeClr val="dk1"/>
                </a:solidFill>
                <a:latin typeface="Google Sans" panose="020B0503030502040204" pitchFamily="34" charset="0"/>
              </a:rPr>
              <a:t>information</a:t>
            </a:r>
            <a:endParaRPr lang="en-US" sz="1800" dirty="0">
              <a:solidFill>
                <a:schemeClr val="dk1"/>
              </a:solidFill>
            </a:endParaRPr>
          </a:p>
          <a:p>
            <a:pPr marL="469900">
              <a:lnSpc>
                <a:spcPct val="150000"/>
              </a:lnSpc>
              <a:buClr>
                <a:schemeClr val="dk1"/>
              </a:buClr>
              <a:buSzPct val="60000"/>
            </a:pPr>
            <a:r>
              <a:rPr lang="en-US" sz="2000" dirty="0">
                <a:solidFill>
                  <a:schemeClr val="dk1"/>
                </a:solidFill>
              </a:rPr>
              <a:t>Expressive</a:t>
            </a:r>
          </a:p>
          <a:p>
            <a:pPr marL="927100" lvl="1">
              <a:lnSpc>
                <a:spcPct val="100000"/>
              </a:lnSpc>
              <a:buClr>
                <a:schemeClr val="dk1"/>
              </a:buClr>
              <a:buSzPct val="60000"/>
            </a:pPr>
            <a:r>
              <a:rPr lang="en-US" sz="1800" dirty="0">
                <a:solidFill>
                  <a:schemeClr val="tx1"/>
                </a:solidFill>
                <a:latin typeface="Google Sans" panose="020B0503030502040204" pitchFamily="34" charset="0"/>
              </a:rPr>
              <a:t>Can represent </a:t>
            </a:r>
            <a:r>
              <a:rPr lang="en" sz="1800" dirty="0">
                <a:solidFill>
                  <a:schemeClr val="dk1"/>
                </a:solidFill>
                <a:latin typeface="Google Sans" panose="020B0503030502040204" pitchFamily="34" charset="0"/>
              </a:rPr>
              <a:t>all</a:t>
            </a:r>
            <a:r>
              <a:rPr lang="en" sz="1800" dirty="0">
                <a:solidFill>
                  <a:schemeClr val="tx1"/>
                </a:solidFill>
                <a:latin typeface="Google Sans" panose="020B0503030502040204" pitchFamily="34" charset="0"/>
              </a:rPr>
              <a:t> performance-relevant </a:t>
            </a:r>
            <a:r>
              <a:rPr lang="en" sz="1800" dirty="0">
                <a:solidFill>
                  <a:schemeClr val="dk1"/>
                </a:solidFill>
                <a:latin typeface="Google Sans" panose="020B0503030502040204" pitchFamily="34" charset="0"/>
              </a:rPr>
              <a:t>details</a:t>
            </a:r>
            <a:endParaRPr lang="en-US" sz="1800" dirty="0">
              <a:solidFill>
                <a:schemeClr val="dk1"/>
              </a:solidFill>
            </a:endParaRPr>
          </a:p>
          <a:p>
            <a:pPr marL="469900">
              <a:lnSpc>
                <a:spcPct val="150000"/>
              </a:lnSpc>
              <a:buClr>
                <a:schemeClr val="dk1"/>
              </a:buClr>
              <a:buSzPct val="60000"/>
            </a:pPr>
            <a:r>
              <a:rPr lang="en-US" sz="2000" dirty="0">
                <a:solidFill>
                  <a:schemeClr val="dk1"/>
                </a:solidFill>
              </a:rPr>
              <a:t>Formal </a:t>
            </a:r>
          </a:p>
          <a:p>
            <a:pPr marL="927100" lvl="1">
              <a:lnSpc>
                <a:spcPct val="100000"/>
              </a:lnSpc>
              <a:buClr>
                <a:schemeClr val="dk1"/>
              </a:buClr>
              <a:buSzPct val="60000"/>
            </a:pPr>
            <a:r>
              <a:rPr lang="en-US" sz="1800" dirty="0">
                <a:solidFill>
                  <a:srgbClr val="000000"/>
                </a:solidFill>
                <a:latin typeface="Google Sans" panose="020B0503030502040204" pitchFamily="34" charset="0"/>
              </a:rPr>
              <a:t>Can be analyzed by tools</a:t>
            </a:r>
            <a:endParaRPr lang="en-US" sz="1800" dirty="0">
              <a:solidFill>
                <a:schemeClr val="tx1"/>
              </a:solidFill>
              <a:latin typeface="Google Sans" panose="020B0503030502040204" pitchFamily="34" charset="0"/>
              <a:ea typeface="Google Sans SemiBold"/>
              <a:cs typeface="Google Sans SemiBold"/>
              <a:sym typeface="Google Sans SemiBold"/>
            </a:endParaRPr>
          </a:p>
        </p:txBody>
      </p:sp>
    </p:spTree>
    <p:custDataLst>
      <p:tags r:id="rId1"/>
    </p:custDataLst>
    <p:extLst>
      <p:ext uri="{BB962C8B-B14F-4D97-AF65-F5344CB8AC3E}">
        <p14:creationId xmlns:p14="http://schemas.microsoft.com/office/powerpoint/2010/main" val="291515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011023-C724-90C4-2E27-C7F55360001D}"/>
              </a:ext>
            </a:extLst>
          </p:cNvPr>
          <p:cNvSpPr>
            <a:spLocks noGrp="1"/>
          </p:cNvSpPr>
          <p:nvPr>
            <p:ph type="title"/>
          </p:nvPr>
        </p:nvSpPr>
        <p:spPr>
          <a:xfrm>
            <a:off x="311700" y="339828"/>
            <a:ext cx="8520600" cy="572700"/>
          </a:xfrm>
        </p:spPr>
        <p:txBody>
          <a:bodyPr>
            <a:noAutofit/>
          </a:bodyPr>
          <a:lstStyle/>
          <a:p>
            <a:r>
              <a:rPr lang="en-CN" dirty="0"/>
              <a:t>Latency Petri Net ( LPN )</a:t>
            </a:r>
          </a:p>
        </p:txBody>
      </p:sp>
      <p:sp>
        <p:nvSpPr>
          <p:cNvPr id="6" name="Google Shape;109;p26">
            <a:extLst>
              <a:ext uri="{FF2B5EF4-FFF2-40B4-BE49-F238E27FC236}">
                <a16:creationId xmlns:a16="http://schemas.microsoft.com/office/drawing/2014/main" id="{554E251E-7F8C-D97E-8947-6672890B7D5C}"/>
              </a:ext>
            </a:extLst>
          </p:cNvPr>
          <p:cNvSpPr txBox="1">
            <a:spLocks/>
          </p:cNvSpPr>
          <p:nvPr/>
        </p:nvSpPr>
        <p:spPr>
          <a:xfrm>
            <a:off x="91176" y="1155123"/>
            <a:ext cx="8929981" cy="1220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Google Sans"/>
              <a:buChar char="●"/>
              <a:defRPr sz="1800" b="0" i="0" u="none" strike="noStrike" cap="none">
                <a:solidFill>
                  <a:schemeClr val="dk2"/>
                </a:solidFill>
                <a:latin typeface="Google Sans"/>
                <a:ea typeface="Google Sans"/>
                <a:cs typeface="Google Sans"/>
                <a:sym typeface="Google Sans"/>
              </a:defRPr>
            </a:lvl1pPr>
            <a:lvl2pPr marL="914400" marR="0" lvl="1" indent="-317500" algn="l" rtl="0">
              <a:lnSpc>
                <a:spcPct val="115000"/>
              </a:lnSpc>
              <a:spcBef>
                <a:spcPts val="0"/>
              </a:spcBef>
              <a:spcAft>
                <a:spcPts val="0"/>
              </a:spcAft>
              <a:buClr>
                <a:schemeClr val="dk2"/>
              </a:buClr>
              <a:buSzPts val="1400"/>
              <a:buFont typeface="Google Sans"/>
              <a:buChar char="○"/>
              <a:defRPr sz="1400" b="0" i="0" u="none" strike="noStrike" cap="none">
                <a:solidFill>
                  <a:schemeClr val="dk2"/>
                </a:solidFill>
                <a:latin typeface="Google Sans"/>
                <a:ea typeface="Google Sans"/>
                <a:cs typeface="Google Sans"/>
                <a:sym typeface="Google Sans"/>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indent="-330200">
              <a:lnSpc>
                <a:spcPct val="100000"/>
              </a:lnSpc>
              <a:buClr>
                <a:schemeClr val="dk1"/>
              </a:buClr>
              <a:buSzPct val="60000"/>
            </a:pPr>
            <a:r>
              <a:rPr lang="en-US" sz="2000" dirty="0">
                <a:solidFill>
                  <a:schemeClr val="tx1"/>
                </a:solidFill>
                <a:latin typeface="Google Sans" panose="020B0503030502040204" pitchFamily="34" charset="0"/>
                <a:ea typeface="Google Sans SemiBold"/>
                <a:cs typeface="Google Sans SemiBold"/>
                <a:sym typeface="Google Sans SemiBold"/>
              </a:rPr>
              <a:t>LPN is a </a:t>
            </a:r>
            <a:r>
              <a:rPr lang="en-US" sz="2000" dirty="0">
                <a:solidFill>
                  <a:schemeClr val="tx1"/>
                </a:solidFill>
              </a:rPr>
              <a:t>parallel</a:t>
            </a:r>
            <a:r>
              <a:rPr lang="en-US" sz="2000" dirty="0">
                <a:solidFill>
                  <a:srgbClr val="000000"/>
                </a:solidFill>
              </a:rPr>
              <a:t> model close to HW</a:t>
            </a:r>
          </a:p>
          <a:p>
            <a:pPr lvl="1" indent="-330200">
              <a:lnSpc>
                <a:spcPct val="100000"/>
              </a:lnSpc>
              <a:buClr>
                <a:schemeClr val="dk1"/>
              </a:buClr>
              <a:buSzPct val="60000"/>
            </a:pPr>
            <a:r>
              <a:rPr lang="en-US" sz="1800" dirty="0">
                <a:solidFill>
                  <a:srgbClr val="000000"/>
                </a:solidFill>
                <a:latin typeface="Google Sans" panose="020B0503030502040204" pitchFamily="34" charset="0"/>
                <a:ea typeface="Google Sans SemiBold"/>
                <a:cs typeface="Google Sans SemiBold"/>
                <a:sym typeface="Google Sans SemiBold"/>
              </a:rPr>
              <a:t>with natural constructs to represent parallelism</a:t>
            </a:r>
            <a:endParaRPr lang="en-US" sz="1800" dirty="0">
              <a:solidFill>
                <a:schemeClr val="tx1"/>
              </a:solidFill>
              <a:latin typeface="Google Sans" panose="020B0503030502040204" pitchFamily="34" charset="0"/>
              <a:ea typeface="Google Sans SemiBold"/>
              <a:cs typeface="Google Sans SemiBold"/>
              <a:sym typeface="Google Sans SemiBold"/>
            </a:endParaRPr>
          </a:p>
          <a:p>
            <a:pPr lvl="1" indent="-330200">
              <a:lnSpc>
                <a:spcPct val="100000"/>
              </a:lnSpc>
              <a:buClr>
                <a:schemeClr val="dk1"/>
              </a:buClr>
              <a:buSzPct val="60000"/>
            </a:pPr>
            <a:r>
              <a:rPr lang="en-US" sz="1800" dirty="0">
                <a:solidFill>
                  <a:srgbClr val="000000"/>
                </a:solidFill>
              </a:rPr>
              <a:t>extends Petri nets</a:t>
            </a:r>
          </a:p>
          <a:p>
            <a:pPr lvl="1" indent="-330200">
              <a:lnSpc>
                <a:spcPct val="100000"/>
              </a:lnSpc>
              <a:buClr>
                <a:schemeClr val="dk1"/>
              </a:buClr>
              <a:buSzPct val="60000"/>
            </a:pPr>
            <a:endParaRPr lang="en-US" dirty="0">
              <a:solidFill>
                <a:srgbClr val="000000"/>
              </a:solidFill>
            </a:endParaRPr>
          </a:p>
          <a:p>
            <a:pPr indent="-330200">
              <a:lnSpc>
                <a:spcPct val="100000"/>
              </a:lnSpc>
              <a:buClr>
                <a:schemeClr val="dk1"/>
              </a:buClr>
              <a:buSzPct val="60000"/>
            </a:pPr>
            <a:r>
              <a:rPr lang="en-US" sz="2000" dirty="0">
                <a:solidFill>
                  <a:schemeClr val="tx1"/>
                </a:solidFill>
              </a:rPr>
              <a:t>Arbitrary functions</a:t>
            </a:r>
            <a:r>
              <a:rPr lang="en-US" sz="2000" dirty="0">
                <a:solidFill>
                  <a:srgbClr val="000000"/>
                </a:solidFill>
              </a:rPr>
              <a:t> represent</a:t>
            </a:r>
            <a:r>
              <a:rPr lang="en-US" sz="2000" dirty="0">
                <a:solidFill>
                  <a:schemeClr val="tx1"/>
                </a:solidFill>
              </a:rPr>
              <a:t> …</a:t>
            </a:r>
          </a:p>
          <a:p>
            <a:pPr lvl="1" indent="-330200">
              <a:lnSpc>
                <a:spcPct val="100000"/>
              </a:lnSpc>
              <a:buClr>
                <a:schemeClr val="dk1"/>
              </a:buClr>
              <a:buSzPct val="60000"/>
            </a:pPr>
            <a:r>
              <a:rPr lang="en-US" sz="1800" dirty="0">
                <a:solidFill>
                  <a:schemeClr val="tx1"/>
                </a:solidFill>
              </a:rPr>
              <a:t>performance </a:t>
            </a:r>
          </a:p>
          <a:p>
            <a:pPr lvl="1" indent="-330200">
              <a:lnSpc>
                <a:spcPct val="100000"/>
              </a:lnSpc>
              <a:buClr>
                <a:schemeClr val="dk1"/>
              </a:buClr>
              <a:buSzPct val="60000"/>
            </a:pPr>
            <a:r>
              <a:rPr lang="en-US" sz="1800" dirty="0">
                <a:solidFill>
                  <a:schemeClr val="tx1"/>
                </a:solidFill>
              </a:rPr>
              <a:t>data dependencies of parallel hardware modules </a:t>
            </a:r>
            <a:endParaRPr lang="en-US" sz="1800" dirty="0">
              <a:solidFill>
                <a:srgbClr val="000000"/>
              </a:solidFill>
            </a:endParaRPr>
          </a:p>
          <a:p>
            <a:pPr marL="127000" indent="0">
              <a:lnSpc>
                <a:spcPct val="100000"/>
              </a:lnSpc>
              <a:buClr>
                <a:schemeClr val="dk1"/>
              </a:buClr>
              <a:buSzPct val="60000"/>
              <a:buNone/>
            </a:pPr>
            <a:endParaRPr lang="en-US" dirty="0">
              <a:solidFill>
                <a:srgbClr val="000000"/>
              </a:solidFill>
            </a:endParaRPr>
          </a:p>
          <a:p>
            <a:pPr indent="-330200">
              <a:lnSpc>
                <a:spcPct val="100000"/>
              </a:lnSpc>
              <a:buClr>
                <a:schemeClr val="dk1"/>
              </a:buClr>
              <a:buSzPct val="60000"/>
            </a:pPr>
            <a:r>
              <a:rPr lang="en-US" sz="2000" dirty="0">
                <a:solidFill>
                  <a:srgbClr val="000000"/>
                </a:solidFill>
              </a:rPr>
              <a:t>LPN is abstract, expressive and formal</a:t>
            </a:r>
          </a:p>
        </p:txBody>
      </p:sp>
      <p:sp>
        <p:nvSpPr>
          <p:cNvPr id="2" name="Slide Number Placeholder 1">
            <a:extLst>
              <a:ext uri="{FF2B5EF4-FFF2-40B4-BE49-F238E27FC236}">
                <a16:creationId xmlns:a16="http://schemas.microsoft.com/office/drawing/2014/main" id="{4D559DAE-86EE-AF84-D5F8-E5A17A58DB95}"/>
              </a:ext>
            </a:extLst>
          </p:cNvPr>
          <p:cNvSpPr>
            <a:spLocks noGrp="1"/>
          </p:cNvSpPr>
          <p:nvPr>
            <p:ph type="sldNum" idx="12"/>
          </p:nvPr>
        </p:nvSpPr>
        <p:spPr/>
        <p:txBody>
          <a:bodyPr>
            <a:normAutofit/>
          </a:bodyPr>
          <a:lstStyle/>
          <a:p>
            <a:pPr marL="0" lvl="0" indent="0" algn="r" rtl="0">
              <a:spcBef>
                <a:spcPts val="0"/>
              </a:spcBef>
              <a:spcAft>
                <a:spcPts val="0"/>
              </a:spcAft>
              <a:buNone/>
            </a:pPr>
            <a:fld id="{00000000-1234-1234-1234-123412341234}" type="slidenum">
              <a:rPr lang="en" smtClean="0"/>
              <a:t>11</a:t>
            </a:fld>
            <a:endParaRPr lang="en" dirty="0"/>
          </a:p>
        </p:txBody>
      </p:sp>
    </p:spTree>
    <p:extLst>
      <p:ext uri="{BB962C8B-B14F-4D97-AF65-F5344CB8AC3E}">
        <p14:creationId xmlns:p14="http://schemas.microsoft.com/office/powerpoint/2010/main" val="2909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2D837-2DF7-3286-9D51-0ACB5C691A67}"/>
              </a:ext>
            </a:extLst>
          </p:cNvPr>
          <p:cNvSpPr>
            <a:spLocks noGrp="1"/>
          </p:cNvSpPr>
          <p:nvPr>
            <p:ph type="title"/>
          </p:nvPr>
        </p:nvSpPr>
        <p:spPr>
          <a:xfrm>
            <a:off x="311700" y="367446"/>
            <a:ext cx="8520600" cy="572700"/>
          </a:xfrm>
        </p:spPr>
        <p:txBody>
          <a:bodyPr>
            <a:normAutofit fontScale="90000"/>
          </a:bodyPr>
          <a:lstStyle/>
          <a:p>
            <a:r>
              <a:rPr lang="en-CN" dirty="0"/>
              <a:t>The Simplest LPN</a:t>
            </a:r>
          </a:p>
        </p:txBody>
      </p:sp>
      <p:sp>
        <p:nvSpPr>
          <p:cNvPr id="25" name="Oval 24">
            <a:extLst>
              <a:ext uri="{FF2B5EF4-FFF2-40B4-BE49-F238E27FC236}">
                <a16:creationId xmlns:a16="http://schemas.microsoft.com/office/drawing/2014/main" id="{10F9BE32-8119-98AE-521F-ADE0F7F66170}"/>
              </a:ext>
            </a:extLst>
          </p:cNvPr>
          <p:cNvSpPr>
            <a:spLocks/>
          </p:cNvSpPr>
          <p:nvPr/>
        </p:nvSpPr>
        <p:spPr>
          <a:xfrm>
            <a:off x="2172275" y="2043529"/>
            <a:ext cx="882000" cy="88187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26BE50C-B1D0-235F-59BB-3F122272549B}"/>
                  </a:ext>
                </a:extLst>
              </p:cNvPr>
              <p:cNvSpPr txBox="1"/>
              <p:nvPr/>
            </p:nvSpPr>
            <p:spPr>
              <a:xfrm>
                <a:off x="1451454" y="4336329"/>
                <a:ext cx="7337105" cy="646331"/>
              </a:xfrm>
              <a:prstGeom prst="rect">
                <a:avLst/>
              </a:prstGeom>
              <a:noFill/>
            </p:spPr>
            <p:txBody>
              <a:bodyPr wrap="square" rtlCol="0">
                <a:spAutoFit/>
              </a:bodyPr>
              <a:lstStyle/>
              <a:p>
                <a:r>
                  <a:rPr lang="en-CN" sz="1800" dirty="0">
                    <a:latin typeface="Google Sans" panose="020B0503030502040204" pitchFamily="34" charset="0"/>
                  </a:rPr>
                  <a:t>Example LPN for </a:t>
                </a:r>
                <a:r>
                  <a:rPr lang="en-US" sz="1800" dirty="0">
                    <a:latin typeface="Google Sans" panose="020B0503030502040204" pitchFamily="34" charset="0"/>
                  </a:rPr>
                  <a:t>a systolic array that </a:t>
                </a:r>
                <a:r>
                  <a:rPr lang="en-CN" sz="1800" dirty="0">
                    <a:latin typeface="Google Sans" panose="020B0503030502040204" pitchFamily="34" charset="0"/>
                  </a:rPr>
                  <a:t>multiplies</a:t>
                </a:r>
              </a:p>
              <a:p>
                <a:r>
                  <a:rPr lang="en-CN" sz="1800" dirty="0">
                    <a:latin typeface="Google Sans" panose="020B0503030502040204" pitchFamily="34" charset="0"/>
                  </a:rPr>
                  <a:t> </a:t>
                </a:r>
                <a:r>
                  <a:rPr lang="en-US" sz="1800" dirty="0">
                    <a:latin typeface="Google Sans" panose="020B0503030502040204" pitchFamily="34" charset="0"/>
                  </a:rPr>
                  <a:t>two </a:t>
                </a:r>
                <a14:m>
                  <m:oMath xmlns:m="http://schemas.openxmlformats.org/officeDocument/2006/math">
                    <m:r>
                      <a:rPr lang="en-US" sz="1800" b="0" i="1" smtClean="0">
                        <a:latin typeface="Cambria Math" panose="02040503050406030204" pitchFamily="18" charset="0"/>
                      </a:rPr>
                      <m:t>𝑛</m:t>
                    </m:r>
                  </m:oMath>
                </a14:m>
                <a:r>
                  <a:rPr lang="en-US" sz="1800" dirty="0">
                    <a:latin typeface="Google Sans" panose="020B0503030502040204" pitchFamily="34" charset="0"/>
                  </a:rPr>
                  <a:t> x </a:t>
                </a:r>
                <a14:m>
                  <m:oMath xmlns:m="http://schemas.openxmlformats.org/officeDocument/2006/math">
                    <m:r>
                      <a:rPr lang="en-US" sz="1800" i="1">
                        <a:latin typeface="Cambria Math" panose="02040503050406030204" pitchFamily="18" charset="0"/>
                      </a:rPr>
                      <m:t>𝑛</m:t>
                    </m:r>
                  </m:oMath>
                </a14:m>
                <a:r>
                  <a:rPr lang="en-US" sz="1800" dirty="0">
                    <a:latin typeface="Google Sans" panose="020B0503030502040204" pitchFamily="34" charset="0"/>
                  </a:rPr>
                  <a:t>  matrices (latency = </a:t>
                </a:r>
                <a14:m>
                  <m:oMath xmlns:m="http://schemas.openxmlformats.org/officeDocument/2006/math">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𝑛</m:t>
                        </m:r>
                      </m:e>
                      <m:sup>
                        <m:r>
                          <a:rPr lang="en-US" sz="1800" b="0" i="1" smtClean="0">
                            <a:latin typeface="Cambria Math" panose="02040503050406030204" pitchFamily="18" charset="0"/>
                          </a:rPr>
                          <m:t> </m:t>
                        </m:r>
                      </m:sup>
                    </m:sSup>
                  </m:oMath>
                </a14:m>
                <a:r>
                  <a:rPr lang="en-CN" sz="1800" dirty="0">
                    <a:latin typeface="Google Sans" panose="020B0503030502040204" pitchFamily="34" charset="0"/>
                  </a:rPr>
                  <a:t>cycles) </a:t>
                </a:r>
              </a:p>
            </p:txBody>
          </p:sp>
        </mc:Choice>
        <mc:Fallback xmlns="">
          <p:sp>
            <p:nvSpPr>
              <p:cNvPr id="6" name="TextBox 5">
                <a:extLst>
                  <a:ext uri="{FF2B5EF4-FFF2-40B4-BE49-F238E27FC236}">
                    <a16:creationId xmlns:a16="http://schemas.microsoft.com/office/drawing/2014/main" id="{426BE50C-B1D0-235F-59BB-3F122272549B}"/>
                  </a:ext>
                </a:extLst>
              </p:cNvPr>
              <p:cNvSpPr txBox="1">
                <a:spLocks noRot="1" noChangeAspect="1" noMove="1" noResize="1" noEditPoints="1" noAdjustHandles="1" noChangeArrowheads="1" noChangeShapeType="1" noTextEdit="1"/>
              </p:cNvSpPr>
              <p:nvPr/>
            </p:nvSpPr>
            <p:spPr>
              <a:xfrm>
                <a:off x="1451454" y="4336329"/>
                <a:ext cx="7337105" cy="646331"/>
              </a:xfrm>
              <a:prstGeom prst="rect">
                <a:avLst/>
              </a:prstGeom>
              <a:blipFill>
                <a:blip r:embed="rId6"/>
                <a:stretch>
                  <a:fillRect l="-691" t="-3846" b="-13462"/>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6365678D-B36B-2C31-32FB-B7C54876F4ED}"/>
                  </a:ext>
                </a:extLst>
              </p:cNvPr>
              <p:cNvSpPr txBox="1"/>
              <p:nvPr/>
            </p:nvSpPr>
            <p:spPr>
              <a:xfrm>
                <a:off x="3837877" y="1545901"/>
                <a:ext cx="300387" cy="43088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r>
                            <a:rPr lang="en-US" sz="2200" i="1">
                              <a:latin typeface="Cambria Math" panose="02040503050406030204" pitchFamily="18" charset="0"/>
                            </a:rPr>
                            <m:t>𝑇</m:t>
                          </m:r>
                        </m:e>
                        <m:sub>
                          <m:r>
                            <a:rPr lang="en-US" sz="2200" b="0" i="1" smtClean="0">
                              <a:latin typeface="Cambria Math" panose="02040503050406030204" pitchFamily="18" charset="0"/>
                            </a:rPr>
                            <m:t> </m:t>
                          </m:r>
                        </m:sub>
                      </m:sSub>
                    </m:oMath>
                  </m:oMathPara>
                </a14:m>
                <a:endParaRPr lang="en-CN" sz="2200" dirty="0"/>
              </a:p>
            </p:txBody>
          </p:sp>
        </mc:Choice>
        <mc:Fallback xmlns="">
          <p:sp>
            <p:nvSpPr>
              <p:cNvPr id="13" name="TextBox 12">
                <a:extLst>
                  <a:ext uri="{FF2B5EF4-FFF2-40B4-BE49-F238E27FC236}">
                    <a16:creationId xmlns:a16="http://schemas.microsoft.com/office/drawing/2014/main" id="{6365678D-B36B-2C31-32FB-B7C54876F4ED}"/>
                  </a:ext>
                </a:extLst>
              </p:cNvPr>
              <p:cNvSpPr txBox="1">
                <a:spLocks noRot="1" noChangeAspect="1" noMove="1" noResize="1" noEditPoints="1" noAdjustHandles="1" noChangeArrowheads="1" noChangeShapeType="1" noTextEdit="1"/>
              </p:cNvSpPr>
              <p:nvPr/>
            </p:nvSpPr>
            <p:spPr>
              <a:xfrm>
                <a:off x="3837877" y="1545901"/>
                <a:ext cx="300387" cy="430887"/>
              </a:xfrm>
              <a:prstGeom prst="rect">
                <a:avLst/>
              </a:prstGeom>
              <a:blipFill>
                <a:blip r:embed="rId7"/>
                <a:stretch>
                  <a:fillRect l="-4167" r="-25000" b="-20000"/>
                </a:stretch>
              </a:blipFill>
            </p:spPr>
            <p:txBody>
              <a:bodyPr/>
              <a:lstStyle/>
              <a:p>
                <a:r>
                  <a:rPr lang="en-CN">
                    <a:noFill/>
                  </a:rPr>
                  <a:t> </a:t>
                </a:r>
              </a:p>
            </p:txBody>
          </p:sp>
        </mc:Fallback>
      </mc:AlternateContent>
      <p:cxnSp>
        <p:nvCxnSpPr>
          <p:cNvPr id="16" name="Straight Arrow Connector 15">
            <a:extLst>
              <a:ext uri="{FF2B5EF4-FFF2-40B4-BE49-F238E27FC236}">
                <a16:creationId xmlns:a16="http://schemas.microsoft.com/office/drawing/2014/main" id="{C5E705CE-B2F1-4D72-EBFD-8682A857FB6A}"/>
              </a:ext>
            </a:extLst>
          </p:cNvPr>
          <p:cNvCxnSpPr>
            <a:cxnSpLocks/>
            <a:stCxn id="25" idx="6"/>
            <a:endCxn id="11" idx="1"/>
          </p:cNvCxnSpPr>
          <p:nvPr/>
        </p:nvCxnSpPr>
        <p:spPr>
          <a:xfrm>
            <a:off x="3054275" y="2484469"/>
            <a:ext cx="785585" cy="1"/>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EF1B541B-EC16-9BBA-1F86-2FB3DD831E68}"/>
                  </a:ext>
                </a:extLst>
              </p:cNvPr>
              <p:cNvSpPr txBox="1"/>
              <p:nvPr/>
            </p:nvSpPr>
            <p:spPr>
              <a:xfrm>
                <a:off x="2102531" y="2271054"/>
                <a:ext cx="300387" cy="39735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eqArr>
                            <m:eqArrPr>
                              <m:ctrlPr>
                                <a:rPr lang="en-US" b="0" i="1" smtClean="0">
                                  <a:solidFill>
                                    <a:srgbClr val="FF0000"/>
                                  </a:solidFill>
                                  <a:latin typeface="Cambria Math" panose="02040503050406030204" pitchFamily="18" charset="0"/>
                                </a:rPr>
                              </m:ctrlPr>
                            </m:eqArrPr>
                            <m:e>
                              <m:r>
                                <a:rPr lang="en-US" b="0" i="1" smtClean="0">
                                  <a:solidFill>
                                    <a:srgbClr val="FF0000"/>
                                  </a:solidFill>
                                  <a:latin typeface="Cambria Math" panose="02040503050406030204" pitchFamily="18" charset="0"/>
                                </a:rPr>
                                <m:t> </m:t>
                              </m:r>
                            </m:e>
                            <m:e>
                              <m:r>
                                <a:rPr lang="en-US" b="0" i="1" smtClean="0">
                                  <a:solidFill>
                                    <a:srgbClr val="FF0000"/>
                                  </a:solidFill>
                                  <a:latin typeface="Cambria Math" panose="02040503050406030204" pitchFamily="18" charset="0"/>
                                </a:rPr>
                                <m:t> {</m:t>
                              </m:r>
                              <m:r>
                                <a:rPr lang="en-US" b="0" i="1" smtClean="0">
                                  <a:solidFill>
                                    <a:srgbClr val="FF0000"/>
                                  </a:solidFill>
                                  <a:latin typeface="Cambria Math" panose="02040503050406030204" pitchFamily="18" charset="0"/>
                                </a:rPr>
                                <m:t>𝑛</m:t>
                              </m:r>
                              <m:r>
                                <a:rPr lang="en-US" b="0" i="1" smtClean="0">
                                  <a:solidFill>
                                    <a:srgbClr val="FF0000"/>
                                  </a:solidFill>
                                  <a:latin typeface="Cambria Math" panose="02040503050406030204" pitchFamily="18" charset="0"/>
                                </a:rPr>
                                <m:t> :400} </m:t>
                              </m:r>
                            </m:e>
                          </m:eqArr>
                        </m:e>
                        <m:sub>
                          <m:r>
                            <a:rPr lang="en-US" b="0" i="1" smtClean="0">
                              <a:solidFill>
                                <a:srgbClr val="FF0000"/>
                              </a:solidFill>
                              <a:latin typeface="Cambria Math" panose="02040503050406030204" pitchFamily="18" charset="0"/>
                            </a:rPr>
                            <m:t> </m:t>
                          </m:r>
                        </m:sub>
                      </m:sSub>
                    </m:oMath>
                  </m:oMathPara>
                </a14:m>
                <a:endParaRPr lang="en-CN" dirty="0">
                  <a:solidFill>
                    <a:srgbClr val="FF0000"/>
                  </a:solidFill>
                </a:endParaRPr>
              </a:p>
            </p:txBody>
          </p:sp>
        </mc:Choice>
        <mc:Fallback xmlns="">
          <p:sp>
            <p:nvSpPr>
              <p:cNvPr id="22" name="TextBox 21">
                <a:extLst>
                  <a:ext uri="{FF2B5EF4-FFF2-40B4-BE49-F238E27FC236}">
                    <a16:creationId xmlns:a16="http://schemas.microsoft.com/office/drawing/2014/main" id="{EF1B541B-EC16-9BBA-1F86-2FB3DD831E68}"/>
                  </a:ext>
                </a:extLst>
              </p:cNvPr>
              <p:cNvSpPr txBox="1">
                <a:spLocks noRot="1" noChangeAspect="1" noMove="1" noResize="1" noEditPoints="1" noAdjustHandles="1" noChangeArrowheads="1" noChangeShapeType="1" noTextEdit="1"/>
              </p:cNvSpPr>
              <p:nvPr/>
            </p:nvSpPr>
            <p:spPr>
              <a:xfrm>
                <a:off x="2102531" y="2271054"/>
                <a:ext cx="300387" cy="397353"/>
              </a:xfrm>
              <a:prstGeom prst="rect">
                <a:avLst/>
              </a:prstGeom>
              <a:blipFill>
                <a:blip r:embed="rId8"/>
                <a:stretch>
                  <a:fillRect t="-31250" r="-204000" b="-12500"/>
                </a:stretch>
              </a:blipFill>
            </p:spPr>
            <p:txBody>
              <a:bodyPr/>
              <a:lstStyle/>
              <a:p>
                <a:r>
                  <a:rPr lang="en-CN">
                    <a:noFill/>
                  </a:rPr>
                  <a:t> </a:t>
                </a:r>
              </a:p>
            </p:txBody>
          </p:sp>
        </mc:Fallback>
      </mc:AlternateContent>
      <p:sp>
        <p:nvSpPr>
          <p:cNvPr id="31" name="TextBox 30">
            <a:extLst>
              <a:ext uri="{FF2B5EF4-FFF2-40B4-BE49-F238E27FC236}">
                <a16:creationId xmlns:a16="http://schemas.microsoft.com/office/drawing/2014/main" id="{0122C815-A773-D218-FE98-81089A50B10B}"/>
              </a:ext>
            </a:extLst>
          </p:cNvPr>
          <p:cNvSpPr txBox="1"/>
          <p:nvPr/>
        </p:nvSpPr>
        <p:spPr>
          <a:xfrm>
            <a:off x="6053213" y="484005"/>
            <a:ext cx="2967944" cy="1323439"/>
          </a:xfrm>
          <a:prstGeom prst="rect">
            <a:avLst/>
          </a:prstGeom>
          <a:noFill/>
          <a:ln>
            <a:noFill/>
          </a:ln>
        </p:spPr>
        <p:txBody>
          <a:bodyPr wrap="square">
            <a:spAutoFit/>
          </a:bodyPr>
          <a:lstStyle/>
          <a:p>
            <a:pPr lvl="1" indent="-330200">
              <a:lnSpc>
                <a:spcPct val="100000"/>
              </a:lnSpc>
              <a:buClr>
                <a:schemeClr val="dk1"/>
              </a:buClr>
              <a:buSzPct val="60000"/>
            </a:pPr>
            <a:r>
              <a:rPr lang="en-US" sz="2000" dirty="0">
                <a:solidFill>
                  <a:schemeClr val="tx2">
                    <a:lumMod val="90000"/>
                  </a:schemeClr>
                </a:solidFill>
                <a:latin typeface="Google Sans" panose="020B0503030502040204" pitchFamily="34" charset="0"/>
              </a:rPr>
              <a:t>P</a:t>
            </a:r>
            <a:r>
              <a:rPr lang="en" sz="2000" dirty="0">
                <a:solidFill>
                  <a:schemeClr val="tx2">
                    <a:lumMod val="90000"/>
                  </a:schemeClr>
                </a:solidFill>
                <a:latin typeface="Google Sans" panose="020B0503030502040204" pitchFamily="34" charset="0"/>
                <a:ea typeface="Google Sans"/>
                <a:cs typeface="Google Sans"/>
                <a:sym typeface="Google Sans"/>
              </a:rPr>
              <a:t>lace &lt;-&gt; buffer</a:t>
            </a:r>
          </a:p>
          <a:p>
            <a:pPr lvl="1" indent="-330200">
              <a:lnSpc>
                <a:spcPct val="100000"/>
              </a:lnSpc>
              <a:buClr>
                <a:schemeClr val="dk1"/>
              </a:buClr>
              <a:buSzPct val="60000"/>
            </a:pPr>
            <a:r>
              <a:rPr lang="en-US" sz="2000" dirty="0">
                <a:solidFill>
                  <a:schemeClr val="tx2">
                    <a:lumMod val="90000"/>
                  </a:schemeClr>
                </a:solidFill>
                <a:latin typeface="Google Sans" panose="020B0503030502040204" pitchFamily="34" charset="0"/>
                <a:ea typeface="Google Sans"/>
                <a:cs typeface="Google Sans"/>
                <a:sym typeface="Google Sans"/>
              </a:rPr>
              <a:t>T</a:t>
            </a:r>
            <a:r>
              <a:rPr lang="en" sz="2000" dirty="0" err="1">
                <a:solidFill>
                  <a:schemeClr val="tx2">
                    <a:lumMod val="90000"/>
                  </a:schemeClr>
                </a:solidFill>
                <a:latin typeface="Google Sans" panose="020B0503030502040204" pitchFamily="34" charset="0"/>
                <a:ea typeface="Google Sans"/>
                <a:cs typeface="Google Sans"/>
                <a:sym typeface="Google Sans"/>
              </a:rPr>
              <a:t>oken</a:t>
            </a:r>
            <a:r>
              <a:rPr lang="en" sz="2000" dirty="0">
                <a:solidFill>
                  <a:schemeClr val="tx2">
                    <a:lumMod val="90000"/>
                  </a:schemeClr>
                </a:solidFill>
                <a:latin typeface="Google Sans" panose="020B0503030502040204" pitchFamily="34" charset="0"/>
              </a:rPr>
              <a:t> &lt;-&gt;</a:t>
            </a:r>
            <a:r>
              <a:rPr lang="en" sz="2000" dirty="0">
                <a:solidFill>
                  <a:schemeClr val="tx2">
                    <a:lumMod val="90000"/>
                  </a:schemeClr>
                </a:solidFill>
                <a:latin typeface="Google Sans" panose="020B0503030502040204" pitchFamily="34" charset="0"/>
                <a:ea typeface="Google Sans"/>
                <a:cs typeface="Google Sans"/>
                <a:sym typeface="Google Sans"/>
              </a:rPr>
              <a:t> data</a:t>
            </a:r>
          </a:p>
          <a:p>
            <a:pPr lvl="1" indent="-330200">
              <a:buClr>
                <a:schemeClr val="dk1"/>
              </a:buClr>
              <a:buSzPct val="60000"/>
            </a:pPr>
            <a:r>
              <a:rPr lang="en-US" sz="2000" dirty="0">
                <a:solidFill>
                  <a:schemeClr val="tx2">
                    <a:lumMod val="90000"/>
                  </a:schemeClr>
                </a:solidFill>
                <a:latin typeface="Google Sans" panose="020B0503030502040204" pitchFamily="34" charset="0"/>
                <a:ea typeface="Google Sans"/>
                <a:cs typeface="Google Sans"/>
                <a:sym typeface="Google Sans"/>
              </a:rPr>
              <a:t>T</a:t>
            </a:r>
            <a:r>
              <a:rPr lang="en" sz="2000" dirty="0" err="1">
                <a:solidFill>
                  <a:schemeClr val="tx2">
                    <a:lumMod val="90000"/>
                  </a:schemeClr>
                </a:solidFill>
                <a:latin typeface="Google Sans" panose="020B0503030502040204" pitchFamily="34" charset="0"/>
                <a:ea typeface="Google Sans"/>
                <a:cs typeface="Google Sans"/>
                <a:sym typeface="Google Sans"/>
              </a:rPr>
              <a:t>ransition</a:t>
            </a:r>
            <a:r>
              <a:rPr lang="en" sz="2000" dirty="0">
                <a:solidFill>
                  <a:schemeClr val="tx2">
                    <a:lumMod val="90000"/>
                  </a:schemeClr>
                </a:solidFill>
                <a:latin typeface="Google Sans" panose="020B0503030502040204" pitchFamily="34" charset="0"/>
                <a:ea typeface="Google Sans"/>
                <a:cs typeface="Google Sans"/>
                <a:sym typeface="Google Sans"/>
              </a:rPr>
              <a:t> &lt;-&gt; compute</a:t>
            </a:r>
          </a:p>
          <a:p>
            <a:pPr lvl="1" indent="-330200">
              <a:lnSpc>
                <a:spcPct val="100000"/>
              </a:lnSpc>
              <a:buClr>
                <a:schemeClr val="dk1"/>
              </a:buClr>
              <a:buSzPct val="60000"/>
            </a:pPr>
            <a:r>
              <a:rPr lang="en-US" sz="2000" dirty="0">
                <a:solidFill>
                  <a:schemeClr val="tx2">
                    <a:lumMod val="90000"/>
                  </a:schemeClr>
                </a:solidFill>
                <a:latin typeface="Google Sans" panose="020B0503030502040204" pitchFamily="34" charset="0"/>
                <a:ea typeface="Google Sans"/>
                <a:cs typeface="Google Sans"/>
                <a:sym typeface="Google Sans"/>
              </a:rPr>
              <a:t>E</a:t>
            </a:r>
            <a:r>
              <a:rPr lang="en" sz="2000" dirty="0" err="1">
                <a:solidFill>
                  <a:schemeClr val="tx2">
                    <a:lumMod val="90000"/>
                  </a:schemeClr>
                </a:solidFill>
                <a:latin typeface="Google Sans" panose="020B0503030502040204" pitchFamily="34" charset="0"/>
                <a:ea typeface="Google Sans"/>
                <a:cs typeface="Google Sans"/>
                <a:sym typeface="Google Sans"/>
              </a:rPr>
              <a:t>dge</a:t>
            </a:r>
            <a:r>
              <a:rPr lang="en" sz="2000" dirty="0">
                <a:solidFill>
                  <a:schemeClr val="tx2">
                    <a:lumMod val="90000"/>
                  </a:schemeClr>
                </a:solidFill>
                <a:latin typeface="Google Sans" panose="020B0503030502040204" pitchFamily="34" charset="0"/>
                <a:ea typeface="Google Sans"/>
                <a:cs typeface="Google Sans"/>
                <a:sym typeface="Google Sans"/>
              </a:rPr>
              <a:t> &lt;-&gt; wire</a:t>
            </a:r>
          </a:p>
        </p:txBody>
      </p:sp>
      <p:cxnSp>
        <p:nvCxnSpPr>
          <p:cNvPr id="35" name="Straight Arrow Connector 34">
            <a:extLst>
              <a:ext uri="{FF2B5EF4-FFF2-40B4-BE49-F238E27FC236}">
                <a16:creationId xmlns:a16="http://schemas.microsoft.com/office/drawing/2014/main" id="{3D8582EF-BB76-3008-C848-6FC22255E095}"/>
              </a:ext>
            </a:extLst>
          </p:cNvPr>
          <p:cNvCxnSpPr>
            <a:cxnSpLocks/>
            <a:stCxn id="11" idx="3"/>
            <a:endCxn id="51" idx="2"/>
          </p:cNvCxnSpPr>
          <p:nvPr/>
        </p:nvCxnSpPr>
        <p:spPr>
          <a:xfrm flipV="1">
            <a:off x="4140246" y="2480483"/>
            <a:ext cx="801550" cy="3987"/>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1" name="Oval 50">
            <a:extLst>
              <a:ext uri="{FF2B5EF4-FFF2-40B4-BE49-F238E27FC236}">
                <a16:creationId xmlns:a16="http://schemas.microsoft.com/office/drawing/2014/main" id="{C5BDFC5E-EC84-C176-0C03-9EF506541A01}"/>
              </a:ext>
            </a:extLst>
          </p:cNvPr>
          <p:cNvSpPr>
            <a:spLocks/>
          </p:cNvSpPr>
          <p:nvPr/>
        </p:nvSpPr>
        <p:spPr>
          <a:xfrm>
            <a:off x="4941796" y="2039543"/>
            <a:ext cx="882000" cy="88187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 name="Slide Number Placeholder 3">
            <a:extLst>
              <a:ext uri="{FF2B5EF4-FFF2-40B4-BE49-F238E27FC236}">
                <a16:creationId xmlns:a16="http://schemas.microsoft.com/office/drawing/2014/main" id="{17649E82-8CB1-7687-790C-5C6C8B122A6F}"/>
              </a:ext>
            </a:extLst>
          </p:cNvPr>
          <p:cNvSpPr>
            <a:spLocks noGrp="1"/>
          </p:cNvSpPr>
          <p:nvPr>
            <p:ph type="sldNum" idx="12"/>
          </p:nvPr>
        </p:nvSpPr>
        <p:spPr/>
        <p:txBody>
          <a:bodyPr>
            <a:normAutofit/>
          </a:bodyPr>
          <a:lstStyle/>
          <a:p>
            <a:pPr marL="0" lvl="0" indent="0" algn="r" rtl="0">
              <a:spcBef>
                <a:spcPts val="0"/>
              </a:spcBef>
              <a:spcAft>
                <a:spcPts val="0"/>
              </a:spcAft>
              <a:buNone/>
            </a:pPr>
            <a:fld id="{00000000-1234-1234-1234-123412341234}" type="slidenum">
              <a:rPr lang="en" smtClean="0"/>
              <a:t>12</a:t>
            </a:fld>
            <a:endParaRPr lang="en"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134FB98-8348-620B-FF7C-79162F5A3AB1}"/>
                  </a:ext>
                </a:extLst>
              </p:cNvPr>
              <p:cNvSpPr txBox="1"/>
              <p:nvPr/>
            </p:nvSpPr>
            <p:spPr>
              <a:xfrm>
                <a:off x="3830279" y="2246727"/>
                <a:ext cx="300387" cy="39735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eqArr>
                            <m:eqArrPr>
                              <m:ctrlPr>
                                <a:rPr lang="en-US" b="0" i="1" smtClean="0">
                                  <a:solidFill>
                                    <a:schemeClr val="tx1"/>
                                  </a:solidFill>
                                  <a:latin typeface="Cambria Math" panose="02040503050406030204" pitchFamily="18" charset="0"/>
                                </a:rPr>
                              </m:ctrlPr>
                            </m:eqArrPr>
                            <m:e>
                              <m:r>
                                <a:rPr lang="en-US" b="0" i="1" smtClean="0">
                                  <a:solidFill>
                                    <a:schemeClr val="tx1"/>
                                  </a:solidFill>
                                  <a:latin typeface="Cambria Math" panose="02040503050406030204" pitchFamily="18" charset="0"/>
                                </a:rPr>
                                <m:t> </m:t>
                              </m:r>
                            </m:e>
                            <m:e>
                              <m:r>
                                <a:rPr lang="en-US" b="0" i="1" smtClean="0">
                                  <a:solidFill>
                                    <a:schemeClr val="tx1"/>
                                  </a:solidFill>
                                  <a:latin typeface="Cambria Math" panose="02040503050406030204" pitchFamily="18" charset="0"/>
                                </a:rPr>
                                <m:t>{} </m:t>
                              </m:r>
                            </m:e>
                          </m:eqArr>
                        </m:e>
                        <m:sub>
                          <m:r>
                            <a:rPr lang="en-US" b="0" i="1" smtClean="0">
                              <a:solidFill>
                                <a:schemeClr val="tx1"/>
                              </a:solidFill>
                              <a:latin typeface="Cambria Math" panose="02040503050406030204" pitchFamily="18" charset="0"/>
                            </a:rPr>
                            <m:t> </m:t>
                          </m:r>
                        </m:sub>
                      </m:sSub>
                    </m:oMath>
                  </m:oMathPara>
                </a14:m>
                <a:endParaRPr lang="en-CN" dirty="0">
                  <a:solidFill>
                    <a:schemeClr val="tx1"/>
                  </a:solidFill>
                </a:endParaRPr>
              </a:p>
            </p:txBody>
          </p:sp>
        </mc:Choice>
        <mc:Fallback xmlns="">
          <p:sp>
            <p:nvSpPr>
              <p:cNvPr id="9" name="TextBox 8">
                <a:extLst>
                  <a:ext uri="{FF2B5EF4-FFF2-40B4-BE49-F238E27FC236}">
                    <a16:creationId xmlns:a16="http://schemas.microsoft.com/office/drawing/2014/main" id="{B134FB98-8348-620B-FF7C-79162F5A3AB1}"/>
                  </a:ext>
                </a:extLst>
              </p:cNvPr>
              <p:cNvSpPr txBox="1">
                <a:spLocks noRot="1" noChangeAspect="1" noMove="1" noResize="1" noEditPoints="1" noAdjustHandles="1" noChangeArrowheads="1" noChangeShapeType="1" noTextEdit="1"/>
              </p:cNvSpPr>
              <p:nvPr/>
            </p:nvSpPr>
            <p:spPr>
              <a:xfrm>
                <a:off x="3830279" y="2246727"/>
                <a:ext cx="300387" cy="397353"/>
              </a:xfrm>
              <a:prstGeom prst="rect">
                <a:avLst/>
              </a:prstGeom>
              <a:blipFill>
                <a:blip r:embed="rId9"/>
                <a:stretch>
                  <a:fillRect t="-28125" r="-20000" b="-12500"/>
                </a:stretch>
              </a:blipFill>
            </p:spPr>
            <p:txBody>
              <a:bodyPr/>
              <a:lstStyle/>
              <a:p>
                <a:r>
                  <a:rPr lang="en-CN">
                    <a:noFill/>
                  </a:rPr>
                  <a:t> </a:t>
                </a:r>
              </a:p>
            </p:txBody>
          </p:sp>
        </mc:Fallback>
      </mc:AlternateContent>
      <p:sp>
        <p:nvSpPr>
          <p:cNvPr id="11" name="Rectangle 10">
            <a:extLst>
              <a:ext uri="{FF2B5EF4-FFF2-40B4-BE49-F238E27FC236}">
                <a16:creationId xmlns:a16="http://schemas.microsoft.com/office/drawing/2014/main" id="{8FA62B45-2313-1469-72F4-5B897067D483}"/>
              </a:ext>
            </a:extLst>
          </p:cNvPr>
          <p:cNvSpPr/>
          <p:nvPr/>
        </p:nvSpPr>
        <p:spPr>
          <a:xfrm>
            <a:off x="3839860" y="1929331"/>
            <a:ext cx="300386" cy="111027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3" name="TextBox 42">
            <a:extLst>
              <a:ext uri="{FF2B5EF4-FFF2-40B4-BE49-F238E27FC236}">
                <a16:creationId xmlns:a16="http://schemas.microsoft.com/office/drawing/2014/main" id="{B368215E-336C-DE00-F6F5-11FDBC7762C3}"/>
              </a:ext>
            </a:extLst>
          </p:cNvPr>
          <p:cNvSpPr txBox="1"/>
          <p:nvPr/>
        </p:nvSpPr>
        <p:spPr>
          <a:xfrm>
            <a:off x="-17146" y="4370516"/>
            <a:ext cx="9168114" cy="707886"/>
          </a:xfrm>
          <a:prstGeom prst="rect">
            <a:avLst/>
          </a:prstGeom>
          <a:solidFill>
            <a:schemeClr val="accent1"/>
          </a:solidFill>
        </p:spPr>
        <p:txBody>
          <a:bodyPr wrap="square" rtlCol="0">
            <a:spAutoFit/>
          </a:bodyPr>
          <a:lstStyle/>
          <a:p>
            <a:pPr algn="ctr"/>
            <a:r>
              <a:rPr lang="en-CN" sz="2000" dirty="0">
                <a:solidFill>
                  <a:schemeClr val="bg1"/>
                </a:solidFill>
                <a:latin typeface="Google Sans" panose="020B0503030502040204" pitchFamily="34" charset="0"/>
              </a:rPr>
              <a:t>LPN represents performance with much less code than RTL</a:t>
            </a:r>
          </a:p>
          <a:p>
            <a:pPr algn="ctr"/>
            <a:r>
              <a:rPr lang="en-CN" sz="2000" dirty="0">
                <a:solidFill>
                  <a:schemeClr val="bg1"/>
                </a:solidFill>
                <a:latin typeface="Google Sans" panose="020B0503030502040204" pitchFamily="34" charset="0"/>
              </a:rPr>
              <a:t>(&lt;= </a:t>
            </a:r>
            <a:r>
              <a:rPr lang="en-CN" sz="2000" b="1" dirty="0">
                <a:solidFill>
                  <a:schemeClr val="bg1"/>
                </a:solidFill>
                <a:latin typeface="Google Sans" panose="020B0503030502040204" pitchFamily="34" charset="0"/>
              </a:rPr>
              <a:t>10% </a:t>
            </a:r>
            <a:r>
              <a:rPr lang="en-CN" sz="2000" dirty="0">
                <a:solidFill>
                  <a:schemeClr val="bg1"/>
                </a:solidFill>
                <a:latin typeface="Google Sans" panose="020B0503030502040204" pitchFamily="34" charset="0"/>
              </a:rPr>
              <a:t>of RTL)</a:t>
            </a:r>
          </a:p>
        </p:txBody>
      </p:sp>
      <p:pic>
        <p:nvPicPr>
          <p:cNvPr id="7" name="clock">
            <a:hlinkClick r:id="" action="ppaction://media"/>
            <a:extLst>
              <a:ext uri="{FF2B5EF4-FFF2-40B4-BE49-F238E27FC236}">
                <a16:creationId xmlns:a16="http://schemas.microsoft.com/office/drawing/2014/main" id="{F1B7E4AA-8519-3466-6F6D-8D9BE707FF65}"/>
              </a:ext>
            </a:extLst>
          </p:cNvPr>
          <p:cNvPicPr>
            <a:picLocks noChangeAspect="1"/>
          </p:cNvPicPr>
          <p:nvPr>
            <a:videoFile r:link="rId3"/>
            <p:extLst>
              <p:ext uri="{DAA4B4D4-6D71-4841-9C94-3DE7FCFB9230}">
                <p14:media xmlns:p14="http://schemas.microsoft.com/office/powerpoint/2010/main" r:embed="rId2"/>
              </p:ext>
            </p:extLst>
          </p:nvPr>
        </p:nvPicPr>
        <p:blipFill>
          <a:blip r:embed="rId10"/>
          <a:stretch>
            <a:fillRect/>
          </a:stretch>
        </p:blipFill>
        <p:spPr>
          <a:xfrm>
            <a:off x="505483" y="1573220"/>
            <a:ext cx="954474" cy="536892"/>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61659C9-401E-D8F6-E59E-2AAF9E299BA0}"/>
                  </a:ext>
                </a:extLst>
              </p:cNvPr>
              <p:cNvSpPr txBox="1"/>
              <p:nvPr/>
            </p:nvSpPr>
            <p:spPr>
              <a:xfrm>
                <a:off x="3375149" y="3047101"/>
                <a:ext cx="1212063" cy="369332"/>
              </a:xfrm>
              <a:prstGeom prst="rect">
                <a:avLst/>
              </a:prstGeom>
              <a:noFill/>
            </p:spPr>
            <p:txBody>
              <a:bodyPr wrap="none" rtlCol="0">
                <a:spAutoFit/>
              </a:bodyPr>
              <a:lstStyle/>
              <a:p>
                <a14:m>
                  <m:oMath xmlns:m="http://schemas.openxmlformats.org/officeDocument/2006/math">
                    <m:r>
                      <a:rPr lang="en-US" sz="1800" i="1">
                        <a:solidFill>
                          <a:schemeClr val="tx1"/>
                        </a:solidFill>
                        <a:latin typeface="Cambria Math" panose="02040503050406030204" pitchFamily="18" charset="0"/>
                      </a:rPr>
                      <m:t>𝐷𝑒𝑙𝑎𝑦</m:t>
                    </m:r>
                    <m:r>
                      <a:rPr lang="en-US" sz="1800" i="1">
                        <a:solidFill>
                          <a:schemeClr val="tx1"/>
                        </a:solidFill>
                        <a:latin typeface="Cambria Math" panose="02040503050406030204" pitchFamily="18" charset="0"/>
                      </a:rPr>
                      <m:t> </m:t>
                    </m:r>
                  </m:oMath>
                </a14:m>
                <a:r>
                  <a:rPr lang="en-US" sz="1800" dirty="0">
                    <a:solidFill>
                      <a:schemeClr val="tx1"/>
                    </a:solidFill>
                    <a:latin typeface="Google Sans" panose="020B0503030502040204" pitchFamily="34" charset="0"/>
                  </a:rPr>
                  <a:t>=</a:t>
                </a:r>
                <a:r>
                  <a:rPr lang="en-CN" sz="1800" dirty="0">
                    <a:solidFill>
                      <a:schemeClr val="tx1"/>
                    </a:solidFill>
                    <a:latin typeface="Google Sans" panose="020B0503030502040204" pitchFamily="34" charset="0"/>
                  </a:rPr>
                  <a:t> </a:t>
                </a:r>
                <a14:m>
                  <m:oMath xmlns:m="http://schemas.openxmlformats.org/officeDocument/2006/math">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𝑛</m:t>
                        </m:r>
                      </m:e>
                      <m:sup>
                        <m:r>
                          <a:rPr lang="en-US" sz="1800" b="0" i="1" smtClean="0">
                            <a:solidFill>
                              <a:schemeClr val="tx1"/>
                            </a:solidFill>
                            <a:latin typeface="Cambria Math" panose="02040503050406030204" pitchFamily="18" charset="0"/>
                          </a:rPr>
                          <m:t> </m:t>
                        </m:r>
                      </m:sup>
                    </m:sSup>
                  </m:oMath>
                </a14:m>
                <a:endParaRPr lang="en-CN" sz="1800" dirty="0">
                  <a:solidFill>
                    <a:schemeClr val="tx1"/>
                  </a:solidFill>
                  <a:latin typeface="Google Sans" panose="020B0503030502040204" pitchFamily="34" charset="0"/>
                </a:endParaRPr>
              </a:p>
            </p:txBody>
          </p:sp>
        </mc:Choice>
        <mc:Fallback xmlns="">
          <p:sp>
            <p:nvSpPr>
              <p:cNvPr id="20" name="TextBox 19">
                <a:extLst>
                  <a:ext uri="{FF2B5EF4-FFF2-40B4-BE49-F238E27FC236}">
                    <a16:creationId xmlns:a16="http://schemas.microsoft.com/office/drawing/2014/main" id="{661659C9-401E-D8F6-E59E-2AAF9E299BA0}"/>
                  </a:ext>
                </a:extLst>
              </p:cNvPr>
              <p:cNvSpPr txBox="1">
                <a:spLocks noRot="1" noChangeAspect="1" noMove="1" noResize="1" noEditPoints="1" noAdjustHandles="1" noChangeArrowheads="1" noChangeShapeType="1" noTextEdit="1"/>
              </p:cNvSpPr>
              <p:nvPr/>
            </p:nvSpPr>
            <p:spPr>
              <a:xfrm>
                <a:off x="3375149" y="3047101"/>
                <a:ext cx="1212063" cy="369332"/>
              </a:xfrm>
              <a:prstGeom prst="rect">
                <a:avLst/>
              </a:prstGeom>
              <a:blipFill>
                <a:blip r:embed="rId11"/>
                <a:stretch>
                  <a:fillRect l="-1042" t="-10345" b="-27586"/>
                </a:stretch>
              </a:blipFill>
            </p:spPr>
            <p:txBody>
              <a:bodyPr/>
              <a:lstStyle/>
              <a:p>
                <a:r>
                  <a:rPr lang="en-CN">
                    <a:noFill/>
                  </a:rPr>
                  <a:t> </a:t>
                </a:r>
              </a:p>
            </p:txBody>
          </p:sp>
        </mc:Fallback>
      </mc:AlternateContent>
      <p:graphicFrame>
        <p:nvGraphicFramePr>
          <p:cNvPr id="21" name="Table 20">
            <a:extLst>
              <a:ext uri="{FF2B5EF4-FFF2-40B4-BE49-F238E27FC236}">
                <a16:creationId xmlns:a16="http://schemas.microsoft.com/office/drawing/2014/main" id="{CD4668C8-F96A-43B4-C702-476BB83B14CC}"/>
              </a:ext>
            </a:extLst>
          </p:cNvPr>
          <p:cNvGraphicFramePr>
            <a:graphicFrameLocks noGrp="1"/>
          </p:cNvGraphicFramePr>
          <p:nvPr>
            <p:extLst>
              <p:ext uri="{D42A27DB-BD31-4B8C-83A1-F6EECF244321}">
                <p14:modId xmlns:p14="http://schemas.microsoft.com/office/powerpoint/2010/main" val="1404671961"/>
              </p:ext>
            </p:extLst>
          </p:nvPr>
        </p:nvGraphicFramePr>
        <p:xfrm>
          <a:off x="5933804" y="2599873"/>
          <a:ext cx="3176067" cy="1645920"/>
        </p:xfrm>
        <a:graphic>
          <a:graphicData uri="http://schemas.openxmlformats.org/drawingml/2006/table">
            <a:tbl>
              <a:tblPr firstRow="1" bandRow="1">
                <a:tableStyleId>{0DA17D06-1E22-4259-BB2C-CAE999706008}</a:tableStyleId>
              </a:tblPr>
              <a:tblGrid>
                <a:gridCol w="1058689">
                  <a:extLst>
                    <a:ext uri="{9D8B030D-6E8A-4147-A177-3AD203B41FA5}">
                      <a16:colId xmlns:a16="http://schemas.microsoft.com/office/drawing/2014/main" val="3364548441"/>
                    </a:ext>
                  </a:extLst>
                </a:gridCol>
                <a:gridCol w="1058689">
                  <a:extLst>
                    <a:ext uri="{9D8B030D-6E8A-4147-A177-3AD203B41FA5}">
                      <a16:colId xmlns:a16="http://schemas.microsoft.com/office/drawing/2014/main" val="3799060926"/>
                    </a:ext>
                  </a:extLst>
                </a:gridCol>
                <a:gridCol w="1058689">
                  <a:extLst>
                    <a:ext uri="{9D8B030D-6E8A-4147-A177-3AD203B41FA5}">
                      <a16:colId xmlns:a16="http://schemas.microsoft.com/office/drawing/2014/main" val="2559120200"/>
                    </a:ext>
                  </a:extLst>
                </a:gridCol>
              </a:tblGrid>
              <a:tr h="254874">
                <a:tc>
                  <a:txBody>
                    <a:bodyPr/>
                    <a:lstStyle/>
                    <a:p>
                      <a:pPr algn="ctr"/>
                      <a:r>
                        <a:rPr lang="en-CN" sz="1200" b="1" i="0" dirty="0">
                          <a:latin typeface="Google Sans" panose="020B0503030502040204" pitchFamily="34" charset="0"/>
                        </a:rPr>
                        <a:t>Accelerator</a:t>
                      </a:r>
                    </a:p>
                  </a:txBody>
                  <a:tcPr/>
                </a:tc>
                <a:tc>
                  <a:txBody>
                    <a:bodyPr/>
                    <a:lstStyle/>
                    <a:p>
                      <a:pPr algn="ctr"/>
                      <a:r>
                        <a:rPr lang="en-CN" sz="1200" b="1" i="0" dirty="0">
                          <a:latin typeface="Google Sans" panose="020B0503030502040204" pitchFamily="34" charset="0"/>
                        </a:rPr>
                        <a:t>LOC of RTL</a:t>
                      </a:r>
                    </a:p>
                  </a:txBody>
                  <a:tcPr/>
                </a:tc>
                <a:tc>
                  <a:txBody>
                    <a:bodyPr/>
                    <a:lstStyle/>
                    <a:p>
                      <a:pPr algn="ctr"/>
                      <a:r>
                        <a:rPr lang="en-CN" sz="1200" b="1" i="0" dirty="0">
                          <a:latin typeface="Google Sans" panose="020B0503030502040204" pitchFamily="34" charset="0"/>
                        </a:rPr>
                        <a:t>LOC of LPN</a:t>
                      </a:r>
                    </a:p>
                  </a:txBody>
                  <a:tcPr/>
                </a:tc>
                <a:extLst>
                  <a:ext uri="{0D108BD9-81ED-4DB2-BD59-A6C34878D82A}">
                    <a16:rowId xmlns:a16="http://schemas.microsoft.com/office/drawing/2014/main" val="2725612955"/>
                  </a:ext>
                </a:extLst>
              </a:tr>
              <a:tr h="263535">
                <a:tc>
                  <a:txBody>
                    <a:bodyPr/>
                    <a:lstStyle/>
                    <a:p>
                      <a:pPr algn="ctr"/>
                      <a:r>
                        <a:rPr lang="en-CN" sz="1200" b="0" i="0" dirty="0">
                          <a:latin typeface="Google Sans" panose="020B0503030502040204" pitchFamily="34" charset="0"/>
                        </a:rPr>
                        <a:t>VTA</a:t>
                      </a:r>
                    </a:p>
                  </a:txBody>
                  <a:tcPr/>
                </a:tc>
                <a:tc>
                  <a:txBody>
                    <a:bodyPr/>
                    <a:lstStyle/>
                    <a:p>
                      <a:pPr algn="ctr"/>
                      <a:r>
                        <a:rPr lang="en-CN" sz="1200" b="0" i="0" dirty="0">
                          <a:latin typeface="Google Sans" panose="020B0503030502040204" pitchFamily="34" charset="0"/>
                        </a:rPr>
                        <a:t>6,628</a:t>
                      </a:r>
                    </a:p>
                  </a:txBody>
                  <a:tcPr/>
                </a:tc>
                <a:tc>
                  <a:txBody>
                    <a:bodyPr/>
                    <a:lstStyle/>
                    <a:p>
                      <a:pPr algn="ctr"/>
                      <a:r>
                        <a:rPr lang="en-CN" sz="1200" b="0" i="0" dirty="0">
                          <a:latin typeface="Google Sans" panose="020B0503030502040204" pitchFamily="34" charset="0"/>
                        </a:rPr>
                        <a:t>506</a:t>
                      </a:r>
                    </a:p>
                  </a:txBody>
                  <a:tcPr/>
                </a:tc>
                <a:extLst>
                  <a:ext uri="{0D108BD9-81ED-4DB2-BD59-A6C34878D82A}">
                    <a16:rowId xmlns:a16="http://schemas.microsoft.com/office/drawing/2014/main" val="114549934"/>
                  </a:ext>
                </a:extLst>
              </a:tr>
              <a:tr h="263535">
                <a:tc>
                  <a:txBody>
                    <a:bodyPr/>
                    <a:lstStyle/>
                    <a:p>
                      <a:pPr algn="ctr"/>
                      <a:r>
                        <a:rPr lang="en-CN" sz="1200" b="0" i="0" dirty="0">
                          <a:latin typeface="Google Sans" panose="020B0503030502040204" pitchFamily="34" charset="0"/>
                        </a:rPr>
                        <a:t>JPEG</a:t>
                      </a:r>
                    </a:p>
                  </a:txBody>
                  <a:tcPr/>
                </a:tc>
                <a:tc>
                  <a:txBody>
                    <a:bodyPr/>
                    <a:lstStyle/>
                    <a:p>
                      <a:pPr algn="ctr"/>
                      <a:r>
                        <a:rPr lang="en-CN" sz="1200" b="0" i="0" dirty="0">
                          <a:latin typeface="Google Sans" panose="020B0503030502040204" pitchFamily="34" charset="0"/>
                        </a:rPr>
                        <a:t>7,003</a:t>
                      </a:r>
                    </a:p>
                  </a:txBody>
                  <a:tcPr/>
                </a:tc>
                <a:tc>
                  <a:txBody>
                    <a:bodyPr/>
                    <a:lstStyle/>
                    <a:p>
                      <a:pPr algn="ctr"/>
                      <a:r>
                        <a:rPr lang="en-CN" sz="1200" b="0" i="0" dirty="0">
                          <a:latin typeface="Google Sans" panose="020B0503030502040204" pitchFamily="34" charset="0"/>
                        </a:rPr>
                        <a:t>109</a:t>
                      </a:r>
                    </a:p>
                  </a:txBody>
                  <a:tcPr/>
                </a:tc>
                <a:extLst>
                  <a:ext uri="{0D108BD9-81ED-4DB2-BD59-A6C34878D82A}">
                    <a16:rowId xmlns:a16="http://schemas.microsoft.com/office/drawing/2014/main" val="3962358750"/>
                  </a:ext>
                </a:extLst>
              </a:tr>
              <a:tr h="263535">
                <a:tc>
                  <a:txBody>
                    <a:bodyPr/>
                    <a:lstStyle/>
                    <a:p>
                      <a:pPr algn="ctr"/>
                      <a:r>
                        <a:rPr lang="en-CN" sz="1200" b="0" i="0" dirty="0">
                          <a:latin typeface="Google Sans" panose="020B0503030502040204" pitchFamily="34" charset="0"/>
                        </a:rPr>
                        <a:t>Protoacc</a:t>
                      </a:r>
                    </a:p>
                  </a:txBody>
                  <a:tcPr/>
                </a:tc>
                <a:tc>
                  <a:txBody>
                    <a:bodyPr/>
                    <a:lstStyle/>
                    <a:p>
                      <a:pPr algn="ctr"/>
                      <a:r>
                        <a:rPr lang="en-CN" sz="1200" b="0" i="0" dirty="0">
                          <a:latin typeface="Google Sans" panose="020B0503030502040204" pitchFamily="34" charset="0"/>
                        </a:rPr>
                        <a:t>3,197</a:t>
                      </a:r>
                    </a:p>
                  </a:txBody>
                  <a:tcPr/>
                </a:tc>
                <a:tc>
                  <a:txBody>
                    <a:bodyPr/>
                    <a:lstStyle/>
                    <a:p>
                      <a:pPr algn="ctr"/>
                      <a:r>
                        <a:rPr lang="en-CN" sz="1200" b="0" i="0" dirty="0">
                          <a:latin typeface="Google Sans" panose="020B0503030502040204" pitchFamily="34" charset="0"/>
                        </a:rPr>
                        <a:t>758</a:t>
                      </a:r>
                    </a:p>
                  </a:txBody>
                  <a:tcPr/>
                </a:tc>
                <a:extLst>
                  <a:ext uri="{0D108BD9-81ED-4DB2-BD59-A6C34878D82A}">
                    <a16:rowId xmlns:a16="http://schemas.microsoft.com/office/drawing/2014/main" val="83730833"/>
                  </a:ext>
                </a:extLst>
              </a:tr>
              <a:tr h="263535">
                <a:tc>
                  <a:txBody>
                    <a:bodyPr/>
                    <a:lstStyle/>
                    <a:p>
                      <a:pPr algn="ctr"/>
                      <a:r>
                        <a:rPr lang="en-CN" sz="1200" b="0" i="0" dirty="0">
                          <a:latin typeface="Google Sans" panose="020B0503030502040204" pitchFamily="34" charset="0"/>
                        </a:rPr>
                        <a:t>Darwin</a:t>
                      </a:r>
                    </a:p>
                  </a:txBody>
                  <a:tcPr/>
                </a:tc>
                <a:tc>
                  <a:txBody>
                    <a:bodyPr/>
                    <a:lstStyle/>
                    <a:p>
                      <a:pPr algn="ctr"/>
                      <a:r>
                        <a:rPr lang="en-CN" sz="1200" b="0" i="0" dirty="0">
                          <a:latin typeface="Google Sans" panose="020B0503030502040204" pitchFamily="34" charset="0"/>
                        </a:rPr>
                        <a:t>1,535</a:t>
                      </a:r>
                    </a:p>
                  </a:txBody>
                  <a:tcPr/>
                </a:tc>
                <a:tc>
                  <a:txBody>
                    <a:bodyPr/>
                    <a:lstStyle/>
                    <a:p>
                      <a:pPr algn="ctr"/>
                      <a:r>
                        <a:rPr lang="en-CN" sz="1200" b="0" i="0" dirty="0">
                          <a:latin typeface="Google Sans" panose="020B0503030502040204" pitchFamily="34" charset="0"/>
                        </a:rPr>
                        <a:t>214</a:t>
                      </a:r>
                    </a:p>
                  </a:txBody>
                  <a:tcPr/>
                </a:tc>
                <a:extLst>
                  <a:ext uri="{0D108BD9-81ED-4DB2-BD59-A6C34878D82A}">
                    <a16:rowId xmlns:a16="http://schemas.microsoft.com/office/drawing/2014/main" val="4257827906"/>
                  </a:ext>
                </a:extLst>
              </a:tr>
              <a:tr h="263535">
                <a:tc>
                  <a:txBody>
                    <a:bodyPr/>
                    <a:lstStyle/>
                    <a:p>
                      <a:pPr algn="ctr"/>
                      <a:r>
                        <a:rPr lang="en-CN" sz="1200" b="0" i="0" dirty="0">
                          <a:latin typeface="Google Sans" panose="020B0503030502040204" pitchFamily="34" charset="0"/>
                        </a:rPr>
                        <a:t>Menshen</a:t>
                      </a:r>
                    </a:p>
                  </a:txBody>
                  <a:tcPr/>
                </a:tc>
                <a:tc>
                  <a:txBody>
                    <a:bodyPr/>
                    <a:lstStyle/>
                    <a:p>
                      <a:pPr algn="ctr"/>
                      <a:r>
                        <a:rPr lang="en-CN" sz="1200" b="0" i="0" dirty="0">
                          <a:latin typeface="Google Sans" panose="020B0503030502040204" pitchFamily="34" charset="0"/>
                        </a:rPr>
                        <a:t>11,169</a:t>
                      </a:r>
                    </a:p>
                  </a:txBody>
                  <a:tcPr/>
                </a:tc>
                <a:tc>
                  <a:txBody>
                    <a:bodyPr/>
                    <a:lstStyle/>
                    <a:p>
                      <a:pPr algn="ctr"/>
                      <a:r>
                        <a:rPr lang="en-CN" sz="1200" b="0" i="0" dirty="0">
                          <a:latin typeface="Google Sans" panose="020B0503030502040204" pitchFamily="34" charset="0"/>
                        </a:rPr>
                        <a:t>544</a:t>
                      </a:r>
                    </a:p>
                  </a:txBody>
                  <a:tcPr/>
                </a:tc>
                <a:extLst>
                  <a:ext uri="{0D108BD9-81ED-4DB2-BD59-A6C34878D82A}">
                    <a16:rowId xmlns:a16="http://schemas.microsoft.com/office/drawing/2014/main" val="4175604514"/>
                  </a:ext>
                </a:extLst>
              </a:tr>
            </a:tbl>
          </a:graphicData>
        </a:graphic>
      </p:graphicFrame>
    </p:spTree>
    <p:custDataLst>
      <p:tags r:id="rId1"/>
    </p:custDataLst>
    <p:extLst>
      <p:ext uri="{BB962C8B-B14F-4D97-AF65-F5344CB8AC3E}">
        <p14:creationId xmlns:p14="http://schemas.microsoft.com/office/powerpoint/2010/main" val="424601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10" fill="hold"/>
                                        <p:tgtEl>
                                          <p:spTgt spid="25"/>
                                        </p:tgtEl>
                                        <p:attrNameLst>
                                          <p:attrName>stroke.color</p:attrName>
                                        </p:attrNameLst>
                                      </p:cBhvr>
                                      <p:to>
                                        <a:srgbClr val="FF2600"/>
                                      </p:to>
                                    </p:animClr>
                                    <p:set>
                                      <p:cBhvr>
                                        <p:cTn id="7" dur="10" fill="hold"/>
                                        <p:tgtEl>
                                          <p:spTgt spid="25"/>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10" fill="hold"/>
                                        <p:tgtEl>
                                          <p:spTgt spid="51"/>
                                        </p:tgtEl>
                                        <p:attrNameLst>
                                          <p:attrName>stroke.color</p:attrName>
                                        </p:attrNameLst>
                                      </p:cBhvr>
                                      <p:to>
                                        <a:srgbClr val="FF2600"/>
                                      </p:to>
                                    </p:animClr>
                                    <p:set>
                                      <p:cBhvr>
                                        <p:cTn id="10" dur="10" fill="hold"/>
                                        <p:tgtEl>
                                          <p:spTgt spid="51"/>
                                        </p:tgtEl>
                                        <p:attrNameLst>
                                          <p:attrName>stroke.on</p:attrName>
                                        </p:attrNameLst>
                                      </p:cBhvr>
                                      <p:to>
                                        <p:strVal val="true"/>
                                      </p:to>
                                    </p:set>
                                  </p:childTnLst>
                                </p:cTn>
                              </p:par>
                              <p:par>
                                <p:cTn id="11" presetID="3" presetClass="emph" presetSubtype="2" fill="hold" nodeType="withEffect">
                                  <p:stCondLst>
                                    <p:cond delay="0"/>
                                  </p:stCondLst>
                                  <p:childTnLst>
                                    <p:animClr clrSpc="rgb" dir="cw">
                                      <p:cBhvr override="childStyle">
                                        <p:cTn id="12" dur="10" fill="hold"/>
                                        <p:tgtEl>
                                          <p:spTgt spid="31">
                                            <p:txEl>
                                              <p:pRg st="0" end="0"/>
                                            </p:txEl>
                                          </p:spTgt>
                                        </p:tgtEl>
                                        <p:attrNameLst>
                                          <p:attrName>style.color</p:attrName>
                                        </p:attrNameLst>
                                      </p:cBhvr>
                                      <p:to>
                                        <a:schemeClr val="accent2"/>
                                      </p:to>
                                    </p:animClr>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10" fill="hold"/>
                                        <p:tgtEl>
                                          <p:spTgt spid="51"/>
                                        </p:tgtEl>
                                        <p:attrNameLst>
                                          <p:attrName>stroke.color</p:attrName>
                                        </p:attrNameLst>
                                      </p:cBhvr>
                                      <p:to>
                                        <a:schemeClr val="accent2"/>
                                      </p:to>
                                    </p:animClr>
                                    <p:set>
                                      <p:cBhvr>
                                        <p:cTn id="17" dur="10" fill="hold"/>
                                        <p:tgtEl>
                                          <p:spTgt spid="51"/>
                                        </p:tgtEl>
                                        <p:attrNameLst>
                                          <p:attrName>stroke.on</p:attrName>
                                        </p:attrNameLst>
                                      </p:cBhvr>
                                      <p:to>
                                        <p:strVal val="true"/>
                                      </p:to>
                                    </p:set>
                                  </p:childTnLst>
                                </p:cTn>
                              </p:par>
                              <p:par>
                                <p:cTn id="18" presetID="7" presetClass="emph" presetSubtype="2" fill="hold" nodeType="withEffect">
                                  <p:stCondLst>
                                    <p:cond delay="0"/>
                                  </p:stCondLst>
                                  <p:childTnLst>
                                    <p:animClr clrSpc="rgb" dir="cw">
                                      <p:cBhvr>
                                        <p:cTn id="19" dur="10" fill="hold"/>
                                        <p:tgtEl>
                                          <p:spTgt spid="11"/>
                                        </p:tgtEl>
                                        <p:attrNameLst>
                                          <p:attrName>stroke.color</p:attrName>
                                        </p:attrNameLst>
                                      </p:cBhvr>
                                      <p:to>
                                        <a:srgbClr val="FF2600"/>
                                      </p:to>
                                    </p:animClr>
                                    <p:set>
                                      <p:cBhvr>
                                        <p:cTn id="20" dur="10" fill="hold"/>
                                        <p:tgtEl>
                                          <p:spTgt spid="11"/>
                                        </p:tgtEl>
                                        <p:attrNameLst>
                                          <p:attrName>stroke.on</p:attrName>
                                        </p:attrNameLst>
                                      </p:cBhvr>
                                      <p:to>
                                        <p:strVal val="true"/>
                                      </p:to>
                                    </p:set>
                                  </p:childTnLst>
                                </p:cTn>
                              </p:par>
                              <p:par>
                                <p:cTn id="21" presetID="7" presetClass="emph" presetSubtype="2" fill="hold" nodeType="withEffect">
                                  <p:stCondLst>
                                    <p:cond delay="0"/>
                                  </p:stCondLst>
                                  <p:childTnLst>
                                    <p:animClr clrSpc="rgb" dir="cw">
                                      <p:cBhvr>
                                        <p:cTn id="22" dur="10" fill="hold"/>
                                        <p:tgtEl>
                                          <p:spTgt spid="25"/>
                                        </p:tgtEl>
                                        <p:attrNameLst>
                                          <p:attrName>stroke.color</p:attrName>
                                        </p:attrNameLst>
                                      </p:cBhvr>
                                      <p:to>
                                        <a:schemeClr val="accent2"/>
                                      </p:to>
                                    </p:animClr>
                                    <p:set>
                                      <p:cBhvr>
                                        <p:cTn id="23" dur="10" fill="hold"/>
                                        <p:tgtEl>
                                          <p:spTgt spid="25"/>
                                        </p:tgtEl>
                                        <p:attrNameLst>
                                          <p:attrName>stroke.on</p:attrName>
                                        </p:attrNameLst>
                                      </p:cBhvr>
                                      <p:to>
                                        <p:strVal val="true"/>
                                      </p:to>
                                    </p:set>
                                  </p:childTnLst>
                                </p:cTn>
                              </p:par>
                              <p:par>
                                <p:cTn id="24" presetID="3" presetClass="emph" presetSubtype="2" fill="hold" nodeType="withEffect">
                                  <p:stCondLst>
                                    <p:cond delay="0"/>
                                  </p:stCondLst>
                                  <p:childTnLst>
                                    <p:animClr clrSpc="rgb" dir="cw">
                                      <p:cBhvr override="childStyle">
                                        <p:cTn id="25" dur="10" fill="hold"/>
                                        <p:tgtEl>
                                          <p:spTgt spid="31">
                                            <p:txEl>
                                              <p:pRg st="2" end="2"/>
                                            </p:txEl>
                                          </p:spTgt>
                                        </p:tgtEl>
                                        <p:attrNameLst>
                                          <p:attrName>style.color</p:attrName>
                                        </p:attrNameLst>
                                      </p:cBhvr>
                                      <p:to>
                                        <a:schemeClr val="accent2"/>
                                      </p:to>
                                    </p:animClr>
                                  </p:childTnLst>
                                </p:cTn>
                              </p:par>
                              <p:par>
                                <p:cTn id="26" presetID="3" presetClass="emph" presetSubtype="2" fill="hold" grpId="0" nodeType="withEffect">
                                  <p:stCondLst>
                                    <p:cond delay="0"/>
                                  </p:stCondLst>
                                  <p:childTnLst>
                                    <p:animClr clrSpc="rgb" dir="cw">
                                      <p:cBhvr override="childStyle">
                                        <p:cTn id="27" dur="10" fill="hold"/>
                                        <p:tgtEl>
                                          <p:spTgt spid="13"/>
                                        </p:tgtEl>
                                        <p:attrNameLst>
                                          <p:attrName>style.color</p:attrName>
                                        </p:attrNameLst>
                                      </p:cBhvr>
                                      <p:to>
                                        <a:srgbClr val="FF2600"/>
                                      </p:to>
                                    </p:animClr>
                                  </p:childTnLst>
                                </p:cTn>
                              </p:par>
                              <p:par>
                                <p:cTn id="28" presetID="3" presetClass="emph" presetSubtype="2" fill="hold" grpId="0" nodeType="withEffect">
                                  <p:stCondLst>
                                    <p:cond delay="0"/>
                                  </p:stCondLst>
                                  <p:childTnLst>
                                    <p:animClr clrSpc="rgb" dir="cw">
                                      <p:cBhvr override="childStyle">
                                        <p:cTn id="29" dur="10" fill="hold"/>
                                        <p:tgtEl>
                                          <p:spTgt spid="20"/>
                                        </p:tgtEl>
                                        <p:attrNameLst>
                                          <p:attrName>style.color</p:attrName>
                                        </p:attrNameLst>
                                      </p:cBhvr>
                                      <p:to>
                                        <a:srgbClr val="FF2600"/>
                                      </p:to>
                                    </p:animClr>
                                  </p:childTnLst>
                                </p:cTn>
                              </p:par>
                            </p:childTnLst>
                          </p:cTn>
                        </p:par>
                      </p:childTnLst>
                    </p:cTn>
                  </p:par>
                  <p:par>
                    <p:cTn id="30" fill="hold">
                      <p:stCondLst>
                        <p:cond delay="indefinite"/>
                      </p:stCondLst>
                      <p:childTnLst>
                        <p:par>
                          <p:cTn id="31" fill="hold">
                            <p:stCondLst>
                              <p:cond delay="0"/>
                            </p:stCondLst>
                            <p:childTnLst>
                              <p:par>
                                <p:cTn id="32" presetID="7" presetClass="emph" presetSubtype="2" fill="hold" nodeType="clickEffect">
                                  <p:stCondLst>
                                    <p:cond delay="0"/>
                                  </p:stCondLst>
                                  <p:childTnLst>
                                    <p:animClr clrSpc="rgb" dir="cw">
                                      <p:cBhvr>
                                        <p:cTn id="33" dur="10" fill="hold"/>
                                        <p:tgtEl>
                                          <p:spTgt spid="35"/>
                                        </p:tgtEl>
                                        <p:attrNameLst>
                                          <p:attrName>stroke.color</p:attrName>
                                        </p:attrNameLst>
                                      </p:cBhvr>
                                      <p:to>
                                        <a:srgbClr val="FF2600"/>
                                      </p:to>
                                    </p:animClr>
                                    <p:set>
                                      <p:cBhvr>
                                        <p:cTn id="34" dur="10" fill="hold"/>
                                        <p:tgtEl>
                                          <p:spTgt spid="35"/>
                                        </p:tgtEl>
                                        <p:attrNameLst>
                                          <p:attrName>stroke.on</p:attrName>
                                        </p:attrNameLst>
                                      </p:cBhvr>
                                      <p:to>
                                        <p:strVal val="true"/>
                                      </p:to>
                                    </p:set>
                                  </p:childTnLst>
                                </p:cTn>
                              </p:par>
                              <p:par>
                                <p:cTn id="35" presetID="7" presetClass="emph" presetSubtype="2" fill="hold" nodeType="withEffect">
                                  <p:stCondLst>
                                    <p:cond delay="0"/>
                                  </p:stCondLst>
                                  <p:childTnLst>
                                    <p:animClr clrSpc="rgb" dir="cw">
                                      <p:cBhvr>
                                        <p:cTn id="36" dur="10" fill="hold"/>
                                        <p:tgtEl>
                                          <p:spTgt spid="16"/>
                                        </p:tgtEl>
                                        <p:attrNameLst>
                                          <p:attrName>stroke.color</p:attrName>
                                        </p:attrNameLst>
                                      </p:cBhvr>
                                      <p:to>
                                        <a:srgbClr val="FF2600"/>
                                      </p:to>
                                    </p:animClr>
                                    <p:set>
                                      <p:cBhvr>
                                        <p:cTn id="37" dur="10" fill="hold"/>
                                        <p:tgtEl>
                                          <p:spTgt spid="16"/>
                                        </p:tgtEl>
                                        <p:attrNameLst>
                                          <p:attrName>stroke.on</p:attrName>
                                        </p:attrNameLst>
                                      </p:cBhvr>
                                      <p:to>
                                        <p:strVal val="true"/>
                                      </p:to>
                                    </p:set>
                                  </p:childTnLst>
                                </p:cTn>
                              </p:par>
                              <p:par>
                                <p:cTn id="38" presetID="3" presetClass="emph" presetSubtype="2" fill="hold" nodeType="withEffect">
                                  <p:stCondLst>
                                    <p:cond delay="0"/>
                                  </p:stCondLst>
                                  <p:childTnLst>
                                    <p:animClr clrSpc="rgb" dir="cw">
                                      <p:cBhvr override="childStyle">
                                        <p:cTn id="39" dur="10" fill="hold"/>
                                        <p:tgtEl>
                                          <p:spTgt spid="31">
                                            <p:txEl>
                                              <p:pRg st="3" end="3"/>
                                            </p:txEl>
                                          </p:spTgt>
                                        </p:tgtEl>
                                        <p:attrNameLst>
                                          <p:attrName>style.color</p:attrName>
                                        </p:attrNameLst>
                                      </p:cBhvr>
                                      <p:to>
                                        <a:schemeClr val="accent2"/>
                                      </p:to>
                                    </p:animClr>
                                  </p:childTnLst>
                                </p:cTn>
                              </p:par>
                              <p:par>
                                <p:cTn id="40" presetID="7" presetClass="emph" presetSubtype="2" fill="hold" nodeType="withEffect">
                                  <p:stCondLst>
                                    <p:cond delay="0"/>
                                  </p:stCondLst>
                                  <p:childTnLst>
                                    <p:animClr clrSpc="rgb" dir="cw">
                                      <p:cBhvr>
                                        <p:cTn id="41" dur="10" fill="hold"/>
                                        <p:tgtEl>
                                          <p:spTgt spid="11"/>
                                        </p:tgtEl>
                                        <p:attrNameLst>
                                          <p:attrName>stroke.color</p:attrName>
                                        </p:attrNameLst>
                                      </p:cBhvr>
                                      <p:to>
                                        <a:schemeClr val="accent2"/>
                                      </p:to>
                                    </p:animClr>
                                    <p:set>
                                      <p:cBhvr>
                                        <p:cTn id="42" dur="10" fill="hold"/>
                                        <p:tgtEl>
                                          <p:spTgt spid="11"/>
                                        </p:tgtEl>
                                        <p:attrNameLst>
                                          <p:attrName>stroke.on</p:attrName>
                                        </p:attrNameLst>
                                      </p:cBhvr>
                                      <p:to>
                                        <p:strVal val="true"/>
                                      </p:to>
                                    </p:set>
                                  </p:childTnLst>
                                </p:cTn>
                              </p:par>
                              <p:par>
                                <p:cTn id="43" presetID="3" presetClass="emph" presetSubtype="2" fill="hold" grpId="1" nodeType="withEffect">
                                  <p:stCondLst>
                                    <p:cond delay="0"/>
                                  </p:stCondLst>
                                  <p:childTnLst>
                                    <p:animClr clrSpc="rgb" dir="cw">
                                      <p:cBhvr override="childStyle">
                                        <p:cTn id="44" dur="10" fill="hold"/>
                                        <p:tgtEl>
                                          <p:spTgt spid="20"/>
                                        </p:tgtEl>
                                        <p:attrNameLst>
                                          <p:attrName>style.color</p:attrName>
                                        </p:attrNameLst>
                                      </p:cBhvr>
                                      <p:to>
                                        <a:schemeClr val="accent2"/>
                                      </p:to>
                                    </p:animClr>
                                  </p:childTnLst>
                                </p:cTn>
                              </p:par>
                              <p:par>
                                <p:cTn id="45" presetID="3" presetClass="emph" presetSubtype="2" fill="hold" grpId="1" nodeType="withEffect">
                                  <p:stCondLst>
                                    <p:cond delay="0"/>
                                  </p:stCondLst>
                                  <p:childTnLst>
                                    <p:animClr clrSpc="rgb" dir="cw">
                                      <p:cBhvr override="childStyle">
                                        <p:cTn id="46" dur="10" fill="hold"/>
                                        <p:tgtEl>
                                          <p:spTgt spid="13"/>
                                        </p:tgtEl>
                                        <p:attrNameLst>
                                          <p:attrName>style.color</p:attrName>
                                        </p:attrNameLst>
                                      </p:cBhvr>
                                      <p:to>
                                        <a:schemeClr val="accent2"/>
                                      </p:to>
                                    </p:animClr>
                                  </p:childTnLst>
                                </p:cTn>
                              </p:par>
                            </p:childTnLst>
                          </p:cTn>
                        </p:par>
                      </p:childTnLst>
                    </p:cTn>
                  </p:par>
                  <p:par>
                    <p:cTn id="47" fill="hold">
                      <p:stCondLst>
                        <p:cond delay="indefinite"/>
                      </p:stCondLst>
                      <p:childTnLst>
                        <p:par>
                          <p:cTn id="48" fill="hold">
                            <p:stCondLst>
                              <p:cond delay="0"/>
                            </p:stCondLst>
                            <p:childTnLst>
                              <p:par>
                                <p:cTn id="49" presetID="7" presetClass="emph" presetSubtype="2" fill="hold" nodeType="clickEffect">
                                  <p:stCondLst>
                                    <p:cond delay="0"/>
                                  </p:stCondLst>
                                  <p:childTnLst>
                                    <p:animClr clrSpc="rgb" dir="cw">
                                      <p:cBhvr>
                                        <p:cTn id="50" dur="10" fill="hold"/>
                                        <p:tgtEl>
                                          <p:spTgt spid="16"/>
                                        </p:tgtEl>
                                        <p:attrNameLst>
                                          <p:attrName>stroke.color</p:attrName>
                                        </p:attrNameLst>
                                      </p:cBhvr>
                                      <p:to>
                                        <a:schemeClr val="accent2"/>
                                      </p:to>
                                    </p:animClr>
                                    <p:set>
                                      <p:cBhvr>
                                        <p:cTn id="51" dur="10" fill="hold"/>
                                        <p:tgtEl>
                                          <p:spTgt spid="16"/>
                                        </p:tgtEl>
                                        <p:attrNameLst>
                                          <p:attrName>stroke.on</p:attrName>
                                        </p:attrNameLst>
                                      </p:cBhvr>
                                      <p:to>
                                        <p:strVal val="true"/>
                                      </p:to>
                                    </p:set>
                                  </p:childTnLst>
                                </p:cTn>
                              </p:par>
                              <p:par>
                                <p:cTn id="52" presetID="7" presetClass="emph" presetSubtype="2" fill="hold" nodeType="withEffect">
                                  <p:stCondLst>
                                    <p:cond delay="0"/>
                                  </p:stCondLst>
                                  <p:childTnLst>
                                    <p:animClr clrSpc="rgb" dir="cw">
                                      <p:cBhvr>
                                        <p:cTn id="53" dur="10" fill="hold"/>
                                        <p:tgtEl>
                                          <p:spTgt spid="35"/>
                                        </p:tgtEl>
                                        <p:attrNameLst>
                                          <p:attrName>stroke.color</p:attrName>
                                        </p:attrNameLst>
                                      </p:cBhvr>
                                      <p:to>
                                        <a:schemeClr val="accent2"/>
                                      </p:to>
                                    </p:animClr>
                                    <p:set>
                                      <p:cBhvr>
                                        <p:cTn id="54" dur="10" fill="hold"/>
                                        <p:tgtEl>
                                          <p:spTgt spid="35"/>
                                        </p:tgtEl>
                                        <p:attrNameLst>
                                          <p:attrName>stroke.on</p:attrName>
                                        </p:attrNameLst>
                                      </p:cBhvr>
                                      <p:to>
                                        <p:strVal val="true"/>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0-#ppt_w/2"/>
                                          </p:val>
                                        </p:tav>
                                        <p:tav tm="100000">
                                          <p:val>
                                            <p:strVal val="#ppt_x"/>
                                          </p:val>
                                        </p:tav>
                                      </p:tavLst>
                                    </p:anim>
                                    <p:anim calcmode="lin" valueType="num">
                                      <p:cBhvr additive="base">
                                        <p:cTn id="60" dur="500" fill="hold"/>
                                        <p:tgtEl>
                                          <p:spTgt spid="22"/>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2"/>
                                        </p:tgtEl>
                                        <p:attrNameLst>
                                          <p:attrName>ppt_c</p:attrName>
                                        </p:attrNameLst>
                                      </p:cBhvr>
                                      <p:to>
                                        <a:srgbClr val="000000"/>
                                      </p:to>
                                    </p:animClr>
                                  </p:subTnLst>
                                </p:cTn>
                              </p:par>
                              <p:par>
                                <p:cTn id="61" presetID="3" presetClass="emph" presetSubtype="2" fill="hold" nodeType="withEffect">
                                  <p:stCondLst>
                                    <p:cond delay="0"/>
                                  </p:stCondLst>
                                  <p:childTnLst>
                                    <p:animClr clrSpc="rgb" dir="cw">
                                      <p:cBhvr override="childStyle">
                                        <p:cTn id="62" dur="10" fill="hold"/>
                                        <p:tgtEl>
                                          <p:spTgt spid="31">
                                            <p:txEl>
                                              <p:pRg st="1" end="1"/>
                                            </p:txEl>
                                          </p:spTgt>
                                        </p:tgtEl>
                                        <p:attrNameLst>
                                          <p:attrName>style.color</p:attrName>
                                        </p:attrNameLst>
                                      </p:cBhvr>
                                      <p:to>
                                        <a:schemeClr val="accent2"/>
                                      </p:to>
                                    </p:animClr>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childTnLst>
                                </p:cTn>
                              </p:par>
                              <p:par>
                                <p:cTn id="67" presetID="1" presetClass="mediacall" presetSubtype="0" fill="hold" nodeType="withEffect">
                                  <p:stCondLst>
                                    <p:cond delay="0"/>
                                  </p:stCondLst>
                                  <p:childTnLst>
                                    <p:cmd type="call" cmd="playFrom(0.0)">
                                      <p:cBhvr>
                                        <p:cTn id="68" dur="3068" fill="hold"/>
                                        <p:tgtEl>
                                          <p:spTgt spid="7"/>
                                        </p:tgtEl>
                                      </p:cBhvr>
                                    </p:cmd>
                                  </p:childTnLst>
                                </p:cTn>
                              </p:par>
                            </p:childTnLst>
                          </p:cTn>
                        </p:par>
                      </p:childTnLst>
                    </p:cTn>
                  </p:par>
                  <p:par>
                    <p:cTn id="69" fill="hold">
                      <p:stCondLst>
                        <p:cond delay="indefinite"/>
                      </p:stCondLst>
                      <p:childTnLst>
                        <p:par>
                          <p:cTn id="70" fill="hold">
                            <p:stCondLst>
                              <p:cond delay="0"/>
                            </p:stCondLst>
                            <p:childTnLst>
                              <p:par>
                                <p:cTn id="71" presetID="0" presetClass="path" presetSubtype="0" accel="50000" decel="50000" fill="hold" grpId="1" nodeType="clickEffect">
                                  <p:stCondLst>
                                    <p:cond delay="0"/>
                                  </p:stCondLst>
                                  <p:childTnLst>
                                    <p:animMotion origin="layout" path="M -4.16667E-6 3.08642E-6 L 0.13872 -0.00062 " pathEditMode="relative" rAng="0" ptsTypes="AA">
                                      <p:cBhvr>
                                        <p:cTn id="72" dur="500" fill="hold"/>
                                        <p:tgtEl>
                                          <p:spTgt spid="22"/>
                                        </p:tgtEl>
                                        <p:attrNameLst>
                                          <p:attrName>ppt_x</p:attrName>
                                          <p:attrName>ppt_y</p:attrName>
                                        </p:attrNameLst>
                                      </p:cBhvr>
                                      <p:rCtr x="6927" y="-31"/>
                                    </p:animMotion>
                                  </p:childTnLst>
                                </p:cTn>
                              </p:par>
                            </p:childTnLst>
                          </p:cTn>
                        </p:par>
                        <p:par>
                          <p:cTn id="73" fill="hold">
                            <p:stCondLst>
                              <p:cond delay="500"/>
                            </p:stCondLst>
                            <p:childTnLst>
                              <p:par>
                                <p:cTn id="74" presetID="1" presetClass="exit" presetSubtype="0" fill="hold" grpId="2" nodeType="afterEffect">
                                  <p:stCondLst>
                                    <p:cond delay="0"/>
                                  </p:stCondLst>
                                  <p:childTnLst>
                                    <p:set>
                                      <p:cBhvr>
                                        <p:cTn id="75" dur="1" fill="hold">
                                          <p:stCondLst>
                                            <p:cond delay="0"/>
                                          </p:stCondLst>
                                        </p:cTn>
                                        <p:tgtEl>
                                          <p:spTgt spid="22"/>
                                        </p:tgtEl>
                                        <p:attrNameLst>
                                          <p:attrName>style.visibility</p:attrName>
                                        </p:attrNameLst>
                                      </p:cBhvr>
                                      <p:to>
                                        <p:strVal val="hidden"/>
                                      </p:to>
                                    </p:set>
                                  </p:childTnLst>
                                </p:cTn>
                              </p:par>
                              <p:par>
                                <p:cTn id="76" presetID="1" presetClass="entr" presetSubtype="0" fill="hold" grpId="1" nodeType="withEffect">
                                  <p:stCondLst>
                                    <p:cond delay="0"/>
                                  </p:stCondLst>
                                  <p:childTnLst>
                                    <p:set>
                                      <p:cBhvr>
                                        <p:cTn id="77" dur="1" fill="hold">
                                          <p:stCondLst>
                                            <p:cond delay="0"/>
                                          </p:stCondLst>
                                        </p:cTn>
                                        <p:tgtEl>
                                          <p:spTgt spid="9"/>
                                        </p:tgtEl>
                                        <p:attrNameLst>
                                          <p:attrName>style.visibility</p:attrName>
                                        </p:attrNameLst>
                                      </p:cBhvr>
                                      <p:to>
                                        <p:strVal val="visible"/>
                                      </p:to>
                                    </p:set>
                                  </p:childTnLst>
                                </p:cTn>
                              </p:par>
                            </p:childTnLst>
                          </p:cTn>
                        </p:par>
                        <p:par>
                          <p:cTn id="78" fill="hold">
                            <p:stCondLst>
                              <p:cond delay="500"/>
                            </p:stCondLst>
                            <p:childTnLst>
                              <p:par>
                                <p:cTn id="79" presetID="0" presetClass="path" presetSubtype="0" accel="50000" decel="50000" fill="hold" grpId="0" nodeType="afterEffect">
                                  <p:stCondLst>
                                    <p:cond delay="0"/>
                                  </p:stCondLst>
                                  <p:childTnLst>
                                    <p:animMotion origin="layout" path="M -3.05556E-6 1.35802E-6 L 0.15018 1.35802E-6 " pathEditMode="relative" rAng="0" ptsTypes="AA">
                                      <p:cBhvr>
                                        <p:cTn id="80" dur="500" fill="hold"/>
                                        <p:tgtEl>
                                          <p:spTgt spid="9"/>
                                        </p:tgtEl>
                                        <p:attrNameLst>
                                          <p:attrName>ppt_x</p:attrName>
                                          <p:attrName>ppt_y</p:attrName>
                                        </p:attrNameLst>
                                      </p:cBhvr>
                                      <p:rCtr x="7500" y="0"/>
                                    </p:animMotion>
                                  </p:childTnLst>
                                  <p:subTnLst>
                                    <p:animClr clrSpc="rgb" dir="cw">
                                      <p:cBhvr override="childStyle">
                                        <p:cTn dur="1" fill="hold" display="0" masterRel="nextClick" afterEffect="1"/>
                                        <p:tgtEl>
                                          <p:spTgt spid="9"/>
                                        </p:tgtEl>
                                        <p:attrNameLst>
                                          <p:attrName>ppt_c</p:attrName>
                                        </p:attrNameLst>
                                      </p:cBhvr>
                                      <p:to>
                                        <a:srgbClr val="000000"/>
                                      </p:to>
                                    </p:animClr>
                                  </p:sub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87" fill="hold" display="0">
                  <p:stCondLst>
                    <p:cond delay="indefinite"/>
                  </p:stCondLst>
                </p:cTn>
                <p:tgtEl>
                  <p:spTgt spid="7"/>
                </p:tgtEl>
              </p:cMediaNode>
            </p:video>
            <p:seq concurrent="1" nextAc="seek">
              <p:cTn id="88" restart="whenNotActive" fill="hold" evtFilter="cancelBubble" nodeType="interactiveSeq">
                <p:stCondLst>
                  <p:cond evt="onClick" delay="0">
                    <p:tgtEl>
                      <p:spTgt spid="7"/>
                    </p:tgtEl>
                  </p:cond>
                </p:stCondLst>
                <p:endSync evt="end" delay="0">
                  <p:rtn val="all"/>
                </p:endSync>
                <p:childTnLst>
                  <p:par>
                    <p:cTn id="89" fill="hold">
                      <p:stCondLst>
                        <p:cond delay="0"/>
                      </p:stCondLst>
                      <p:childTnLst>
                        <p:par>
                          <p:cTn id="90" fill="hold">
                            <p:stCondLst>
                              <p:cond delay="0"/>
                            </p:stCondLst>
                            <p:childTnLst>
                              <p:par>
                                <p:cTn id="91" presetID="2" presetClass="mediacall" presetSubtype="0" fill="hold" nodeType="clickEffect">
                                  <p:stCondLst>
                                    <p:cond delay="0"/>
                                  </p:stCondLst>
                                  <p:childTnLst>
                                    <p:cmd type="call" cmd="togglePause">
                                      <p:cBhvr>
                                        <p:cTn id="92" dur="1" fill="hold"/>
                                        <p:tgtEl>
                                          <p:spTgt spid="7"/>
                                        </p:tgtEl>
                                      </p:cBhvr>
                                    </p:cmd>
                                  </p:childTnLst>
                                </p:cTn>
                              </p:par>
                            </p:childTnLst>
                          </p:cTn>
                        </p:par>
                      </p:childTnLst>
                    </p:cTn>
                  </p:par>
                </p:childTnLst>
              </p:cTn>
              <p:nextCondLst>
                <p:cond evt="onClick" delay="0">
                  <p:tgtEl>
                    <p:spTgt spid="7"/>
                  </p:tgtEl>
                </p:cond>
              </p:nextCondLst>
            </p:seq>
          </p:childTnLst>
        </p:cTn>
      </p:par>
    </p:tnLst>
    <p:bldLst>
      <p:bldP spid="13" grpId="0"/>
      <p:bldP spid="13" grpId="1"/>
      <p:bldP spid="22" grpId="0"/>
      <p:bldP spid="22" grpId="1"/>
      <p:bldP spid="22" grpId="2"/>
      <p:bldP spid="9" grpId="0"/>
      <p:bldP spid="9" grpId="1"/>
      <p:bldP spid="43" grpId="0" animBg="1"/>
      <p:bldP spid="20" grpId="0"/>
      <p:bldP spid="2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3732D5-A575-1639-C029-B051E66142B1}"/>
              </a:ext>
            </a:extLst>
          </p:cNvPr>
          <p:cNvSpPr>
            <a:spLocks noGrp="1"/>
          </p:cNvSpPr>
          <p:nvPr>
            <p:ph type="sldNum" idx="12"/>
          </p:nvPr>
        </p:nvSpPr>
        <p:spPr/>
        <p:txBody>
          <a:bodyPr/>
          <a:lstStyle/>
          <a:p>
            <a:fld id="{00000000-1234-1234-1234-123412341234}" type="slidenum">
              <a:rPr lang="en" smtClean="0"/>
              <a:pPr/>
              <a:t>13</a:t>
            </a:fld>
            <a:endParaRPr lang="en" dirty="0"/>
          </a:p>
        </p:txBody>
      </p:sp>
      <p:sp>
        <p:nvSpPr>
          <p:cNvPr id="37" name="Oval 36">
            <a:extLst>
              <a:ext uri="{FF2B5EF4-FFF2-40B4-BE49-F238E27FC236}">
                <a16:creationId xmlns:a16="http://schemas.microsoft.com/office/drawing/2014/main" id="{D563443E-752C-A509-6E0C-BB25BECF2E4C}"/>
              </a:ext>
            </a:extLst>
          </p:cNvPr>
          <p:cNvSpPr>
            <a:spLocks/>
          </p:cNvSpPr>
          <p:nvPr/>
        </p:nvSpPr>
        <p:spPr>
          <a:xfrm>
            <a:off x="4137813" y="2120441"/>
            <a:ext cx="882000" cy="88187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solidFill>
                <a:srgbClr val="FF0000"/>
              </a:solidFill>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E0A34D74-81C9-4B4D-9591-BDFAEC0F71DE}"/>
                  </a:ext>
                </a:extLst>
              </p:cNvPr>
              <p:cNvSpPr txBox="1"/>
              <p:nvPr/>
            </p:nvSpPr>
            <p:spPr>
              <a:xfrm>
                <a:off x="5783307" y="1588101"/>
                <a:ext cx="300387" cy="4639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latin typeface="Cambria Math" panose="02040503050406030204" pitchFamily="18" charset="0"/>
                            </a:rPr>
                          </m:ctrlPr>
                        </m:sSubPr>
                        <m:e>
                          <m:sSub>
                            <m:sSubPr>
                              <m:ctrlPr>
                                <a:rPr lang="en-US" sz="2200" b="0" i="1" smtClean="0">
                                  <a:latin typeface="Cambria Math" panose="02040503050406030204" pitchFamily="18" charset="0"/>
                                </a:rPr>
                              </m:ctrlPr>
                            </m:sSubPr>
                            <m:e>
                              <m:r>
                                <a:rPr lang="en-US" sz="2200" i="1">
                                  <a:latin typeface="Cambria Math" panose="02040503050406030204" pitchFamily="18" charset="0"/>
                                </a:rPr>
                                <m:t>𝑇</m:t>
                              </m:r>
                            </m:e>
                            <m:sub>
                              <m:r>
                                <a:rPr lang="en-US" sz="2200" b="0" i="1" smtClean="0">
                                  <a:latin typeface="Cambria Math" panose="02040503050406030204" pitchFamily="18" charset="0"/>
                                </a:rPr>
                                <m:t> </m:t>
                              </m:r>
                            </m:sub>
                          </m:sSub>
                        </m:e>
                        <m:sub>
                          <m:r>
                            <a:rPr lang="en-US" sz="2200" b="0" i="1" smtClean="0">
                              <a:latin typeface="Cambria Math" panose="02040503050406030204" pitchFamily="18" charset="0"/>
                            </a:rPr>
                            <m:t> </m:t>
                          </m:r>
                        </m:sub>
                      </m:sSub>
                    </m:oMath>
                  </m:oMathPara>
                </a14:m>
                <a:endParaRPr lang="en-CN" sz="2200" dirty="0"/>
              </a:p>
            </p:txBody>
          </p:sp>
        </mc:Choice>
        <mc:Fallback xmlns="">
          <p:sp>
            <p:nvSpPr>
              <p:cNvPr id="38" name="TextBox 37">
                <a:extLst>
                  <a:ext uri="{FF2B5EF4-FFF2-40B4-BE49-F238E27FC236}">
                    <a16:creationId xmlns:a16="http://schemas.microsoft.com/office/drawing/2014/main" id="{E0A34D74-81C9-4B4D-9591-BDFAEC0F71DE}"/>
                  </a:ext>
                </a:extLst>
              </p:cNvPr>
              <p:cNvSpPr txBox="1">
                <a:spLocks noRot="1" noChangeAspect="1" noMove="1" noResize="1" noEditPoints="1" noAdjustHandles="1" noChangeArrowheads="1" noChangeShapeType="1" noTextEdit="1"/>
              </p:cNvSpPr>
              <p:nvPr/>
            </p:nvSpPr>
            <p:spPr>
              <a:xfrm>
                <a:off x="5783307" y="1588101"/>
                <a:ext cx="300387" cy="463910"/>
              </a:xfrm>
              <a:prstGeom prst="rect">
                <a:avLst/>
              </a:prstGeom>
              <a:blipFill>
                <a:blip r:embed="rId3"/>
                <a:stretch>
                  <a:fillRect r="-36000" b="-21622"/>
                </a:stretch>
              </a:blipFill>
            </p:spPr>
            <p:txBody>
              <a:bodyPr/>
              <a:lstStyle/>
              <a:p>
                <a:r>
                  <a:rPr lang="en-CN">
                    <a:noFill/>
                  </a:rPr>
                  <a:t> </a:t>
                </a:r>
              </a:p>
            </p:txBody>
          </p:sp>
        </mc:Fallback>
      </mc:AlternateContent>
      <p:cxnSp>
        <p:nvCxnSpPr>
          <p:cNvPr id="40" name="Straight Arrow Connector 39">
            <a:extLst>
              <a:ext uri="{FF2B5EF4-FFF2-40B4-BE49-F238E27FC236}">
                <a16:creationId xmlns:a16="http://schemas.microsoft.com/office/drawing/2014/main" id="{CE022645-CA07-2FAB-11D5-BD2CF69E4BE7}"/>
              </a:ext>
            </a:extLst>
          </p:cNvPr>
          <p:cNvCxnSpPr>
            <a:cxnSpLocks/>
            <a:stCxn id="37" idx="6"/>
            <a:endCxn id="46" idx="1"/>
          </p:cNvCxnSpPr>
          <p:nvPr/>
        </p:nvCxnSpPr>
        <p:spPr>
          <a:xfrm>
            <a:off x="5019813" y="2561381"/>
            <a:ext cx="785585" cy="1"/>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F5A9B219-D862-F7F4-FBC2-F5E19B57274F}"/>
                  </a:ext>
                </a:extLst>
              </p:cNvPr>
              <p:cNvSpPr txBox="1"/>
              <p:nvPr/>
            </p:nvSpPr>
            <p:spPr>
              <a:xfrm>
                <a:off x="5327470" y="3195867"/>
                <a:ext cx="1212063" cy="369332"/>
              </a:xfrm>
              <a:prstGeom prst="rect">
                <a:avLst/>
              </a:prstGeom>
              <a:noFill/>
            </p:spPr>
            <p:txBody>
              <a:bodyPr wrap="none" rtlCol="0">
                <a:spAutoFit/>
              </a:bodyPr>
              <a:lstStyle/>
              <a:p>
                <a14:m>
                  <m:oMath xmlns:m="http://schemas.openxmlformats.org/officeDocument/2006/math">
                    <m:r>
                      <a:rPr lang="en-US" sz="1800" i="1">
                        <a:solidFill>
                          <a:schemeClr val="tx1"/>
                        </a:solidFill>
                        <a:latin typeface="Cambria Math" panose="02040503050406030204" pitchFamily="18" charset="0"/>
                      </a:rPr>
                      <m:t>𝐷𝑒𝑙𝑎𝑦</m:t>
                    </m:r>
                    <m:r>
                      <a:rPr lang="en-US" sz="1800" i="1">
                        <a:solidFill>
                          <a:schemeClr val="tx1"/>
                        </a:solidFill>
                        <a:latin typeface="Cambria Math" panose="02040503050406030204" pitchFamily="18" charset="0"/>
                      </a:rPr>
                      <m:t> </m:t>
                    </m:r>
                  </m:oMath>
                </a14:m>
                <a:r>
                  <a:rPr lang="en-US" sz="1800" dirty="0">
                    <a:solidFill>
                      <a:schemeClr val="tx1"/>
                    </a:solidFill>
                    <a:latin typeface="Google Sans" panose="020B0503030502040204" pitchFamily="34" charset="0"/>
                  </a:rPr>
                  <a:t>=</a:t>
                </a:r>
                <a:r>
                  <a:rPr lang="en-CN" sz="1800" dirty="0">
                    <a:solidFill>
                      <a:schemeClr val="tx1"/>
                    </a:solidFill>
                    <a:latin typeface="Google Sans" panose="020B0503030502040204" pitchFamily="34" charset="0"/>
                  </a:rPr>
                  <a:t> </a:t>
                </a:r>
                <a14:m>
                  <m:oMath xmlns:m="http://schemas.openxmlformats.org/officeDocument/2006/math">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𝑛</m:t>
                        </m:r>
                      </m:e>
                      <m:sup>
                        <m:r>
                          <a:rPr lang="en-US" sz="1800" b="0" i="1" smtClean="0">
                            <a:solidFill>
                              <a:schemeClr val="tx1"/>
                            </a:solidFill>
                            <a:latin typeface="Cambria Math" panose="02040503050406030204" pitchFamily="18" charset="0"/>
                          </a:rPr>
                          <m:t> </m:t>
                        </m:r>
                      </m:sup>
                    </m:sSup>
                  </m:oMath>
                </a14:m>
                <a:endParaRPr lang="en-CN" sz="1800" dirty="0">
                  <a:solidFill>
                    <a:schemeClr val="tx1"/>
                  </a:solidFill>
                  <a:latin typeface="Google Sans" panose="020B0503030502040204" pitchFamily="34" charset="0"/>
                </a:endParaRPr>
              </a:p>
            </p:txBody>
          </p:sp>
        </mc:Choice>
        <mc:Fallback xmlns="">
          <p:sp>
            <p:nvSpPr>
              <p:cNvPr id="42" name="TextBox 41">
                <a:extLst>
                  <a:ext uri="{FF2B5EF4-FFF2-40B4-BE49-F238E27FC236}">
                    <a16:creationId xmlns:a16="http://schemas.microsoft.com/office/drawing/2014/main" id="{F5A9B219-D862-F7F4-FBC2-F5E19B57274F}"/>
                  </a:ext>
                </a:extLst>
              </p:cNvPr>
              <p:cNvSpPr txBox="1">
                <a:spLocks noRot="1" noChangeAspect="1" noMove="1" noResize="1" noEditPoints="1" noAdjustHandles="1" noChangeArrowheads="1" noChangeShapeType="1" noTextEdit="1"/>
              </p:cNvSpPr>
              <p:nvPr/>
            </p:nvSpPr>
            <p:spPr>
              <a:xfrm>
                <a:off x="5327470" y="3195867"/>
                <a:ext cx="1212063" cy="369332"/>
              </a:xfrm>
              <a:prstGeom prst="rect">
                <a:avLst/>
              </a:prstGeom>
              <a:blipFill>
                <a:blip r:embed="rId4"/>
                <a:stretch>
                  <a:fillRect l="-1031" t="-6667" b="-26667"/>
                </a:stretch>
              </a:blipFill>
            </p:spPr>
            <p:txBody>
              <a:bodyPr/>
              <a:lstStyle/>
              <a:p>
                <a:r>
                  <a:rPr lang="en-CN">
                    <a:noFill/>
                  </a:rPr>
                  <a:t> </a:t>
                </a:r>
              </a:p>
            </p:txBody>
          </p:sp>
        </mc:Fallback>
      </mc:AlternateContent>
      <p:cxnSp>
        <p:nvCxnSpPr>
          <p:cNvPr id="43" name="Straight Arrow Connector 42">
            <a:extLst>
              <a:ext uri="{FF2B5EF4-FFF2-40B4-BE49-F238E27FC236}">
                <a16:creationId xmlns:a16="http://schemas.microsoft.com/office/drawing/2014/main" id="{2BE760EC-B9FB-0BFD-0BB5-05B787D91782}"/>
              </a:ext>
            </a:extLst>
          </p:cNvPr>
          <p:cNvCxnSpPr>
            <a:cxnSpLocks/>
            <a:stCxn id="46" idx="3"/>
            <a:endCxn id="44" idx="2"/>
          </p:cNvCxnSpPr>
          <p:nvPr/>
        </p:nvCxnSpPr>
        <p:spPr>
          <a:xfrm flipV="1">
            <a:off x="6105784" y="2557395"/>
            <a:ext cx="801550" cy="3987"/>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4" name="Oval 43">
            <a:extLst>
              <a:ext uri="{FF2B5EF4-FFF2-40B4-BE49-F238E27FC236}">
                <a16:creationId xmlns:a16="http://schemas.microsoft.com/office/drawing/2014/main" id="{CB88D52F-140E-DC08-1033-2E10A4606DFA}"/>
              </a:ext>
            </a:extLst>
          </p:cNvPr>
          <p:cNvSpPr>
            <a:spLocks/>
          </p:cNvSpPr>
          <p:nvPr/>
        </p:nvSpPr>
        <p:spPr>
          <a:xfrm>
            <a:off x="6907334" y="2116455"/>
            <a:ext cx="882000" cy="881879"/>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0DC95BA3-E086-B7D8-984D-EE9305209591}"/>
                  </a:ext>
                </a:extLst>
              </p:cNvPr>
              <p:cNvSpPr txBox="1"/>
              <p:nvPr/>
            </p:nvSpPr>
            <p:spPr>
              <a:xfrm>
                <a:off x="5795817" y="2323639"/>
                <a:ext cx="300387" cy="39735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eqArr>
                            <m:eqArrPr>
                              <m:ctrlPr>
                                <a:rPr lang="en-US" b="0" i="1" smtClean="0">
                                  <a:latin typeface="Cambria Math" panose="02040503050406030204" pitchFamily="18" charset="0"/>
                                </a:rPr>
                              </m:ctrlPr>
                            </m:eqArrPr>
                            <m:e>
                              <m:r>
                                <a:rPr lang="en-US" b="0" i="1" smtClean="0">
                                  <a:latin typeface="Cambria Math" panose="02040503050406030204" pitchFamily="18" charset="0"/>
                                </a:rPr>
                                <m:t> </m:t>
                              </m:r>
                            </m:e>
                            <m:e>
                              <m:r>
                                <a:rPr lang="en-US" b="0" i="1" smtClean="0">
                                  <a:latin typeface="Cambria Math" panose="02040503050406030204" pitchFamily="18" charset="0"/>
                                </a:rPr>
                                <m:t>{} </m:t>
                              </m:r>
                            </m:e>
                          </m:eqArr>
                        </m:e>
                        <m:sub>
                          <m:r>
                            <a:rPr lang="en-US" b="0" i="1" smtClean="0">
                              <a:latin typeface="Cambria Math" panose="02040503050406030204" pitchFamily="18" charset="0"/>
                            </a:rPr>
                            <m:t> </m:t>
                          </m:r>
                        </m:sub>
                      </m:sSub>
                    </m:oMath>
                  </m:oMathPara>
                </a14:m>
                <a:endParaRPr lang="en-CN" dirty="0"/>
              </a:p>
            </p:txBody>
          </p:sp>
        </mc:Choice>
        <mc:Fallback xmlns="">
          <p:sp>
            <p:nvSpPr>
              <p:cNvPr id="45" name="TextBox 44">
                <a:extLst>
                  <a:ext uri="{FF2B5EF4-FFF2-40B4-BE49-F238E27FC236}">
                    <a16:creationId xmlns:a16="http://schemas.microsoft.com/office/drawing/2014/main" id="{0DC95BA3-E086-B7D8-984D-EE9305209591}"/>
                  </a:ext>
                </a:extLst>
              </p:cNvPr>
              <p:cNvSpPr txBox="1">
                <a:spLocks noRot="1" noChangeAspect="1" noMove="1" noResize="1" noEditPoints="1" noAdjustHandles="1" noChangeArrowheads="1" noChangeShapeType="1" noTextEdit="1"/>
              </p:cNvSpPr>
              <p:nvPr/>
            </p:nvSpPr>
            <p:spPr>
              <a:xfrm>
                <a:off x="5795817" y="2323639"/>
                <a:ext cx="300387" cy="397353"/>
              </a:xfrm>
              <a:prstGeom prst="rect">
                <a:avLst/>
              </a:prstGeom>
              <a:blipFill>
                <a:blip r:embed="rId5"/>
                <a:stretch>
                  <a:fillRect t="-24242" r="-16000" b="-9091"/>
                </a:stretch>
              </a:blipFill>
            </p:spPr>
            <p:txBody>
              <a:bodyPr/>
              <a:lstStyle/>
              <a:p>
                <a:r>
                  <a:rPr lang="en-CN">
                    <a:noFill/>
                  </a:rPr>
                  <a:t> </a:t>
                </a:r>
              </a:p>
            </p:txBody>
          </p:sp>
        </mc:Fallback>
      </mc:AlternateContent>
      <p:sp>
        <p:nvSpPr>
          <p:cNvPr id="46" name="Rectangle 45">
            <a:extLst>
              <a:ext uri="{FF2B5EF4-FFF2-40B4-BE49-F238E27FC236}">
                <a16:creationId xmlns:a16="http://schemas.microsoft.com/office/drawing/2014/main" id="{24A75B51-E140-5BEB-BD13-C323692E04E1}"/>
              </a:ext>
            </a:extLst>
          </p:cNvPr>
          <p:cNvSpPr/>
          <p:nvPr/>
        </p:nvSpPr>
        <p:spPr>
          <a:xfrm>
            <a:off x="5805398" y="2006243"/>
            <a:ext cx="300386" cy="111027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7" name="Oval 46">
            <a:extLst>
              <a:ext uri="{FF2B5EF4-FFF2-40B4-BE49-F238E27FC236}">
                <a16:creationId xmlns:a16="http://schemas.microsoft.com/office/drawing/2014/main" id="{1763EE5B-CCBD-BB67-77A1-228BA4A83B78}"/>
              </a:ext>
            </a:extLst>
          </p:cNvPr>
          <p:cNvSpPr>
            <a:spLocks/>
          </p:cNvSpPr>
          <p:nvPr/>
        </p:nvSpPr>
        <p:spPr>
          <a:xfrm>
            <a:off x="1376225" y="2132651"/>
            <a:ext cx="882000" cy="881879"/>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solidFill>
                <a:srgbClr val="FF0000"/>
              </a:solidFill>
            </a:endParaRPr>
          </a:p>
        </p:txBody>
      </p:sp>
      <p:sp>
        <p:nvSpPr>
          <p:cNvPr id="48" name="Rectangle 47">
            <a:extLst>
              <a:ext uri="{FF2B5EF4-FFF2-40B4-BE49-F238E27FC236}">
                <a16:creationId xmlns:a16="http://schemas.microsoft.com/office/drawing/2014/main" id="{33A7CEEB-ECC0-C4EB-EBA4-FA7A087F2AE1}"/>
              </a:ext>
            </a:extLst>
          </p:cNvPr>
          <p:cNvSpPr/>
          <p:nvPr/>
        </p:nvSpPr>
        <p:spPr>
          <a:xfrm>
            <a:off x="3046487" y="2012961"/>
            <a:ext cx="300386" cy="111027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solidFill>
                <a:srgbClr val="FF0000"/>
              </a:solidFill>
            </a:endParaRPr>
          </a:p>
        </p:txBody>
      </p:sp>
      <p:cxnSp>
        <p:nvCxnSpPr>
          <p:cNvPr id="49" name="Straight Arrow Connector 48">
            <a:extLst>
              <a:ext uri="{FF2B5EF4-FFF2-40B4-BE49-F238E27FC236}">
                <a16:creationId xmlns:a16="http://schemas.microsoft.com/office/drawing/2014/main" id="{02A98DAB-8A91-915A-0DB0-3C39C09FC60B}"/>
              </a:ext>
            </a:extLst>
          </p:cNvPr>
          <p:cNvCxnSpPr>
            <a:cxnSpLocks/>
            <a:stCxn id="47" idx="6"/>
            <a:endCxn id="48" idx="1"/>
          </p:cNvCxnSpPr>
          <p:nvPr/>
        </p:nvCxnSpPr>
        <p:spPr>
          <a:xfrm flipV="1">
            <a:off x="2258225" y="2568100"/>
            <a:ext cx="788262" cy="5491"/>
          </a:xfrm>
          <a:prstGeom prst="straightConnector1">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2" name="Straight Arrow Connector 51">
            <a:extLst>
              <a:ext uri="{FF2B5EF4-FFF2-40B4-BE49-F238E27FC236}">
                <a16:creationId xmlns:a16="http://schemas.microsoft.com/office/drawing/2014/main" id="{6FD9A803-6649-8526-D53D-601D1A10BEEE}"/>
              </a:ext>
            </a:extLst>
          </p:cNvPr>
          <p:cNvCxnSpPr>
            <a:cxnSpLocks/>
            <a:stCxn id="48" idx="3"/>
            <a:endCxn id="37" idx="2"/>
          </p:cNvCxnSpPr>
          <p:nvPr/>
        </p:nvCxnSpPr>
        <p:spPr>
          <a:xfrm flipV="1">
            <a:off x="3346873" y="2561381"/>
            <a:ext cx="790940" cy="6719"/>
          </a:xfrm>
          <a:prstGeom prst="straightConnector1">
            <a:avLst/>
          </a:prstGeom>
          <a:ln w="1905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E5CD1F1A-DBEB-59F4-5F6A-74C46A24EFDB}"/>
                  </a:ext>
                </a:extLst>
              </p:cNvPr>
              <p:cNvSpPr txBox="1"/>
              <p:nvPr/>
            </p:nvSpPr>
            <p:spPr>
              <a:xfrm>
                <a:off x="2201523" y="2961574"/>
                <a:ext cx="2353080" cy="923330"/>
              </a:xfrm>
              <a:prstGeom prst="rect">
                <a:avLst/>
              </a:prstGeom>
              <a:noFill/>
              <a:ln>
                <a:noFill/>
              </a:ln>
            </p:spPr>
            <p:txBody>
              <a:bodyPr wrap="none" rtlCol="0">
                <a:spAutoFit/>
              </a:bodyPr>
              <a:lstStyle/>
              <a:p>
                <a:r>
                  <a:rPr lang="en-CN" sz="1800" dirty="0">
                    <a:solidFill>
                      <a:schemeClr val="tx1"/>
                    </a:solidFill>
                    <a:latin typeface="Google Sans" panose="020B0503030502040204" pitchFamily="34" charset="0"/>
                  </a:rPr>
                  <a:t> </a:t>
                </a:r>
              </a:p>
              <a:p>
                <a:r>
                  <a:rPr lang="en-US" sz="1800" dirty="0">
                    <a:solidFill>
                      <a:schemeClr val="tx1"/>
                    </a:solidFill>
                    <a:latin typeface="Google Sans" panose="020B0503030502040204" pitchFamily="34" charset="0"/>
                  </a:rPr>
                  <a:t>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𝐷𝑒𝑙𝑎𝑦</m:t>
                        </m:r>
                      </m:e>
                      <m:sub>
                        <m:r>
                          <a:rPr lang="en-US" sz="1800" b="0" i="1" smtClean="0">
                            <a:solidFill>
                              <a:schemeClr val="tx1"/>
                            </a:solidFill>
                            <a:latin typeface="Cambria Math" panose="02040503050406030204" pitchFamily="18" charset="0"/>
                          </a:rPr>
                          <m:t> </m:t>
                        </m:r>
                      </m:sub>
                    </m:sSub>
                  </m:oMath>
                </a14:m>
                <a:r>
                  <a:rPr lang="en-US" sz="1800" dirty="0">
                    <a:solidFill>
                      <a:schemeClr val="tx1"/>
                    </a:solidFill>
                    <a:latin typeface="Google Sans" panose="020B0503030502040204" pitchFamily="34" charset="0"/>
                  </a:rPr>
                  <a:t> =</a:t>
                </a:r>
                <a:r>
                  <a:rPr lang="en-CN" sz="1800" dirty="0">
                    <a:solidFill>
                      <a:schemeClr val="tx1"/>
                    </a:solidFill>
                    <a:latin typeface="Google Sans" panose="020B0503030502040204" pitchFamily="34" charset="0"/>
                  </a:rPr>
                  <a:t> </a:t>
                </a:r>
                <a14:m>
                  <m:oMath xmlns:m="http://schemas.openxmlformats.org/officeDocument/2006/math">
                    <m:sSup>
                      <m:sSupPr>
                        <m:ctrlPr>
                          <a:rPr lang="en-US" sz="1800" b="0" i="1" smtClean="0">
                            <a:solidFill>
                              <a:schemeClr val="tx1"/>
                            </a:solidFill>
                            <a:latin typeface="Cambria Math" panose="02040503050406030204" pitchFamily="18" charset="0"/>
                          </a:rPr>
                        </m:ctrlPr>
                      </m:sSupPr>
                      <m:e>
                        <m:r>
                          <a:rPr lang="en-US" sz="1800" b="0" i="1" smtClean="0">
                            <a:solidFill>
                              <a:schemeClr val="tx1"/>
                            </a:solidFill>
                            <a:latin typeface="Cambria Math" panose="02040503050406030204" pitchFamily="18" charset="0"/>
                          </a:rPr>
                          <m:t>2∗(</m:t>
                        </m:r>
                        <m:sSubSup>
                          <m:sSubSupPr>
                            <m:ctrlPr>
                              <a:rPr lang="en-US" sz="1800" b="0" i="1" smtClean="0">
                                <a:solidFill>
                                  <a:schemeClr val="tx1"/>
                                </a:solidFill>
                                <a:latin typeface="Cambria Math" panose="02040503050406030204" pitchFamily="18" charset="0"/>
                              </a:rPr>
                            </m:ctrlPr>
                          </m:sSubSupPr>
                          <m:e>
                            <m:r>
                              <a:rPr lang="en-US" sz="1800" b="0" i="1" smtClean="0">
                                <a:solidFill>
                                  <a:schemeClr val="tx1"/>
                                </a:solidFill>
                                <a:latin typeface="Cambria Math" panose="02040503050406030204" pitchFamily="18" charset="0"/>
                              </a:rPr>
                              <m:t>𝑛</m:t>
                            </m:r>
                            <m:r>
                              <a:rPr lang="en-US" sz="1800" b="0" i="1" smtClean="0">
                                <a:solidFill>
                                  <a:schemeClr val="tx1"/>
                                </a:solidFill>
                                <a:latin typeface="Cambria Math" panose="02040503050406030204" pitchFamily="18" charset="0"/>
                              </a:rPr>
                              <m:t>)</m:t>
                            </m:r>
                          </m:e>
                          <m:sub>
                            <m:r>
                              <a:rPr lang="en-US" sz="1800" b="0" i="1" smtClean="0">
                                <a:solidFill>
                                  <a:schemeClr val="tx1"/>
                                </a:solidFill>
                                <a:latin typeface="Cambria Math" panose="02040503050406030204" pitchFamily="18" charset="0"/>
                              </a:rPr>
                              <m:t> </m:t>
                            </m:r>
                          </m:sub>
                          <m:sup>
                            <m:r>
                              <a:rPr lang="en-US" sz="1800" b="0" i="1" smtClean="0">
                                <a:solidFill>
                                  <a:schemeClr val="tx1"/>
                                </a:solidFill>
                                <a:latin typeface="Cambria Math" panose="02040503050406030204" pitchFamily="18" charset="0"/>
                              </a:rPr>
                              <m:t>2</m:t>
                            </m:r>
                          </m:sup>
                        </m:sSubSup>
                        <m:r>
                          <a:rPr lang="en-US" sz="1800" b="0" i="1" smtClean="0">
                            <a:solidFill>
                              <a:schemeClr val="tx1"/>
                            </a:solidFill>
                            <a:latin typeface="Cambria Math" panose="02040503050406030204" pitchFamily="18" charset="0"/>
                          </a:rPr>
                          <m:t>/16 </m:t>
                        </m:r>
                      </m:e>
                      <m:sup>
                        <m:r>
                          <a:rPr lang="en-US" sz="1800" b="0" i="1" smtClean="0">
                            <a:solidFill>
                              <a:schemeClr val="tx1"/>
                            </a:solidFill>
                            <a:latin typeface="Cambria Math" panose="02040503050406030204" pitchFamily="18" charset="0"/>
                          </a:rPr>
                          <m:t> </m:t>
                        </m:r>
                      </m:sup>
                    </m:sSup>
                  </m:oMath>
                </a14:m>
                <a:endParaRPr lang="en-CN" sz="1800" dirty="0">
                  <a:solidFill>
                    <a:schemeClr val="tx1"/>
                  </a:solidFill>
                  <a:latin typeface="Google Sans" panose="020B0503030502040204" pitchFamily="34" charset="0"/>
                </a:endParaRPr>
              </a:p>
              <a:p>
                <a:endParaRPr lang="en-CN" sz="1800" dirty="0">
                  <a:solidFill>
                    <a:schemeClr val="tx1"/>
                  </a:solidFill>
                  <a:latin typeface="Google Sans" panose="020B0503030502040204" pitchFamily="34" charset="0"/>
                </a:endParaRPr>
              </a:p>
            </p:txBody>
          </p:sp>
        </mc:Choice>
        <mc:Fallback xmlns="">
          <p:sp>
            <p:nvSpPr>
              <p:cNvPr id="63" name="TextBox 62">
                <a:extLst>
                  <a:ext uri="{FF2B5EF4-FFF2-40B4-BE49-F238E27FC236}">
                    <a16:creationId xmlns:a16="http://schemas.microsoft.com/office/drawing/2014/main" id="{E5CD1F1A-DBEB-59F4-5F6A-74C46A24EFDB}"/>
                  </a:ext>
                </a:extLst>
              </p:cNvPr>
              <p:cNvSpPr txBox="1">
                <a:spLocks noRot="1" noChangeAspect="1" noMove="1" noResize="1" noEditPoints="1" noAdjustHandles="1" noChangeArrowheads="1" noChangeShapeType="1" noTextEdit="1"/>
              </p:cNvSpPr>
              <p:nvPr/>
            </p:nvSpPr>
            <p:spPr>
              <a:xfrm>
                <a:off x="2201523" y="2961574"/>
                <a:ext cx="2353080" cy="923330"/>
              </a:xfrm>
              <a:prstGeom prst="rect">
                <a:avLst/>
              </a:prstGeom>
              <a:blipFill>
                <a:blip r:embed="rId6"/>
                <a:stretch>
                  <a:fillRect/>
                </a:stretch>
              </a:blipFill>
              <a:ln>
                <a:noFill/>
              </a:ln>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DFF852DA-4569-8B58-A4DC-62CF95163919}"/>
                  </a:ext>
                </a:extLst>
              </p:cNvPr>
              <p:cNvSpPr txBox="1"/>
              <p:nvPr/>
            </p:nvSpPr>
            <p:spPr>
              <a:xfrm>
                <a:off x="2896293" y="1573302"/>
                <a:ext cx="300387" cy="463910"/>
              </a:xfrm>
              <a:prstGeom prst="rect">
                <a:avLst/>
              </a:prstGeom>
              <a:noFill/>
              <a:ln>
                <a:no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200" i="1" smtClean="0">
                              <a:solidFill>
                                <a:schemeClr val="tx1"/>
                              </a:solidFill>
                              <a:latin typeface="Cambria Math" panose="02040503050406030204" pitchFamily="18" charset="0"/>
                            </a:rPr>
                          </m:ctrlPr>
                        </m:sSubPr>
                        <m:e>
                          <m:sSub>
                            <m:sSubPr>
                              <m:ctrlPr>
                                <a:rPr lang="en-US" sz="2200" b="0" i="1" smtClean="0">
                                  <a:solidFill>
                                    <a:schemeClr val="tx1"/>
                                  </a:solidFill>
                                  <a:latin typeface="Cambria Math" panose="02040503050406030204" pitchFamily="18" charset="0"/>
                                </a:rPr>
                              </m:ctrlPr>
                            </m:sSubPr>
                            <m:e>
                              <m:r>
                                <a:rPr lang="en-US" sz="2200" i="1">
                                  <a:solidFill>
                                    <a:schemeClr val="tx1"/>
                                  </a:solidFill>
                                  <a:latin typeface="Cambria Math" panose="02040503050406030204" pitchFamily="18" charset="0"/>
                                </a:rPr>
                                <m:t>𝑇</m:t>
                              </m:r>
                            </m:e>
                            <m:sub>
                              <m:r>
                                <a:rPr lang="en-US" sz="2200" b="0" i="1" smtClean="0">
                                  <a:solidFill>
                                    <a:schemeClr val="tx1"/>
                                  </a:solidFill>
                                  <a:latin typeface="Cambria Math" panose="02040503050406030204" pitchFamily="18" charset="0"/>
                                </a:rPr>
                                <m:t>𝑙𝑜𝑎𝑑</m:t>
                              </m:r>
                            </m:sub>
                          </m:sSub>
                        </m:e>
                        <m:sub>
                          <m:r>
                            <a:rPr lang="en-US" sz="2200" b="0" i="1" smtClean="0">
                              <a:solidFill>
                                <a:schemeClr val="tx1"/>
                              </a:solidFill>
                              <a:latin typeface="Cambria Math" panose="02040503050406030204" pitchFamily="18" charset="0"/>
                            </a:rPr>
                            <m:t> </m:t>
                          </m:r>
                        </m:sub>
                      </m:sSub>
                    </m:oMath>
                  </m:oMathPara>
                </a14:m>
                <a:endParaRPr lang="en-CN" sz="2200" dirty="0">
                  <a:solidFill>
                    <a:schemeClr val="tx1"/>
                  </a:solidFill>
                </a:endParaRPr>
              </a:p>
            </p:txBody>
          </p:sp>
        </mc:Choice>
        <mc:Fallback xmlns="">
          <p:sp>
            <p:nvSpPr>
              <p:cNvPr id="64" name="TextBox 63">
                <a:extLst>
                  <a:ext uri="{FF2B5EF4-FFF2-40B4-BE49-F238E27FC236}">
                    <a16:creationId xmlns:a16="http://schemas.microsoft.com/office/drawing/2014/main" id="{DFF852DA-4569-8B58-A4DC-62CF95163919}"/>
                  </a:ext>
                </a:extLst>
              </p:cNvPr>
              <p:cNvSpPr txBox="1">
                <a:spLocks noRot="1" noChangeAspect="1" noMove="1" noResize="1" noEditPoints="1" noAdjustHandles="1" noChangeArrowheads="1" noChangeShapeType="1" noTextEdit="1"/>
              </p:cNvSpPr>
              <p:nvPr/>
            </p:nvSpPr>
            <p:spPr>
              <a:xfrm>
                <a:off x="2896293" y="1573302"/>
                <a:ext cx="300387" cy="463910"/>
              </a:xfrm>
              <a:prstGeom prst="rect">
                <a:avLst/>
              </a:prstGeom>
              <a:blipFill>
                <a:blip r:embed="rId7"/>
                <a:stretch>
                  <a:fillRect l="-4167" r="-179167" b="-21053"/>
                </a:stretch>
              </a:blipFill>
              <a:ln>
                <a:noFill/>
              </a:ln>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7352E244-766E-0361-063F-28DEA37C7190}"/>
                  </a:ext>
                </a:extLst>
              </p:cNvPr>
              <p:cNvSpPr txBox="1"/>
              <p:nvPr/>
            </p:nvSpPr>
            <p:spPr>
              <a:xfrm>
                <a:off x="1346097" y="2321081"/>
                <a:ext cx="300387" cy="39735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chemeClr val="tx1"/>
                              </a:solidFill>
                              <a:latin typeface="Cambria Math" panose="02040503050406030204" pitchFamily="18" charset="0"/>
                            </a:rPr>
                          </m:ctrlPr>
                        </m:sSubPr>
                        <m:e>
                          <m:eqArr>
                            <m:eqArrPr>
                              <m:ctrlPr>
                                <a:rPr lang="en-US" b="0" i="1" smtClean="0">
                                  <a:solidFill>
                                    <a:schemeClr val="tx1"/>
                                  </a:solidFill>
                                  <a:latin typeface="Cambria Math" panose="02040503050406030204" pitchFamily="18" charset="0"/>
                                </a:rPr>
                              </m:ctrlPr>
                            </m:eqArrPr>
                            <m:e>
                              <m:r>
                                <a:rPr lang="en-US" b="0" i="1" smtClean="0">
                                  <a:solidFill>
                                    <a:schemeClr val="tx1"/>
                                  </a:solidFill>
                                  <a:latin typeface="Cambria Math" panose="02040503050406030204" pitchFamily="18" charset="0"/>
                                </a:rPr>
                                <m:t> </m:t>
                              </m:r>
                            </m:e>
                            <m:e>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𝑛</m:t>
                              </m:r>
                              <m:r>
                                <a:rPr lang="en-US" b="0" i="1" smtClean="0">
                                  <a:solidFill>
                                    <a:schemeClr val="tx1"/>
                                  </a:solidFill>
                                  <a:latin typeface="Cambria Math" panose="02040503050406030204" pitchFamily="18" charset="0"/>
                                </a:rPr>
                                <m:t> :400} </m:t>
                              </m:r>
                            </m:e>
                          </m:eqArr>
                        </m:e>
                        <m:sub>
                          <m:r>
                            <a:rPr lang="en-US" b="0" i="1" smtClean="0">
                              <a:solidFill>
                                <a:schemeClr val="tx1"/>
                              </a:solidFill>
                              <a:latin typeface="Cambria Math" panose="02040503050406030204" pitchFamily="18" charset="0"/>
                            </a:rPr>
                            <m:t> </m:t>
                          </m:r>
                        </m:sub>
                      </m:sSub>
                    </m:oMath>
                  </m:oMathPara>
                </a14:m>
                <a:endParaRPr lang="en-CN" dirty="0">
                  <a:solidFill>
                    <a:schemeClr val="tx1"/>
                  </a:solidFill>
                </a:endParaRPr>
              </a:p>
            </p:txBody>
          </p:sp>
        </mc:Choice>
        <mc:Fallback xmlns="">
          <p:sp>
            <p:nvSpPr>
              <p:cNvPr id="65" name="TextBox 64">
                <a:extLst>
                  <a:ext uri="{FF2B5EF4-FFF2-40B4-BE49-F238E27FC236}">
                    <a16:creationId xmlns:a16="http://schemas.microsoft.com/office/drawing/2014/main" id="{7352E244-766E-0361-063F-28DEA37C7190}"/>
                  </a:ext>
                </a:extLst>
              </p:cNvPr>
              <p:cNvSpPr txBox="1">
                <a:spLocks noRot="1" noChangeAspect="1" noMove="1" noResize="1" noEditPoints="1" noAdjustHandles="1" noChangeArrowheads="1" noChangeShapeType="1" noTextEdit="1"/>
              </p:cNvSpPr>
              <p:nvPr/>
            </p:nvSpPr>
            <p:spPr>
              <a:xfrm>
                <a:off x="1346097" y="2321081"/>
                <a:ext cx="300387" cy="397353"/>
              </a:xfrm>
              <a:prstGeom prst="rect">
                <a:avLst/>
              </a:prstGeom>
              <a:blipFill>
                <a:blip r:embed="rId8"/>
                <a:stretch>
                  <a:fillRect t="-27273" r="-216667" b="-9091"/>
                </a:stretch>
              </a:blipFill>
            </p:spPr>
            <p:txBody>
              <a:bodyPr/>
              <a:lstStyle/>
              <a:p>
                <a:r>
                  <a:rPr lang="en-CN">
                    <a:noFill/>
                  </a:rPr>
                  <a:t> </a:t>
                </a:r>
              </a:p>
            </p:txBody>
          </p:sp>
        </mc:Fallback>
      </mc:AlternateContent>
      <p:sp>
        <p:nvSpPr>
          <p:cNvPr id="5" name="TextBox 4">
            <a:extLst>
              <a:ext uri="{FF2B5EF4-FFF2-40B4-BE49-F238E27FC236}">
                <a16:creationId xmlns:a16="http://schemas.microsoft.com/office/drawing/2014/main" id="{DF49BD6C-A180-303F-97BB-CD0ED5219239}"/>
              </a:ext>
            </a:extLst>
          </p:cNvPr>
          <p:cNvSpPr txBox="1"/>
          <p:nvPr/>
        </p:nvSpPr>
        <p:spPr>
          <a:xfrm>
            <a:off x="0" y="4226539"/>
            <a:ext cx="9168114" cy="400110"/>
          </a:xfrm>
          <a:prstGeom prst="rect">
            <a:avLst/>
          </a:prstGeom>
          <a:solidFill>
            <a:schemeClr val="accent1"/>
          </a:solidFill>
        </p:spPr>
        <p:txBody>
          <a:bodyPr wrap="square" rtlCol="0">
            <a:spAutoFit/>
          </a:bodyPr>
          <a:lstStyle/>
          <a:p>
            <a:pPr algn="ctr"/>
            <a:r>
              <a:rPr lang="en-CN" sz="2000" dirty="0">
                <a:solidFill>
                  <a:schemeClr val="bg1"/>
                </a:solidFill>
                <a:latin typeface="Google Sans" panose="020B0503030502040204" pitchFamily="34" charset="0"/>
              </a:rPr>
              <a:t>Transitions operate in parallel just like the hardware </a:t>
            </a:r>
          </a:p>
        </p:txBody>
      </p:sp>
      <p:sp>
        <p:nvSpPr>
          <p:cNvPr id="12" name="Title 1">
            <a:extLst>
              <a:ext uri="{FF2B5EF4-FFF2-40B4-BE49-F238E27FC236}">
                <a16:creationId xmlns:a16="http://schemas.microsoft.com/office/drawing/2014/main" id="{60A6FA30-4C5B-4711-63DA-D3A03F65FC18}"/>
              </a:ext>
            </a:extLst>
          </p:cNvPr>
          <p:cNvSpPr>
            <a:spLocks noGrp="1"/>
          </p:cNvSpPr>
          <p:nvPr>
            <p:ph type="title"/>
          </p:nvPr>
        </p:nvSpPr>
        <p:spPr>
          <a:xfrm>
            <a:off x="311700" y="367446"/>
            <a:ext cx="8520600" cy="572700"/>
          </a:xfrm>
        </p:spPr>
        <p:txBody>
          <a:bodyPr>
            <a:normAutofit fontScale="90000"/>
          </a:bodyPr>
          <a:lstStyle/>
          <a:p>
            <a:r>
              <a:rPr lang="en-CN" dirty="0"/>
              <a:t>LPN Composition</a:t>
            </a:r>
          </a:p>
        </p:txBody>
      </p:sp>
    </p:spTree>
    <p:extLst>
      <p:ext uri="{BB962C8B-B14F-4D97-AF65-F5344CB8AC3E}">
        <p14:creationId xmlns:p14="http://schemas.microsoft.com/office/powerpoint/2010/main" val="8073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10" fill="hold"/>
                                        <p:tgtEl>
                                          <p:spTgt spid="48"/>
                                        </p:tgtEl>
                                        <p:attrNameLst>
                                          <p:attrName>stroke.color</p:attrName>
                                        </p:attrNameLst>
                                      </p:cBhvr>
                                      <p:to>
                                        <a:srgbClr val="FF2600"/>
                                      </p:to>
                                    </p:animClr>
                                    <p:set>
                                      <p:cBhvr>
                                        <p:cTn id="7" dur="10" fill="hold"/>
                                        <p:tgtEl>
                                          <p:spTgt spid="48"/>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10" fill="hold"/>
                                        <p:tgtEl>
                                          <p:spTgt spid="49"/>
                                        </p:tgtEl>
                                        <p:attrNameLst>
                                          <p:attrName>stroke.color</p:attrName>
                                        </p:attrNameLst>
                                      </p:cBhvr>
                                      <p:to>
                                        <a:srgbClr val="FF2600"/>
                                      </p:to>
                                    </p:animClr>
                                    <p:set>
                                      <p:cBhvr>
                                        <p:cTn id="10" dur="10" fill="hold"/>
                                        <p:tgtEl>
                                          <p:spTgt spid="49"/>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10" fill="hold"/>
                                        <p:tgtEl>
                                          <p:spTgt spid="47"/>
                                        </p:tgtEl>
                                        <p:attrNameLst>
                                          <p:attrName>stroke.color</p:attrName>
                                        </p:attrNameLst>
                                      </p:cBhvr>
                                      <p:to>
                                        <a:srgbClr val="FF2600"/>
                                      </p:to>
                                    </p:animClr>
                                    <p:set>
                                      <p:cBhvr>
                                        <p:cTn id="13" dur="10" fill="hold"/>
                                        <p:tgtEl>
                                          <p:spTgt spid="47"/>
                                        </p:tgtEl>
                                        <p:attrNameLst>
                                          <p:attrName>stroke.on</p:attrName>
                                        </p:attrNameLst>
                                      </p:cBhvr>
                                      <p:to>
                                        <p:strVal val="true"/>
                                      </p:to>
                                    </p:set>
                                  </p:childTnLst>
                                </p:cTn>
                              </p:par>
                              <p:par>
                                <p:cTn id="14" presetID="7" presetClass="emph" presetSubtype="2" fill="hold" nodeType="withEffect">
                                  <p:stCondLst>
                                    <p:cond delay="0"/>
                                  </p:stCondLst>
                                  <p:childTnLst>
                                    <p:animClr clrSpc="rgb" dir="cw">
                                      <p:cBhvr>
                                        <p:cTn id="15" dur="10" fill="hold"/>
                                        <p:tgtEl>
                                          <p:spTgt spid="52"/>
                                        </p:tgtEl>
                                        <p:attrNameLst>
                                          <p:attrName>stroke.color</p:attrName>
                                        </p:attrNameLst>
                                      </p:cBhvr>
                                      <p:to>
                                        <a:srgbClr val="FF2600"/>
                                      </p:to>
                                    </p:animClr>
                                    <p:set>
                                      <p:cBhvr>
                                        <p:cTn id="16" dur="10" fill="hold"/>
                                        <p:tgtEl>
                                          <p:spTgt spid="52"/>
                                        </p:tgtEl>
                                        <p:attrNameLst>
                                          <p:attrName>stroke.on</p:attrName>
                                        </p:attrNameLst>
                                      </p:cBhvr>
                                      <p:to>
                                        <p:strVal val="true"/>
                                      </p:to>
                                    </p:set>
                                  </p:childTnLst>
                                </p:cTn>
                              </p:par>
                              <p:par>
                                <p:cTn id="17" presetID="7" presetClass="emph" presetSubtype="2" fill="hold" nodeType="withEffect">
                                  <p:stCondLst>
                                    <p:cond delay="0"/>
                                  </p:stCondLst>
                                  <p:childTnLst>
                                    <p:animClr clrSpc="rgb" dir="cw">
                                      <p:cBhvr>
                                        <p:cTn id="18" dur="10" fill="hold"/>
                                        <p:tgtEl>
                                          <p:spTgt spid="37"/>
                                        </p:tgtEl>
                                        <p:attrNameLst>
                                          <p:attrName>stroke.color</p:attrName>
                                        </p:attrNameLst>
                                      </p:cBhvr>
                                      <p:to>
                                        <a:srgbClr val="FF2600"/>
                                      </p:to>
                                    </p:animClr>
                                    <p:set>
                                      <p:cBhvr>
                                        <p:cTn id="19" dur="10" fill="hold"/>
                                        <p:tgtEl>
                                          <p:spTgt spid="37"/>
                                        </p:tgtEl>
                                        <p:attrNameLst>
                                          <p:attrName>stroke.on</p:attrName>
                                        </p:attrNameLst>
                                      </p:cBhvr>
                                      <p:to>
                                        <p:strVal val="true"/>
                                      </p:to>
                                    </p:set>
                                  </p:childTnLst>
                                </p:cTn>
                              </p:par>
                              <p:par>
                                <p:cTn id="20" presetID="3" presetClass="emph" presetSubtype="2" fill="hold" grpId="0" nodeType="withEffect">
                                  <p:stCondLst>
                                    <p:cond delay="0"/>
                                  </p:stCondLst>
                                  <p:childTnLst>
                                    <p:animClr clrSpc="rgb" dir="cw">
                                      <p:cBhvr override="childStyle">
                                        <p:cTn id="21" dur="10" fill="hold"/>
                                        <p:tgtEl>
                                          <p:spTgt spid="64"/>
                                        </p:tgtEl>
                                        <p:attrNameLst>
                                          <p:attrName>style.color</p:attrName>
                                        </p:attrNameLst>
                                      </p:cBhvr>
                                      <p:to>
                                        <a:srgbClr val="FF2600"/>
                                      </p:to>
                                    </p:animClr>
                                  </p:childTnLst>
                                </p:cTn>
                              </p:par>
                              <p:par>
                                <p:cTn id="22" presetID="3" presetClass="emph" presetSubtype="2" fill="hold" grpId="0" nodeType="withEffect">
                                  <p:stCondLst>
                                    <p:cond delay="0"/>
                                  </p:stCondLst>
                                  <p:childTnLst>
                                    <p:animClr clrSpc="rgb" dir="cw">
                                      <p:cBhvr override="childStyle">
                                        <p:cTn id="23" dur="10" fill="hold"/>
                                        <p:tgtEl>
                                          <p:spTgt spid="65"/>
                                        </p:tgtEl>
                                        <p:attrNameLst>
                                          <p:attrName>style.color</p:attrName>
                                        </p:attrNameLst>
                                      </p:cBhvr>
                                      <p:to>
                                        <a:srgbClr val="FF2600"/>
                                      </p:to>
                                    </p:animClr>
                                  </p:childTnLst>
                                </p:cTn>
                              </p:par>
                              <p:par>
                                <p:cTn id="24" presetID="3" presetClass="emph" presetSubtype="2" fill="hold" grpId="0" nodeType="withEffect">
                                  <p:stCondLst>
                                    <p:cond delay="0"/>
                                  </p:stCondLst>
                                  <p:childTnLst>
                                    <p:animClr clrSpc="rgb" dir="cw">
                                      <p:cBhvr override="childStyle">
                                        <p:cTn id="25" dur="10" fill="hold"/>
                                        <p:tgtEl>
                                          <p:spTgt spid="63"/>
                                        </p:tgtEl>
                                        <p:attrNameLst>
                                          <p:attrName>style.color</p:attrName>
                                        </p:attrNameLst>
                                      </p:cBhvr>
                                      <p:to>
                                        <a:srgbClr val="FF2600"/>
                                      </p:to>
                                    </p:animClr>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diagram of a computer&#10;&#10;Description automatically generated">
            <a:extLst>
              <a:ext uri="{FF2B5EF4-FFF2-40B4-BE49-F238E27FC236}">
                <a16:creationId xmlns:a16="http://schemas.microsoft.com/office/drawing/2014/main" id="{132B9274-089B-B51F-1021-3F4ADE2960C2}"/>
              </a:ext>
            </a:extLst>
          </p:cNvPr>
          <p:cNvPicPr>
            <a:picLocks noChangeAspect="1"/>
          </p:cNvPicPr>
          <p:nvPr/>
        </p:nvPicPr>
        <p:blipFill rotWithShape="1">
          <a:blip r:embed="rId4"/>
          <a:srcRect l="-311" t="279" r="267" b="-1"/>
          <a:stretch/>
        </p:blipFill>
        <p:spPr>
          <a:xfrm>
            <a:off x="133156" y="1635186"/>
            <a:ext cx="3964593" cy="2430187"/>
          </a:xfrm>
          <a:prstGeom prst="rect">
            <a:avLst/>
          </a:prstGeom>
        </p:spPr>
      </p:pic>
      <p:sp>
        <p:nvSpPr>
          <p:cNvPr id="10" name="TextBox 9">
            <a:extLst>
              <a:ext uri="{FF2B5EF4-FFF2-40B4-BE49-F238E27FC236}">
                <a16:creationId xmlns:a16="http://schemas.microsoft.com/office/drawing/2014/main" id="{6CCBEFD3-5EB4-2D02-C016-30233D3F68BD}"/>
              </a:ext>
            </a:extLst>
          </p:cNvPr>
          <p:cNvSpPr txBox="1"/>
          <p:nvPr/>
        </p:nvSpPr>
        <p:spPr>
          <a:xfrm>
            <a:off x="328870" y="4459503"/>
            <a:ext cx="8408475" cy="400110"/>
          </a:xfrm>
          <a:prstGeom prst="rect">
            <a:avLst/>
          </a:prstGeom>
          <a:noFill/>
          <a:ln>
            <a:noFill/>
          </a:ln>
        </p:spPr>
        <p:txBody>
          <a:bodyPr wrap="square" rtlCol="0">
            <a:spAutoFit/>
          </a:bodyPr>
          <a:lstStyle/>
          <a:p>
            <a:pPr algn="ctr"/>
            <a:r>
              <a:rPr lang="en-US" sz="2000" dirty="0">
                <a:solidFill>
                  <a:schemeClr val="tx1"/>
                </a:solidFill>
                <a:latin typeface="Google Sans" panose="020B0503030502040204" pitchFamily="34" charset="0"/>
              </a:rPr>
              <a:t>HW engineers can produce an LPN in a few hours</a:t>
            </a:r>
          </a:p>
        </p:txBody>
      </p:sp>
      <p:sp>
        <p:nvSpPr>
          <p:cNvPr id="13" name="Title 1">
            <a:extLst>
              <a:ext uri="{FF2B5EF4-FFF2-40B4-BE49-F238E27FC236}">
                <a16:creationId xmlns:a16="http://schemas.microsoft.com/office/drawing/2014/main" id="{CDBCB957-A007-A29F-F4DA-4230079DF68A}"/>
              </a:ext>
            </a:extLst>
          </p:cNvPr>
          <p:cNvSpPr txBox="1">
            <a:spLocks/>
          </p:cNvSpPr>
          <p:nvPr/>
        </p:nvSpPr>
        <p:spPr>
          <a:xfrm>
            <a:off x="157870" y="157211"/>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Google Sans Medium"/>
              <a:buNone/>
              <a:defRPr sz="2800" b="0" i="0" u="none" strike="noStrike" cap="none">
                <a:solidFill>
                  <a:schemeClr val="dk1"/>
                </a:solidFill>
                <a:latin typeface="Google Sans Medium"/>
                <a:ea typeface="Google Sans Medium"/>
                <a:cs typeface="Google Sans Medium"/>
                <a:sym typeface="Google Sans Medium"/>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CN" dirty="0"/>
              <a:t>Obtaining the LPN of an ML Accelerator</a:t>
            </a:r>
          </a:p>
        </p:txBody>
      </p:sp>
      <p:grpSp>
        <p:nvGrpSpPr>
          <p:cNvPr id="16" name="Group 15">
            <a:extLst>
              <a:ext uri="{FF2B5EF4-FFF2-40B4-BE49-F238E27FC236}">
                <a16:creationId xmlns:a16="http://schemas.microsoft.com/office/drawing/2014/main" id="{B43569DD-C9FB-FEFB-30A0-B7E2BE0AA788}"/>
              </a:ext>
            </a:extLst>
          </p:cNvPr>
          <p:cNvGrpSpPr/>
          <p:nvPr/>
        </p:nvGrpSpPr>
        <p:grpSpPr>
          <a:xfrm>
            <a:off x="4591076" y="1212749"/>
            <a:ext cx="4360288" cy="3034425"/>
            <a:chOff x="4846235" y="1202201"/>
            <a:chExt cx="4297765" cy="2963524"/>
          </a:xfrm>
        </p:grpSpPr>
        <p:pic>
          <p:nvPicPr>
            <p:cNvPr id="5" name="Picture 4" descr="A diagram of a network&#10;&#10;Description automatically generated">
              <a:extLst>
                <a:ext uri="{FF2B5EF4-FFF2-40B4-BE49-F238E27FC236}">
                  <a16:creationId xmlns:a16="http://schemas.microsoft.com/office/drawing/2014/main" id="{EB8115C6-723C-9484-95D3-260821F0551A}"/>
                </a:ext>
              </a:extLst>
            </p:cNvPr>
            <p:cNvPicPr>
              <a:picLocks noChangeAspect="1"/>
            </p:cNvPicPr>
            <p:nvPr/>
          </p:nvPicPr>
          <p:blipFill>
            <a:blip r:embed="rId5"/>
            <a:stretch>
              <a:fillRect/>
            </a:stretch>
          </p:blipFill>
          <p:spPr>
            <a:xfrm>
              <a:off x="4846235" y="1202201"/>
              <a:ext cx="4297765" cy="2963524"/>
            </a:xfrm>
            <a:prstGeom prst="rect">
              <a:avLst/>
            </a:prstGeom>
          </p:spPr>
        </p:pic>
        <p:sp>
          <p:nvSpPr>
            <p:cNvPr id="19" name="Rectangle 18">
              <a:extLst>
                <a:ext uri="{FF2B5EF4-FFF2-40B4-BE49-F238E27FC236}">
                  <a16:creationId xmlns:a16="http://schemas.microsoft.com/office/drawing/2014/main" id="{351A6219-5A4A-5E36-5E39-ED16A26940D6}"/>
                </a:ext>
              </a:extLst>
            </p:cNvPr>
            <p:cNvSpPr/>
            <p:nvPr/>
          </p:nvSpPr>
          <p:spPr>
            <a:xfrm>
              <a:off x="4885118" y="2442781"/>
              <a:ext cx="1282492" cy="172294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CN" dirty="0"/>
                <a:t> </a:t>
              </a:r>
              <a:r>
                <a:rPr lang="en-CN" dirty="0">
                  <a:highlight>
                    <a:srgbClr val="EEEEEE"/>
                  </a:highlight>
                </a:rPr>
                <a:t>LOAD MODULE</a:t>
              </a:r>
            </a:p>
          </p:txBody>
        </p:sp>
        <p:sp>
          <p:nvSpPr>
            <p:cNvPr id="22" name="Rectangle 21">
              <a:extLst>
                <a:ext uri="{FF2B5EF4-FFF2-40B4-BE49-F238E27FC236}">
                  <a16:creationId xmlns:a16="http://schemas.microsoft.com/office/drawing/2014/main" id="{D733ECFE-06C6-779B-9B48-8CAB7FBE496E}"/>
                </a:ext>
              </a:extLst>
            </p:cNvPr>
            <p:cNvSpPr/>
            <p:nvPr/>
          </p:nvSpPr>
          <p:spPr>
            <a:xfrm>
              <a:off x="4885119" y="1263760"/>
              <a:ext cx="4172560" cy="1172828"/>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CN" dirty="0">
                  <a:highlight>
                    <a:srgbClr val="EEEEEE"/>
                  </a:highlight>
                </a:rPr>
                <a:t>FETCH MODULE</a:t>
              </a:r>
            </a:p>
          </p:txBody>
        </p:sp>
        <p:sp>
          <p:nvSpPr>
            <p:cNvPr id="20" name="Rectangle 19">
              <a:extLst>
                <a:ext uri="{FF2B5EF4-FFF2-40B4-BE49-F238E27FC236}">
                  <a16:creationId xmlns:a16="http://schemas.microsoft.com/office/drawing/2014/main" id="{1EE9D5C1-57AA-0341-593A-26900AA5436C}"/>
                </a:ext>
              </a:extLst>
            </p:cNvPr>
            <p:cNvSpPr/>
            <p:nvPr/>
          </p:nvSpPr>
          <p:spPr>
            <a:xfrm>
              <a:off x="7598258" y="2436588"/>
              <a:ext cx="1459420" cy="172294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CN" dirty="0">
                  <a:highlight>
                    <a:srgbClr val="EEEEEE"/>
                  </a:highlight>
                </a:rPr>
                <a:t>STORE MODULE</a:t>
              </a:r>
            </a:p>
          </p:txBody>
        </p:sp>
        <p:sp>
          <p:nvSpPr>
            <p:cNvPr id="27" name="Rectangle 26">
              <a:extLst>
                <a:ext uri="{FF2B5EF4-FFF2-40B4-BE49-F238E27FC236}">
                  <a16:creationId xmlns:a16="http://schemas.microsoft.com/office/drawing/2014/main" id="{796A2433-3741-5BB0-5DB9-690E3C602238}"/>
                </a:ext>
              </a:extLst>
            </p:cNvPr>
            <p:cNvSpPr/>
            <p:nvPr/>
          </p:nvSpPr>
          <p:spPr>
            <a:xfrm>
              <a:off x="6166588" y="2439207"/>
              <a:ext cx="1431669" cy="172294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CN" dirty="0">
                  <a:highlight>
                    <a:srgbClr val="EEEEEE"/>
                  </a:highlight>
                </a:rPr>
                <a:t>COMPUTE MODULE</a:t>
              </a:r>
            </a:p>
          </p:txBody>
        </p:sp>
      </p:grpSp>
      <p:sp>
        <p:nvSpPr>
          <p:cNvPr id="2" name="Slide Number Placeholder 1">
            <a:extLst>
              <a:ext uri="{FF2B5EF4-FFF2-40B4-BE49-F238E27FC236}">
                <a16:creationId xmlns:a16="http://schemas.microsoft.com/office/drawing/2014/main" id="{93E15F67-2442-8504-A222-4F271376F283}"/>
              </a:ext>
            </a:extLst>
          </p:cNvPr>
          <p:cNvSpPr>
            <a:spLocks noGrp="1"/>
          </p:cNvSpPr>
          <p:nvPr>
            <p:ph type="sldNum" idx="12"/>
          </p:nvPr>
        </p:nvSpPr>
        <p:spPr/>
        <p:txBody>
          <a:bodyPr>
            <a:normAutofit/>
          </a:bodyPr>
          <a:lstStyle/>
          <a:p>
            <a:pPr marL="0" lvl="0" indent="0" algn="r" rtl="0">
              <a:spcBef>
                <a:spcPts val="0"/>
              </a:spcBef>
              <a:spcAft>
                <a:spcPts val="0"/>
              </a:spcAft>
              <a:buNone/>
            </a:pPr>
            <a:fld id="{00000000-1234-1234-1234-123412341234}" type="slidenum">
              <a:rPr lang="en" smtClean="0"/>
              <a:t>14</a:t>
            </a:fld>
            <a:endParaRPr lang="en" dirty="0"/>
          </a:p>
        </p:txBody>
      </p:sp>
      <p:sp>
        <p:nvSpPr>
          <p:cNvPr id="26" name="Rectangle 25" hidden="1">
            <a:extLst>
              <a:ext uri="{FF2B5EF4-FFF2-40B4-BE49-F238E27FC236}">
                <a16:creationId xmlns:a16="http://schemas.microsoft.com/office/drawing/2014/main" id="{582FD14F-EAE4-0D82-F63A-5BE0078D5376}"/>
              </a:ext>
            </a:extLst>
          </p:cNvPr>
          <p:cNvSpPr/>
          <p:nvPr/>
        </p:nvSpPr>
        <p:spPr>
          <a:xfrm>
            <a:off x="120802" y="1287564"/>
            <a:ext cx="4172559" cy="2933064"/>
          </a:xfrm>
          <a:prstGeom prst="rect">
            <a:avLst/>
          </a:prstGeom>
          <a:solidFill>
            <a:schemeClr val="tx2">
              <a:alpha val="61961"/>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8" name="Rectangle 7">
            <a:extLst>
              <a:ext uri="{FF2B5EF4-FFF2-40B4-BE49-F238E27FC236}">
                <a16:creationId xmlns:a16="http://schemas.microsoft.com/office/drawing/2014/main" id="{90EABD52-2BD8-0073-E85C-E46FD5FA46F6}"/>
              </a:ext>
            </a:extLst>
          </p:cNvPr>
          <p:cNvSpPr/>
          <p:nvPr/>
        </p:nvSpPr>
        <p:spPr>
          <a:xfrm>
            <a:off x="120803" y="2483456"/>
            <a:ext cx="1282492" cy="175949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CN" dirty="0">
                <a:highlight>
                  <a:srgbClr val="EEEEEE"/>
                </a:highlight>
                <a:latin typeface="Google Sans" panose="020B0503030502040204" pitchFamily="34" charset="0"/>
              </a:rPr>
              <a:t> LOAD MODULE</a:t>
            </a:r>
          </a:p>
        </p:txBody>
      </p:sp>
      <p:sp>
        <p:nvSpPr>
          <p:cNvPr id="11" name="Rectangle 10">
            <a:extLst>
              <a:ext uri="{FF2B5EF4-FFF2-40B4-BE49-F238E27FC236}">
                <a16:creationId xmlns:a16="http://schemas.microsoft.com/office/drawing/2014/main" id="{3DC2ED36-67FD-27F6-FD65-CB9CB570D926}"/>
              </a:ext>
            </a:extLst>
          </p:cNvPr>
          <p:cNvSpPr/>
          <p:nvPr/>
        </p:nvSpPr>
        <p:spPr>
          <a:xfrm>
            <a:off x="120804" y="1279425"/>
            <a:ext cx="4172560" cy="119770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CN" dirty="0">
                <a:solidFill>
                  <a:schemeClr val="tx1"/>
                </a:solidFill>
                <a:highlight>
                  <a:srgbClr val="EEEEEE"/>
                </a:highlight>
                <a:latin typeface="Google Sans" panose="020B0503030502040204" pitchFamily="34" charset="0"/>
              </a:rPr>
              <a:t>FETCH MODULE </a:t>
            </a:r>
          </a:p>
        </p:txBody>
      </p:sp>
      <p:sp>
        <p:nvSpPr>
          <p:cNvPr id="12" name="Rectangle 11">
            <a:extLst>
              <a:ext uri="{FF2B5EF4-FFF2-40B4-BE49-F238E27FC236}">
                <a16:creationId xmlns:a16="http://schemas.microsoft.com/office/drawing/2014/main" id="{175E4451-FCB7-0C20-EC98-D8BBBEB30177}"/>
              </a:ext>
            </a:extLst>
          </p:cNvPr>
          <p:cNvSpPr/>
          <p:nvPr/>
        </p:nvSpPr>
        <p:spPr>
          <a:xfrm>
            <a:off x="2833943" y="2477132"/>
            <a:ext cx="1459420" cy="1759494"/>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CN" dirty="0">
                <a:highlight>
                  <a:srgbClr val="EEEEEE"/>
                </a:highlight>
                <a:latin typeface="Google Sans" panose="020B0503030502040204" pitchFamily="34" charset="0"/>
              </a:rPr>
              <a:t>STORE MODULE</a:t>
            </a:r>
          </a:p>
        </p:txBody>
      </p:sp>
      <p:sp>
        <p:nvSpPr>
          <p:cNvPr id="14" name="Rectangle 13">
            <a:extLst>
              <a:ext uri="{FF2B5EF4-FFF2-40B4-BE49-F238E27FC236}">
                <a16:creationId xmlns:a16="http://schemas.microsoft.com/office/drawing/2014/main" id="{52A119A0-0C36-A862-3299-C5E098BEB23C}"/>
              </a:ext>
            </a:extLst>
          </p:cNvPr>
          <p:cNvSpPr/>
          <p:nvPr/>
        </p:nvSpPr>
        <p:spPr>
          <a:xfrm>
            <a:off x="1402273" y="2479807"/>
            <a:ext cx="1431669" cy="175949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en-CN" dirty="0">
                <a:highlight>
                  <a:srgbClr val="EEEEEE"/>
                </a:highlight>
                <a:latin typeface="Google Sans" panose="020B0503030502040204" pitchFamily="34" charset="0"/>
              </a:rPr>
              <a:t>COMPUTE MODULE</a:t>
            </a:r>
          </a:p>
        </p:txBody>
      </p:sp>
    </p:spTree>
    <p:custDataLst>
      <p:tags r:id="rId1"/>
    </p:custDataLst>
    <p:extLst>
      <p:ext uri="{BB962C8B-B14F-4D97-AF65-F5344CB8AC3E}">
        <p14:creationId xmlns:p14="http://schemas.microsoft.com/office/powerpoint/2010/main" val="114953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P spid="11" grpId="0" animBg="1"/>
      <p:bldP spid="12"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E4F60C-C2C2-D7D1-D0FE-D9EAD8AC3988}"/>
              </a:ext>
            </a:extLst>
          </p:cNvPr>
          <p:cNvSpPr/>
          <p:nvPr/>
        </p:nvSpPr>
        <p:spPr>
          <a:xfrm>
            <a:off x="0" y="850142"/>
            <a:ext cx="9144000" cy="104603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 name="Slide Number Placeholder 1">
            <a:extLst>
              <a:ext uri="{FF2B5EF4-FFF2-40B4-BE49-F238E27FC236}">
                <a16:creationId xmlns:a16="http://schemas.microsoft.com/office/drawing/2014/main" id="{D484A9E5-1F5D-3243-1ACC-0F8929E12DB5}"/>
              </a:ext>
            </a:extLst>
          </p:cNvPr>
          <p:cNvSpPr>
            <a:spLocks noGrp="1"/>
          </p:cNvSpPr>
          <p:nvPr>
            <p:ph type="sldNum" idx="12"/>
          </p:nvPr>
        </p:nvSpPr>
        <p:spPr/>
        <p:txBody>
          <a:bodyPr>
            <a:normAutofit/>
          </a:bodyPr>
          <a:lstStyle/>
          <a:p>
            <a:pPr marL="0" lvl="0" indent="0" algn="r" rtl="0">
              <a:spcBef>
                <a:spcPts val="0"/>
              </a:spcBef>
              <a:spcAft>
                <a:spcPts val="0"/>
              </a:spcAft>
              <a:buNone/>
            </a:pPr>
            <a:fld id="{00000000-1234-1234-1234-123412341234}" type="slidenum">
              <a:rPr lang="en" smtClean="0"/>
              <a:t>15</a:t>
            </a:fld>
            <a:endParaRPr lang="en" dirty="0"/>
          </a:p>
        </p:txBody>
      </p:sp>
      <p:sp>
        <p:nvSpPr>
          <p:cNvPr id="3" name="TextBox 2">
            <a:extLst>
              <a:ext uri="{FF2B5EF4-FFF2-40B4-BE49-F238E27FC236}">
                <a16:creationId xmlns:a16="http://schemas.microsoft.com/office/drawing/2014/main" id="{E58B85DD-BB48-EF53-64C9-16582F923023}"/>
              </a:ext>
            </a:extLst>
          </p:cNvPr>
          <p:cNvSpPr txBox="1"/>
          <p:nvPr/>
        </p:nvSpPr>
        <p:spPr>
          <a:xfrm>
            <a:off x="1386037" y="1039080"/>
            <a:ext cx="5650029" cy="892552"/>
          </a:xfrm>
          <a:prstGeom prst="rect">
            <a:avLst/>
          </a:prstGeom>
          <a:noFill/>
        </p:spPr>
        <p:txBody>
          <a:bodyPr wrap="square" rtlCol="0">
            <a:spAutoFit/>
          </a:bodyPr>
          <a:lstStyle/>
          <a:p>
            <a:r>
              <a:rPr lang="en-CN" sz="2000" dirty="0">
                <a:solidFill>
                  <a:schemeClr val="bg1"/>
                </a:solidFill>
                <a:latin typeface="Google Sans" panose="020B0503030502040204" pitchFamily="34" charset="0"/>
              </a:rPr>
              <a:t>LPNs are </a:t>
            </a:r>
            <a:r>
              <a:rPr lang="en-CN" sz="2000" b="1" dirty="0">
                <a:solidFill>
                  <a:schemeClr val="bg1"/>
                </a:solidFill>
                <a:latin typeface="Google Sans" panose="020B0503030502040204" pitchFamily="34" charset="0"/>
              </a:rPr>
              <a:t>expressive</a:t>
            </a:r>
          </a:p>
          <a:p>
            <a:pPr marL="285750" indent="-285750">
              <a:buClr>
                <a:schemeClr val="bg1"/>
              </a:buClr>
              <a:buFont typeface="Courier New" panose="02070309020205020404" pitchFamily="49" charset="0"/>
              <a:buChar char="o"/>
            </a:pPr>
            <a:r>
              <a:rPr lang="en-US" sz="1800" dirty="0">
                <a:solidFill>
                  <a:schemeClr val="bg1"/>
                </a:solidFill>
                <a:latin typeface="Google Sans" panose="020B0503030502040204" pitchFamily="34" charset="0"/>
              </a:rPr>
              <a:t>t</a:t>
            </a:r>
            <a:r>
              <a:rPr lang="en-CN" sz="1800" dirty="0">
                <a:solidFill>
                  <a:schemeClr val="bg1"/>
                </a:solidFill>
                <a:latin typeface="Google Sans" panose="020B0503030502040204" pitchFamily="34" charset="0"/>
              </a:rPr>
              <a:t>o capture all details related to performance</a:t>
            </a:r>
            <a:endParaRPr lang="en-CN" sz="1800" b="1" dirty="0">
              <a:solidFill>
                <a:schemeClr val="bg1"/>
              </a:solidFill>
              <a:latin typeface="Google Sans" panose="020B0503030502040204" pitchFamily="34" charset="0"/>
            </a:endParaRPr>
          </a:p>
          <a:p>
            <a:endParaRPr lang="en-CN" dirty="0">
              <a:solidFill>
                <a:schemeClr val="bg1"/>
              </a:solidFill>
            </a:endParaRPr>
          </a:p>
        </p:txBody>
      </p:sp>
      <p:sp>
        <p:nvSpPr>
          <p:cNvPr id="6" name="Rectangle 5">
            <a:extLst>
              <a:ext uri="{FF2B5EF4-FFF2-40B4-BE49-F238E27FC236}">
                <a16:creationId xmlns:a16="http://schemas.microsoft.com/office/drawing/2014/main" id="{8FD4CDE8-F88A-761D-F144-DB749D3DD441}"/>
              </a:ext>
            </a:extLst>
          </p:cNvPr>
          <p:cNvSpPr/>
          <p:nvPr/>
        </p:nvSpPr>
        <p:spPr>
          <a:xfrm>
            <a:off x="0" y="2469401"/>
            <a:ext cx="9144000" cy="104603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7" name="TextBox 6">
            <a:extLst>
              <a:ext uri="{FF2B5EF4-FFF2-40B4-BE49-F238E27FC236}">
                <a16:creationId xmlns:a16="http://schemas.microsoft.com/office/drawing/2014/main" id="{8C117D59-F5C9-B24E-175C-5E650649E753}"/>
              </a:ext>
            </a:extLst>
          </p:cNvPr>
          <p:cNvSpPr txBox="1"/>
          <p:nvPr/>
        </p:nvSpPr>
        <p:spPr>
          <a:xfrm>
            <a:off x="1386037" y="2658339"/>
            <a:ext cx="5650029" cy="892552"/>
          </a:xfrm>
          <a:prstGeom prst="rect">
            <a:avLst/>
          </a:prstGeom>
          <a:noFill/>
        </p:spPr>
        <p:txBody>
          <a:bodyPr wrap="square" rtlCol="0">
            <a:spAutoFit/>
          </a:bodyPr>
          <a:lstStyle/>
          <a:p>
            <a:r>
              <a:rPr lang="en-CN" sz="2000" dirty="0">
                <a:solidFill>
                  <a:schemeClr val="bg1"/>
                </a:solidFill>
                <a:latin typeface="Google Sans" panose="020B0503030502040204" pitchFamily="34" charset="0"/>
              </a:rPr>
              <a:t>LPNs are </a:t>
            </a:r>
            <a:r>
              <a:rPr lang="en-CN" sz="2000" b="1" dirty="0">
                <a:solidFill>
                  <a:schemeClr val="bg1"/>
                </a:solidFill>
                <a:latin typeface="Google Sans" panose="020B0503030502040204" pitchFamily="34" charset="0"/>
              </a:rPr>
              <a:t>accurate</a:t>
            </a:r>
          </a:p>
          <a:p>
            <a:pPr marL="285750" indent="-285750">
              <a:buClr>
                <a:schemeClr val="bg1"/>
              </a:buClr>
              <a:buFont typeface="Courier New" panose="02070309020205020404" pitchFamily="49" charset="0"/>
              <a:buChar char="o"/>
            </a:pPr>
            <a:r>
              <a:rPr lang="en-CN" sz="1800" dirty="0">
                <a:solidFill>
                  <a:schemeClr val="bg1"/>
                </a:solidFill>
                <a:latin typeface="Google Sans" panose="020B0503030502040204" pitchFamily="34" charset="0"/>
              </a:rPr>
              <a:t>with </a:t>
            </a:r>
            <a:r>
              <a:rPr lang="en-CN" sz="1800" u="sng" dirty="0">
                <a:solidFill>
                  <a:schemeClr val="bg1"/>
                </a:solidFill>
                <a:latin typeface="Google Sans" panose="020B0503030502040204" pitchFamily="34" charset="0"/>
              </a:rPr>
              <a:t>1.7%</a:t>
            </a:r>
            <a:r>
              <a:rPr lang="en-CN" sz="1800" dirty="0">
                <a:solidFill>
                  <a:schemeClr val="bg1"/>
                </a:solidFill>
                <a:latin typeface="Google Sans" panose="020B0503030502040204" pitchFamily="34" charset="0"/>
              </a:rPr>
              <a:t> average error across 5 real accelerators</a:t>
            </a:r>
            <a:endParaRPr lang="en-CN" sz="1800" b="1" dirty="0">
              <a:solidFill>
                <a:schemeClr val="bg1"/>
              </a:solidFill>
              <a:latin typeface="Google Sans" panose="020B0503030502040204" pitchFamily="34" charset="0"/>
            </a:endParaRPr>
          </a:p>
          <a:p>
            <a:endParaRPr lang="en-CN" dirty="0">
              <a:solidFill>
                <a:schemeClr val="bg1"/>
              </a:solidFill>
            </a:endParaRPr>
          </a:p>
        </p:txBody>
      </p:sp>
    </p:spTree>
    <p:extLst>
      <p:ext uri="{BB962C8B-B14F-4D97-AF65-F5344CB8AC3E}">
        <p14:creationId xmlns:p14="http://schemas.microsoft.com/office/powerpoint/2010/main" val="1135660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Straight Arrow Connector 71">
            <a:extLst>
              <a:ext uri="{FF2B5EF4-FFF2-40B4-BE49-F238E27FC236}">
                <a16:creationId xmlns:a16="http://schemas.microsoft.com/office/drawing/2014/main" id="{C163D8F2-2DC8-3004-604F-5FB4D5CCE421}"/>
              </a:ext>
            </a:extLst>
          </p:cNvPr>
          <p:cNvCxnSpPr>
            <a:cxnSpLocks/>
          </p:cNvCxnSpPr>
          <p:nvPr/>
        </p:nvCxnSpPr>
        <p:spPr>
          <a:xfrm flipV="1">
            <a:off x="4821439" y="2319890"/>
            <a:ext cx="0" cy="1825577"/>
          </a:xfrm>
          <a:prstGeom prst="straightConnector1">
            <a:avLst/>
          </a:prstGeom>
          <a:ln w="28575">
            <a:tailEnd type="arrow" w="lg" len="lg"/>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5ADF8123-9F67-E3DE-1B97-E27F31789881}"/>
              </a:ext>
            </a:extLst>
          </p:cNvPr>
          <p:cNvSpPr>
            <a:spLocks noGrp="1"/>
          </p:cNvSpPr>
          <p:nvPr>
            <p:ph type="title"/>
          </p:nvPr>
        </p:nvSpPr>
        <p:spPr>
          <a:xfrm>
            <a:off x="311700" y="188994"/>
            <a:ext cx="8520600" cy="572700"/>
          </a:xfrm>
        </p:spPr>
        <p:txBody>
          <a:bodyPr>
            <a:noAutofit/>
          </a:bodyPr>
          <a:lstStyle/>
          <a:p>
            <a:r>
              <a:rPr lang="en-CN" dirty="0"/>
              <a:t>Workflow to Derive Performance </a:t>
            </a:r>
            <a:r>
              <a:rPr lang="en-US" dirty="0"/>
              <a:t>I</a:t>
            </a:r>
            <a:r>
              <a:rPr lang="en-CN" dirty="0"/>
              <a:t>nterfaces</a:t>
            </a:r>
          </a:p>
        </p:txBody>
      </p:sp>
      <p:sp>
        <p:nvSpPr>
          <p:cNvPr id="8" name="Rectangle 7">
            <a:extLst>
              <a:ext uri="{FF2B5EF4-FFF2-40B4-BE49-F238E27FC236}">
                <a16:creationId xmlns:a16="http://schemas.microsoft.com/office/drawing/2014/main" id="{C14EA914-3A23-9E03-A5E2-535E538DB397}"/>
              </a:ext>
            </a:extLst>
          </p:cNvPr>
          <p:cNvSpPr/>
          <p:nvPr/>
        </p:nvSpPr>
        <p:spPr>
          <a:xfrm>
            <a:off x="561570" y="1734616"/>
            <a:ext cx="1976733" cy="89977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N" sz="1800" dirty="0">
                <a:solidFill>
                  <a:schemeClr val="tx1"/>
                </a:solidFill>
                <a:latin typeface="Google Sans" panose="020B0503030502040204" pitchFamily="34" charset="0"/>
              </a:rPr>
              <a:t>Accelerator </a:t>
            </a:r>
          </a:p>
          <a:p>
            <a:pPr algn="ctr"/>
            <a:r>
              <a:rPr lang="en-CN" sz="1800" dirty="0">
                <a:solidFill>
                  <a:schemeClr val="tx1"/>
                </a:solidFill>
                <a:latin typeface="Google Sans" panose="020B0503030502040204" pitchFamily="34" charset="0"/>
              </a:rPr>
              <a:t>(e.g. Verilog RTL)</a:t>
            </a:r>
          </a:p>
        </p:txBody>
      </p:sp>
      <p:cxnSp>
        <p:nvCxnSpPr>
          <p:cNvPr id="14" name="Straight Arrow Connector 13">
            <a:extLst>
              <a:ext uri="{FF2B5EF4-FFF2-40B4-BE49-F238E27FC236}">
                <a16:creationId xmlns:a16="http://schemas.microsoft.com/office/drawing/2014/main" id="{0087A587-5E38-192A-B84A-916D2AAB4D9F}"/>
              </a:ext>
            </a:extLst>
          </p:cNvPr>
          <p:cNvCxnSpPr>
            <a:cxnSpLocks/>
          </p:cNvCxnSpPr>
          <p:nvPr/>
        </p:nvCxnSpPr>
        <p:spPr>
          <a:xfrm>
            <a:off x="2656293" y="4145467"/>
            <a:ext cx="2165146" cy="0"/>
          </a:xfrm>
          <a:prstGeom prst="straightConnector1">
            <a:avLst/>
          </a:prstGeom>
          <a:ln w="28575">
            <a:tailEnd type="non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55A9516C-33E0-F1CC-056E-3B03E49BA5B5}"/>
              </a:ext>
            </a:extLst>
          </p:cNvPr>
          <p:cNvSpPr txBox="1"/>
          <p:nvPr/>
        </p:nvSpPr>
        <p:spPr>
          <a:xfrm>
            <a:off x="802329" y="956836"/>
            <a:ext cx="1691489" cy="400110"/>
          </a:xfrm>
          <a:prstGeom prst="rect">
            <a:avLst/>
          </a:prstGeom>
          <a:noFill/>
        </p:spPr>
        <p:txBody>
          <a:bodyPr wrap="none" rtlCol="0">
            <a:spAutoFit/>
          </a:bodyPr>
          <a:lstStyle/>
          <a:p>
            <a:r>
              <a:rPr lang="en-CN" sz="2000" dirty="0">
                <a:latin typeface="Google Sans" panose="020B0503030502040204" pitchFamily="34" charset="0"/>
              </a:rPr>
              <a:t>HW Engineer</a:t>
            </a:r>
          </a:p>
        </p:txBody>
      </p:sp>
      <p:sp>
        <p:nvSpPr>
          <p:cNvPr id="25" name="TextBox 24">
            <a:extLst>
              <a:ext uri="{FF2B5EF4-FFF2-40B4-BE49-F238E27FC236}">
                <a16:creationId xmlns:a16="http://schemas.microsoft.com/office/drawing/2014/main" id="{890E939C-1A2D-D729-BB86-E169452AC3DF}"/>
              </a:ext>
            </a:extLst>
          </p:cNvPr>
          <p:cNvSpPr txBox="1"/>
          <p:nvPr/>
        </p:nvSpPr>
        <p:spPr>
          <a:xfrm>
            <a:off x="5272040" y="956836"/>
            <a:ext cx="1656223" cy="400110"/>
          </a:xfrm>
          <a:prstGeom prst="rect">
            <a:avLst/>
          </a:prstGeom>
          <a:noFill/>
        </p:spPr>
        <p:txBody>
          <a:bodyPr wrap="none" rtlCol="0">
            <a:spAutoFit/>
          </a:bodyPr>
          <a:lstStyle/>
          <a:p>
            <a:r>
              <a:rPr lang="en-CN" sz="2000" dirty="0">
                <a:latin typeface="Google Sans" panose="020B0503030502040204" pitchFamily="34" charset="0"/>
              </a:rPr>
              <a:t>SW Engineer</a:t>
            </a:r>
          </a:p>
        </p:txBody>
      </p:sp>
      <p:sp>
        <p:nvSpPr>
          <p:cNvPr id="39" name="TextBox 38">
            <a:extLst>
              <a:ext uri="{FF2B5EF4-FFF2-40B4-BE49-F238E27FC236}">
                <a16:creationId xmlns:a16="http://schemas.microsoft.com/office/drawing/2014/main" id="{EE47F714-C08D-EA55-683F-C3832DDD7851}"/>
              </a:ext>
            </a:extLst>
          </p:cNvPr>
          <p:cNvSpPr txBox="1"/>
          <p:nvPr/>
        </p:nvSpPr>
        <p:spPr>
          <a:xfrm>
            <a:off x="4899038" y="2821428"/>
            <a:ext cx="2596888" cy="400110"/>
          </a:xfrm>
          <a:prstGeom prst="rect">
            <a:avLst/>
          </a:prstGeom>
          <a:noFill/>
        </p:spPr>
        <p:txBody>
          <a:bodyPr wrap="square" rtlCol="0">
            <a:spAutoFit/>
          </a:bodyPr>
          <a:lstStyle/>
          <a:p>
            <a:pPr algn="ctr"/>
            <a:r>
              <a:rPr lang="en-CN" sz="2000" i="1" dirty="0">
                <a:solidFill>
                  <a:schemeClr val="tx1"/>
                </a:solidFill>
                <a:latin typeface="Google Sans" panose="020B0503030502040204" pitchFamily="34" charset="0"/>
              </a:rPr>
              <a:t>Transformation</a:t>
            </a:r>
          </a:p>
        </p:txBody>
      </p:sp>
      <p:sp>
        <p:nvSpPr>
          <p:cNvPr id="63" name="Rectangle 62">
            <a:extLst>
              <a:ext uri="{FF2B5EF4-FFF2-40B4-BE49-F238E27FC236}">
                <a16:creationId xmlns:a16="http://schemas.microsoft.com/office/drawing/2014/main" id="{FAF07E2D-5197-3876-1556-B1F2DFCD83EB}"/>
              </a:ext>
            </a:extLst>
          </p:cNvPr>
          <p:cNvSpPr/>
          <p:nvPr/>
        </p:nvSpPr>
        <p:spPr>
          <a:xfrm>
            <a:off x="4250290" y="1699469"/>
            <a:ext cx="3791334" cy="62075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Google Sans" panose="020B0503030502040204" pitchFamily="34" charset="0"/>
              </a:rPr>
              <a:t>Performance Interface</a:t>
            </a:r>
          </a:p>
        </p:txBody>
      </p:sp>
      <p:sp>
        <p:nvSpPr>
          <p:cNvPr id="4" name="Rectangle 3">
            <a:extLst>
              <a:ext uri="{FF2B5EF4-FFF2-40B4-BE49-F238E27FC236}">
                <a16:creationId xmlns:a16="http://schemas.microsoft.com/office/drawing/2014/main" id="{940604B2-AC7D-50AD-7D2A-F4DDD07B4936}"/>
              </a:ext>
            </a:extLst>
          </p:cNvPr>
          <p:cNvSpPr/>
          <p:nvPr/>
        </p:nvSpPr>
        <p:spPr>
          <a:xfrm>
            <a:off x="4268447" y="3540937"/>
            <a:ext cx="1105983" cy="34787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bg1"/>
                </a:solidFill>
                <a:latin typeface="Google Sans" panose="020B0503030502040204" pitchFamily="34" charset="0"/>
              </a:rPr>
              <a:t>lpn2pi</a:t>
            </a:r>
          </a:p>
        </p:txBody>
      </p:sp>
      <p:sp>
        <p:nvSpPr>
          <p:cNvPr id="6" name="Rectangle 5">
            <a:extLst>
              <a:ext uri="{FF2B5EF4-FFF2-40B4-BE49-F238E27FC236}">
                <a16:creationId xmlns:a16="http://schemas.microsoft.com/office/drawing/2014/main" id="{2E7D520C-46F5-45BD-9266-4FBA556D9E96}"/>
              </a:ext>
            </a:extLst>
          </p:cNvPr>
          <p:cNvSpPr/>
          <p:nvPr/>
        </p:nvSpPr>
        <p:spPr>
          <a:xfrm>
            <a:off x="414113" y="3754104"/>
            <a:ext cx="2249495" cy="75346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Google Sans" panose="020B0503030502040204" pitchFamily="34" charset="0"/>
              </a:rPr>
              <a:t>LPN</a:t>
            </a:r>
          </a:p>
        </p:txBody>
      </p:sp>
      <p:cxnSp>
        <p:nvCxnSpPr>
          <p:cNvPr id="7" name="Straight Arrow Connector 6">
            <a:extLst>
              <a:ext uri="{FF2B5EF4-FFF2-40B4-BE49-F238E27FC236}">
                <a16:creationId xmlns:a16="http://schemas.microsoft.com/office/drawing/2014/main" id="{8ACD5557-12D5-0916-C9F8-5F089B960C94}"/>
              </a:ext>
            </a:extLst>
          </p:cNvPr>
          <p:cNvCxnSpPr>
            <a:cxnSpLocks/>
            <a:endCxn id="6" idx="0"/>
          </p:cNvCxnSpPr>
          <p:nvPr/>
        </p:nvCxnSpPr>
        <p:spPr>
          <a:xfrm flipH="1">
            <a:off x="1538861" y="2634386"/>
            <a:ext cx="11076" cy="1119718"/>
          </a:xfrm>
          <a:prstGeom prst="straightConnector1">
            <a:avLst/>
          </a:prstGeom>
          <a:ln w="28575">
            <a:tailEnd type="arrow" w="lg" len="lg"/>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3E4CBDFC-59B2-886D-213F-9D55D64F02CC}"/>
              </a:ext>
            </a:extLst>
          </p:cNvPr>
          <p:cNvSpPr txBox="1"/>
          <p:nvPr/>
        </p:nvSpPr>
        <p:spPr>
          <a:xfrm>
            <a:off x="1648074" y="2869957"/>
            <a:ext cx="1390124" cy="400110"/>
          </a:xfrm>
          <a:prstGeom prst="rect">
            <a:avLst/>
          </a:prstGeom>
          <a:noFill/>
        </p:spPr>
        <p:txBody>
          <a:bodyPr wrap="none" rtlCol="0">
            <a:spAutoFit/>
          </a:bodyPr>
          <a:lstStyle/>
          <a:p>
            <a:r>
              <a:rPr lang="en-CN" sz="2000" i="1" dirty="0">
                <a:solidFill>
                  <a:schemeClr val="tx1"/>
                </a:solidFill>
                <a:latin typeface="Google Sans" panose="020B0503030502040204" pitchFamily="34" charset="0"/>
              </a:rPr>
              <a:t>Distillation</a:t>
            </a:r>
          </a:p>
        </p:txBody>
      </p:sp>
      <p:sp>
        <p:nvSpPr>
          <p:cNvPr id="10" name="Slide Number Placeholder 9">
            <a:extLst>
              <a:ext uri="{FF2B5EF4-FFF2-40B4-BE49-F238E27FC236}">
                <a16:creationId xmlns:a16="http://schemas.microsoft.com/office/drawing/2014/main" id="{4C141E13-B888-D65F-EE98-F54DAA57B874}"/>
              </a:ext>
            </a:extLst>
          </p:cNvPr>
          <p:cNvSpPr>
            <a:spLocks noGrp="1"/>
          </p:cNvSpPr>
          <p:nvPr>
            <p:ph type="sldNum" idx="12"/>
          </p:nvPr>
        </p:nvSpPr>
        <p:spPr/>
        <p:txBody>
          <a:bodyPr>
            <a:normAutofit/>
          </a:bodyPr>
          <a:lstStyle/>
          <a:p>
            <a:pPr marL="0" lvl="0" indent="0" algn="r" rtl="0">
              <a:spcBef>
                <a:spcPts val="0"/>
              </a:spcBef>
              <a:spcAft>
                <a:spcPts val="0"/>
              </a:spcAft>
              <a:buNone/>
            </a:pPr>
            <a:fld id="{00000000-1234-1234-1234-123412341234}" type="slidenum">
              <a:rPr lang="en" smtClean="0"/>
              <a:t>16</a:t>
            </a:fld>
            <a:endParaRPr lang="en" dirty="0"/>
          </a:p>
        </p:txBody>
      </p:sp>
      <p:grpSp>
        <p:nvGrpSpPr>
          <p:cNvPr id="33" name="Group 32">
            <a:extLst>
              <a:ext uri="{FF2B5EF4-FFF2-40B4-BE49-F238E27FC236}">
                <a16:creationId xmlns:a16="http://schemas.microsoft.com/office/drawing/2014/main" id="{6BC654F1-103F-3E46-232C-21C3A0335879}"/>
              </a:ext>
            </a:extLst>
          </p:cNvPr>
          <p:cNvGrpSpPr/>
          <p:nvPr/>
        </p:nvGrpSpPr>
        <p:grpSpPr>
          <a:xfrm>
            <a:off x="3454140" y="909234"/>
            <a:ext cx="417822" cy="3155898"/>
            <a:chOff x="6920165" y="7183087"/>
            <a:chExt cx="417822" cy="3155898"/>
          </a:xfrm>
        </p:grpSpPr>
        <p:sp>
          <p:nvSpPr>
            <p:cNvPr id="17" name="Rectangle 16">
              <a:extLst>
                <a:ext uri="{FF2B5EF4-FFF2-40B4-BE49-F238E27FC236}">
                  <a16:creationId xmlns:a16="http://schemas.microsoft.com/office/drawing/2014/main" id="{98309E4C-4B8A-AD61-5B3F-7D509C118635}"/>
                </a:ext>
              </a:extLst>
            </p:cNvPr>
            <p:cNvSpPr/>
            <p:nvPr/>
          </p:nvSpPr>
          <p:spPr>
            <a:xfrm>
              <a:off x="6921800" y="7360131"/>
              <a:ext cx="206775"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8" name="Rectangle 17">
              <a:extLst>
                <a:ext uri="{FF2B5EF4-FFF2-40B4-BE49-F238E27FC236}">
                  <a16:creationId xmlns:a16="http://schemas.microsoft.com/office/drawing/2014/main" id="{0D5D0E08-C9CC-81C2-8F4B-4C9817F26169}"/>
                </a:ext>
              </a:extLst>
            </p:cNvPr>
            <p:cNvSpPr/>
            <p:nvPr/>
          </p:nvSpPr>
          <p:spPr>
            <a:xfrm>
              <a:off x="6921800" y="7851636"/>
              <a:ext cx="206775"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9" name="Rectangle 18">
              <a:extLst>
                <a:ext uri="{FF2B5EF4-FFF2-40B4-BE49-F238E27FC236}">
                  <a16:creationId xmlns:a16="http://schemas.microsoft.com/office/drawing/2014/main" id="{AA007579-40F6-4390-81A3-B2044EAFA867}"/>
                </a:ext>
              </a:extLst>
            </p:cNvPr>
            <p:cNvSpPr/>
            <p:nvPr/>
          </p:nvSpPr>
          <p:spPr>
            <a:xfrm>
              <a:off x="6921800" y="8343141"/>
              <a:ext cx="206775"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0" name="Rectangle 19">
              <a:extLst>
                <a:ext uri="{FF2B5EF4-FFF2-40B4-BE49-F238E27FC236}">
                  <a16:creationId xmlns:a16="http://schemas.microsoft.com/office/drawing/2014/main" id="{CE79D5E5-F57B-DDC1-62F1-5B98D4382C7C}"/>
                </a:ext>
              </a:extLst>
            </p:cNvPr>
            <p:cNvSpPr/>
            <p:nvPr/>
          </p:nvSpPr>
          <p:spPr>
            <a:xfrm>
              <a:off x="6921800" y="8842102"/>
              <a:ext cx="206775"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1" name="Rectangle 20">
              <a:extLst>
                <a:ext uri="{FF2B5EF4-FFF2-40B4-BE49-F238E27FC236}">
                  <a16:creationId xmlns:a16="http://schemas.microsoft.com/office/drawing/2014/main" id="{D47BC685-2856-B495-DECE-4998AA88C805}"/>
                </a:ext>
              </a:extLst>
            </p:cNvPr>
            <p:cNvSpPr/>
            <p:nvPr/>
          </p:nvSpPr>
          <p:spPr>
            <a:xfrm>
              <a:off x="6921800" y="9341063"/>
              <a:ext cx="206775"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2" name="Rectangle 21">
              <a:extLst>
                <a:ext uri="{FF2B5EF4-FFF2-40B4-BE49-F238E27FC236}">
                  <a16:creationId xmlns:a16="http://schemas.microsoft.com/office/drawing/2014/main" id="{EEB8D105-4A30-C51C-5EEC-BC1E29FDD11A}"/>
                </a:ext>
              </a:extLst>
            </p:cNvPr>
            <p:cNvSpPr/>
            <p:nvPr/>
          </p:nvSpPr>
          <p:spPr>
            <a:xfrm>
              <a:off x="6920167" y="9840024"/>
              <a:ext cx="208408"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3" name="Rectangle 22">
              <a:extLst>
                <a:ext uri="{FF2B5EF4-FFF2-40B4-BE49-F238E27FC236}">
                  <a16:creationId xmlns:a16="http://schemas.microsoft.com/office/drawing/2014/main" id="{1AF221A5-66AE-0D07-1CED-2362956F211A}"/>
                </a:ext>
              </a:extLst>
            </p:cNvPr>
            <p:cNvSpPr/>
            <p:nvPr/>
          </p:nvSpPr>
          <p:spPr>
            <a:xfrm>
              <a:off x="6920165" y="7183087"/>
              <a:ext cx="208408" cy="169588"/>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6" name="Rectangle 25">
              <a:extLst>
                <a:ext uri="{FF2B5EF4-FFF2-40B4-BE49-F238E27FC236}">
                  <a16:creationId xmlns:a16="http://schemas.microsoft.com/office/drawing/2014/main" id="{23C6DCC5-3F65-1C62-C6AF-D35CD34CA413}"/>
                </a:ext>
              </a:extLst>
            </p:cNvPr>
            <p:cNvSpPr/>
            <p:nvPr/>
          </p:nvSpPr>
          <p:spPr>
            <a:xfrm>
              <a:off x="7130590" y="10089504"/>
              <a:ext cx="206775" cy="24948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7" name="Rectangle 26">
              <a:extLst>
                <a:ext uri="{FF2B5EF4-FFF2-40B4-BE49-F238E27FC236}">
                  <a16:creationId xmlns:a16="http://schemas.microsoft.com/office/drawing/2014/main" id="{3590A9B2-5933-6635-F313-D729194D8ECA}"/>
                </a:ext>
              </a:extLst>
            </p:cNvPr>
            <p:cNvSpPr/>
            <p:nvPr/>
          </p:nvSpPr>
          <p:spPr>
            <a:xfrm>
              <a:off x="7128956" y="7608940"/>
              <a:ext cx="206775"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8" name="Rectangle 27">
              <a:extLst>
                <a:ext uri="{FF2B5EF4-FFF2-40B4-BE49-F238E27FC236}">
                  <a16:creationId xmlns:a16="http://schemas.microsoft.com/office/drawing/2014/main" id="{32ED14FE-E2C9-8FD9-56CF-5D46568C9EF2}"/>
                </a:ext>
              </a:extLst>
            </p:cNvPr>
            <p:cNvSpPr/>
            <p:nvPr/>
          </p:nvSpPr>
          <p:spPr>
            <a:xfrm>
              <a:off x="7128956" y="8100445"/>
              <a:ext cx="206775"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9" name="Rectangle 28">
              <a:extLst>
                <a:ext uri="{FF2B5EF4-FFF2-40B4-BE49-F238E27FC236}">
                  <a16:creationId xmlns:a16="http://schemas.microsoft.com/office/drawing/2014/main" id="{F9EA57B7-A4F0-43D3-F459-F24475F70532}"/>
                </a:ext>
              </a:extLst>
            </p:cNvPr>
            <p:cNvSpPr/>
            <p:nvPr/>
          </p:nvSpPr>
          <p:spPr>
            <a:xfrm>
              <a:off x="7128956" y="8591950"/>
              <a:ext cx="206775"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0" name="Rectangle 29">
              <a:extLst>
                <a:ext uri="{FF2B5EF4-FFF2-40B4-BE49-F238E27FC236}">
                  <a16:creationId xmlns:a16="http://schemas.microsoft.com/office/drawing/2014/main" id="{2789645D-1279-9555-1410-6FF4DDA6FD26}"/>
                </a:ext>
              </a:extLst>
            </p:cNvPr>
            <p:cNvSpPr/>
            <p:nvPr/>
          </p:nvSpPr>
          <p:spPr>
            <a:xfrm>
              <a:off x="7128956" y="9090911"/>
              <a:ext cx="206775"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1" name="Rectangle 30">
              <a:extLst>
                <a:ext uri="{FF2B5EF4-FFF2-40B4-BE49-F238E27FC236}">
                  <a16:creationId xmlns:a16="http://schemas.microsoft.com/office/drawing/2014/main" id="{1537D124-3908-A379-0283-0E328F1A389E}"/>
                </a:ext>
              </a:extLst>
            </p:cNvPr>
            <p:cNvSpPr/>
            <p:nvPr/>
          </p:nvSpPr>
          <p:spPr>
            <a:xfrm>
              <a:off x="7128956" y="9589872"/>
              <a:ext cx="206775"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2" name="Rectangle 31">
              <a:extLst>
                <a:ext uri="{FF2B5EF4-FFF2-40B4-BE49-F238E27FC236}">
                  <a16:creationId xmlns:a16="http://schemas.microsoft.com/office/drawing/2014/main" id="{EC4C3BA0-A296-ACA0-0181-3905C88D8B92}"/>
                </a:ext>
              </a:extLst>
            </p:cNvPr>
            <p:cNvSpPr/>
            <p:nvPr/>
          </p:nvSpPr>
          <p:spPr>
            <a:xfrm>
              <a:off x="7131212" y="7183087"/>
              <a:ext cx="206775" cy="418428"/>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grpSp>
    </p:spTree>
    <p:custDataLst>
      <p:tags r:id="rId1"/>
    </p:custDataLst>
    <p:extLst>
      <p:ext uri="{BB962C8B-B14F-4D97-AF65-F5344CB8AC3E}">
        <p14:creationId xmlns:p14="http://schemas.microsoft.com/office/powerpoint/2010/main" val="410185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 grpId="0" animBg="1"/>
      <p:bldP spid="6"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2CDD1C3-850C-7791-6DAD-33020A24675E}"/>
              </a:ext>
            </a:extLst>
          </p:cNvPr>
          <p:cNvSpPr txBox="1">
            <a:spLocks/>
          </p:cNvSpPr>
          <p:nvPr/>
        </p:nvSpPr>
        <p:spPr>
          <a:xfrm>
            <a:off x="311700" y="188994"/>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Google Sans Medium"/>
              <a:buNone/>
              <a:defRPr sz="2800" b="0" i="0" u="none" strike="noStrike" cap="none">
                <a:solidFill>
                  <a:schemeClr val="dk1"/>
                </a:solidFill>
                <a:latin typeface="Google Sans Medium"/>
                <a:ea typeface="Google Sans Medium"/>
                <a:cs typeface="Google Sans Medium"/>
                <a:sym typeface="Google Sans Medium"/>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dirty="0"/>
              <a:t>l</a:t>
            </a:r>
            <a:r>
              <a:rPr lang="en-CN" dirty="0"/>
              <a:t>pn2pi: LPN </a:t>
            </a:r>
            <a:r>
              <a:rPr lang="en-US" dirty="0">
                <a:solidFill>
                  <a:schemeClr val="tx1"/>
                </a:solidFill>
                <a:latin typeface="Google Sans" panose="020B0503030502040204" pitchFamily="34" charset="0"/>
                <a:ea typeface="Google Sans SemiBold"/>
                <a:cs typeface="Google Sans SemiBold"/>
                <a:sym typeface="Wingdings" pitchFamily="2" charset="2"/>
              </a:rPr>
              <a:t></a:t>
            </a:r>
            <a:r>
              <a:rPr lang="en-CN" dirty="0"/>
              <a:t> Performance Interface</a:t>
            </a:r>
          </a:p>
        </p:txBody>
      </p:sp>
      <p:sp>
        <p:nvSpPr>
          <p:cNvPr id="6" name="Rectangle 5">
            <a:extLst>
              <a:ext uri="{FF2B5EF4-FFF2-40B4-BE49-F238E27FC236}">
                <a16:creationId xmlns:a16="http://schemas.microsoft.com/office/drawing/2014/main" id="{F0ACFBAC-C688-72A8-27FD-6EDCB82F6B2D}"/>
              </a:ext>
            </a:extLst>
          </p:cNvPr>
          <p:cNvSpPr/>
          <p:nvPr/>
        </p:nvSpPr>
        <p:spPr>
          <a:xfrm>
            <a:off x="6596318" y="3450485"/>
            <a:ext cx="1105983" cy="75346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Google Sans" panose="020B0503030502040204" pitchFamily="34" charset="0"/>
              </a:rPr>
              <a:t>LPN</a:t>
            </a:r>
          </a:p>
        </p:txBody>
      </p:sp>
      <mc:AlternateContent xmlns:mc="http://schemas.openxmlformats.org/markup-compatibility/2006" xmlns:a14="http://schemas.microsoft.com/office/drawing/2010/main">
        <mc:Choice Requires="a14">
          <p:sp>
            <p:nvSpPr>
              <p:cNvPr id="15" name="Google Shape;109;p26">
                <a:extLst>
                  <a:ext uri="{FF2B5EF4-FFF2-40B4-BE49-F238E27FC236}">
                    <a16:creationId xmlns:a16="http://schemas.microsoft.com/office/drawing/2014/main" id="{F73AC238-C122-AD03-7A6E-FA05679F65EE}"/>
                  </a:ext>
                </a:extLst>
              </p:cNvPr>
              <p:cNvSpPr txBox="1">
                <a:spLocks/>
              </p:cNvSpPr>
              <p:nvPr/>
            </p:nvSpPr>
            <p:spPr>
              <a:xfrm>
                <a:off x="182765" y="654493"/>
                <a:ext cx="6498366" cy="26632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Google Sans"/>
                  <a:buChar char="●"/>
                  <a:defRPr sz="1800" b="0" i="0" u="none" strike="noStrike" cap="none">
                    <a:solidFill>
                      <a:schemeClr val="dk2"/>
                    </a:solidFill>
                    <a:latin typeface="Google Sans"/>
                    <a:ea typeface="Google Sans"/>
                    <a:cs typeface="Google Sans"/>
                    <a:sym typeface="Google Sans"/>
                  </a:defRPr>
                </a:lvl1pPr>
                <a:lvl2pPr marL="914400" marR="0" lvl="1" indent="-317500" algn="l" rtl="0">
                  <a:lnSpc>
                    <a:spcPct val="115000"/>
                  </a:lnSpc>
                  <a:spcBef>
                    <a:spcPts val="0"/>
                  </a:spcBef>
                  <a:spcAft>
                    <a:spcPts val="0"/>
                  </a:spcAft>
                  <a:buClr>
                    <a:schemeClr val="dk2"/>
                  </a:buClr>
                  <a:buSzPts val="1400"/>
                  <a:buFont typeface="Google Sans"/>
                  <a:buChar char="○"/>
                  <a:defRPr sz="1400" b="0" i="0" u="none" strike="noStrike" cap="none">
                    <a:solidFill>
                      <a:schemeClr val="dk2"/>
                    </a:solidFill>
                    <a:latin typeface="Google Sans"/>
                    <a:ea typeface="Google Sans"/>
                    <a:cs typeface="Google Sans"/>
                    <a:sym typeface="Google Sans"/>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584200" lvl="1" indent="0">
                  <a:lnSpc>
                    <a:spcPct val="100000"/>
                  </a:lnSpc>
                  <a:buClr>
                    <a:schemeClr val="dk1"/>
                  </a:buClr>
                  <a:buSzPct val="60000"/>
                  <a:buNone/>
                </a:pPr>
                <a:endParaRPr lang="en-US" sz="2000" b="1" dirty="0">
                  <a:solidFill>
                    <a:schemeClr val="tx1"/>
                  </a:solidFill>
                  <a:latin typeface="Google Sans" panose="020B0503030502040204" pitchFamily="34" charset="0"/>
                  <a:ea typeface="Google Sans SemiBold"/>
                  <a:cs typeface="Google Sans SemiBold"/>
                  <a:sym typeface="Google Sans SemiBold"/>
                </a:endParaRPr>
              </a:p>
              <a:p>
                <a:pPr indent="-330200">
                  <a:lnSpc>
                    <a:spcPct val="100000"/>
                  </a:lnSpc>
                  <a:buClr>
                    <a:schemeClr val="dk1"/>
                  </a:buClr>
                  <a:buSzPct val="60000"/>
                </a:pPr>
                <a:r>
                  <a:rPr lang="en-US" sz="2000" dirty="0">
                    <a:solidFill>
                      <a:schemeClr val="tx1"/>
                    </a:solidFill>
                    <a:latin typeface="Google Sans" panose="020B0503030502040204" pitchFamily="34" charset="0"/>
                    <a:ea typeface="Google Sans SemiBold"/>
                    <a:cs typeface="Google Sans SemiBold"/>
                    <a:sym typeface="Google Sans SemiBold"/>
                  </a:rPr>
                  <a:t>Takes LPN and input space of interest</a:t>
                </a:r>
              </a:p>
              <a:p>
                <a:pPr indent="-330200">
                  <a:lnSpc>
                    <a:spcPct val="100000"/>
                  </a:lnSpc>
                  <a:buClr>
                    <a:schemeClr val="dk1"/>
                  </a:buClr>
                  <a:buSzPct val="60000"/>
                </a:pPr>
                <a:endParaRPr lang="en-US" sz="2000" dirty="0">
                  <a:solidFill>
                    <a:schemeClr val="tx1"/>
                  </a:solidFill>
                  <a:latin typeface="Google Sans" panose="020B0503030502040204" pitchFamily="34" charset="0"/>
                  <a:ea typeface="Google Sans SemiBold"/>
                  <a:cs typeface="Google Sans SemiBold"/>
                  <a:sym typeface="Google Sans SemiBold"/>
                </a:endParaRPr>
              </a:p>
              <a:p>
                <a:pPr indent="-330200">
                  <a:lnSpc>
                    <a:spcPct val="100000"/>
                  </a:lnSpc>
                  <a:buClr>
                    <a:schemeClr val="dk1"/>
                  </a:buClr>
                  <a:buSzPct val="60000"/>
                </a:pPr>
                <a:r>
                  <a:rPr lang="en-US" sz="2000" dirty="0">
                    <a:solidFill>
                      <a:schemeClr val="tx1"/>
                    </a:solidFill>
                    <a:latin typeface="Google Sans" panose="020B0503030502040204" pitchFamily="34" charset="0"/>
                    <a:ea typeface="Google Sans SemiBold"/>
                    <a:cs typeface="Google Sans SemiBold"/>
                    <a:sym typeface="Google Sans SemiBold"/>
                  </a:rPr>
                  <a:t>Produces a program that computes execution cycles for every input in that space</a:t>
                </a:r>
              </a:p>
              <a:p>
                <a:pPr lvl="1" indent="-330200">
                  <a:lnSpc>
                    <a:spcPct val="100000"/>
                  </a:lnSpc>
                  <a:buClr>
                    <a:schemeClr val="dk1"/>
                  </a:buClr>
                  <a:buSzPct val="60000"/>
                </a:pPr>
                <a:endParaRPr lang="en-US" sz="1600" dirty="0">
                  <a:solidFill>
                    <a:schemeClr val="tx1"/>
                  </a:solidFill>
                  <a:latin typeface="Google Sans" panose="020B0503030502040204" pitchFamily="34" charset="0"/>
                  <a:ea typeface="Google Sans SemiBold"/>
                  <a:cs typeface="Google Sans SemiBold"/>
                  <a:sym typeface="Google Sans SemiBold"/>
                </a:endParaRPr>
              </a:p>
              <a:p>
                <a:pPr indent="-330200">
                  <a:lnSpc>
                    <a:spcPct val="100000"/>
                  </a:lnSpc>
                  <a:buClr>
                    <a:schemeClr val="dk1"/>
                  </a:buClr>
                  <a:buSzPct val="60000"/>
                </a:pPr>
                <a:r>
                  <a:rPr lang="en-US" sz="2000" dirty="0">
                    <a:solidFill>
                      <a:schemeClr val="tx1"/>
                    </a:solidFill>
                    <a:latin typeface="Google Sans" panose="020B0503030502040204" pitchFamily="34" charset="0"/>
                    <a:ea typeface="Google Sans SemiBold"/>
                    <a:cs typeface="Google Sans SemiBold"/>
                    <a:sym typeface="Google Sans SemiBold"/>
                  </a:rPr>
                  <a:t>Aggregates delay functions into the program </a:t>
                </a:r>
              </a:p>
              <a:p>
                <a:pPr lvl="1" indent="-330200">
                  <a:lnSpc>
                    <a:spcPct val="100000"/>
                  </a:lnSpc>
                  <a:buClr>
                    <a:schemeClr val="dk1"/>
                  </a:buClr>
                  <a:buSzPct val="60000"/>
                </a:pPr>
                <a:r>
                  <a:rPr lang="en-US" sz="1800" dirty="0">
                    <a:solidFill>
                      <a:schemeClr val="tx1"/>
                    </a:solidFill>
                    <a:latin typeface="Google Sans" panose="020B0503030502040204" pitchFamily="34" charset="0"/>
                    <a:ea typeface="Google Sans SemiBold"/>
                    <a:cs typeface="Google Sans SemiBold"/>
                    <a:sym typeface="Google Sans SemiBold"/>
                  </a:rPr>
                  <a:t>Accounting for the parallelism of transitions</a:t>
                </a:r>
              </a:p>
              <a:p>
                <a:pPr lvl="1" indent="-330200">
                  <a:lnSpc>
                    <a:spcPct val="100000"/>
                  </a:lnSpc>
                  <a:buClr>
                    <a:schemeClr val="dk1"/>
                  </a:buClr>
                  <a:buSzPct val="60000"/>
                </a:pPr>
                <a:r>
                  <a:rPr lang="en-US" sz="1800" dirty="0">
                    <a:solidFill>
                      <a:schemeClr val="tx1"/>
                    </a:solidFill>
                    <a:latin typeface="Google Sans" panose="020B0503030502040204" pitchFamily="34" charset="0"/>
                    <a:ea typeface="Google Sans SemiBold"/>
                    <a:cs typeface="Google Sans SemiBold"/>
                    <a:sym typeface="Google Sans SemiBold"/>
                  </a:rPr>
                  <a:t>E.g., latency expression</a:t>
                </a:r>
                <a:r>
                  <a:rPr lang="en-US" sz="1800" dirty="0"/>
                  <a:t> </a:t>
                </a:r>
                <a14:m>
                  <m:oMath xmlns:m="http://schemas.openxmlformats.org/officeDocument/2006/math">
                    <m:r>
                      <a:rPr lang="en-US" sz="1800" i="1">
                        <a:latin typeface="Cambria Math" panose="02040503050406030204" pitchFamily="18" charset="0"/>
                      </a:rPr>
                      <m:t>𝑛</m:t>
                    </m:r>
                  </m:oMath>
                </a14:m>
                <a:endParaRPr lang="en-US" sz="1800" dirty="0">
                  <a:solidFill>
                    <a:schemeClr val="tx1"/>
                  </a:solidFill>
                  <a:latin typeface="Google Sans" panose="020B0503030502040204" pitchFamily="34" charset="0"/>
                  <a:ea typeface="Google Sans SemiBold"/>
                  <a:cs typeface="Google Sans SemiBold"/>
                  <a:sym typeface="Google Sans SemiBold"/>
                </a:endParaRPr>
              </a:p>
              <a:p>
                <a:pPr indent="-330200">
                  <a:lnSpc>
                    <a:spcPct val="100000"/>
                  </a:lnSpc>
                  <a:buClr>
                    <a:schemeClr val="dk1"/>
                  </a:buClr>
                  <a:buSzPct val="60000"/>
                </a:pPr>
                <a:endParaRPr lang="en-US" dirty="0">
                  <a:solidFill>
                    <a:schemeClr val="tx1"/>
                  </a:solidFill>
                  <a:latin typeface="Google Sans" panose="020B0503030502040204" pitchFamily="34" charset="0"/>
                  <a:ea typeface="Google Sans SemiBold"/>
                  <a:cs typeface="Google Sans SemiBold"/>
                  <a:sym typeface="Google Sans SemiBold"/>
                </a:endParaRPr>
              </a:p>
              <a:p>
                <a:pPr indent="-330200">
                  <a:lnSpc>
                    <a:spcPct val="100000"/>
                  </a:lnSpc>
                  <a:buClr>
                    <a:schemeClr val="dk1"/>
                  </a:buClr>
                  <a:buSzPct val="60000"/>
                </a:pPr>
                <a:r>
                  <a:rPr lang="en-US" sz="2000" dirty="0">
                    <a:solidFill>
                      <a:schemeClr val="tx1"/>
                    </a:solidFill>
                    <a:latin typeface="Google Sans" panose="020B0503030502040204" pitchFamily="34" charset="0"/>
                    <a:ea typeface="Google Sans SemiBold"/>
                    <a:cs typeface="Google Sans SemiBold"/>
                    <a:sym typeface="Google Sans SemiBold"/>
                  </a:rPr>
                  <a:t>Input features become free variables</a:t>
                </a:r>
              </a:p>
              <a:p>
                <a:pPr lvl="1" indent="-330200">
                  <a:lnSpc>
                    <a:spcPct val="100000"/>
                  </a:lnSpc>
                  <a:buClr>
                    <a:schemeClr val="dk1"/>
                  </a:buClr>
                  <a:buSzPct val="60000"/>
                </a:pPr>
                <a:r>
                  <a:rPr lang="en-US" sz="1800" dirty="0">
                    <a:solidFill>
                      <a:schemeClr val="tx1"/>
                    </a:solidFill>
                    <a:latin typeface="Google Sans" panose="020B0503030502040204" pitchFamily="34" charset="0"/>
                    <a:ea typeface="Google Sans SemiBold"/>
                    <a:cs typeface="Google Sans SemiBold"/>
                    <a:sym typeface="Google Sans SemiBold"/>
                  </a:rPr>
                  <a:t>E.g., matrix dimension </a:t>
                </a:r>
                <a14:m>
                  <m:oMath xmlns:m="http://schemas.openxmlformats.org/officeDocument/2006/math">
                    <m:r>
                      <a:rPr lang="en-US" sz="1800" i="1">
                        <a:latin typeface="Cambria Math" panose="02040503050406030204" pitchFamily="18" charset="0"/>
                      </a:rPr>
                      <m:t>𝑛</m:t>
                    </m:r>
                  </m:oMath>
                </a14:m>
                <a:endParaRPr lang="en-US" sz="1800" dirty="0">
                  <a:solidFill>
                    <a:schemeClr val="tx1"/>
                  </a:solidFill>
                  <a:latin typeface="Google Sans" panose="020B0503030502040204" pitchFamily="34" charset="0"/>
                  <a:ea typeface="Google Sans SemiBold"/>
                  <a:cs typeface="Google Sans SemiBold"/>
                  <a:sym typeface="Google Sans SemiBold"/>
                </a:endParaRPr>
              </a:p>
              <a:p>
                <a:pPr indent="-330200">
                  <a:lnSpc>
                    <a:spcPct val="100000"/>
                  </a:lnSpc>
                  <a:buClr>
                    <a:schemeClr val="dk1"/>
                  </a:buClr>
                  <a:buSzPct val="60000"/>
                </a:pPr>
                <a:endParaRPr lang="en-US" sz="1800" dirty="0">
                  <a:solidFill>
                    <a:schemeClr val="tx1"/>
                  </a:solidFill>
                  <a:latin typeface="Google Sans" panose="020B0503030502040204" pitchFamily="34" charset="0"/>
                  <a:ea typeface="Google Sans SemiBold"/>
                  <a:cs typeface="Google Sans SemiBold"/>
                  <a:sym typeface="Google Sans SemiBold"/>
                </a:endParaRPr>
              </a:p>
              <a:p>
                <a:pPr lvl="1" indent="-330200">
                  <a:lnSpc>
                    <a:spcPct val="100000"/>
                  </a:lnSpc>
                  <a:buClr>
                    <a:schemeClr val="dk1"/>
                  </a:buClr>
                  <a:buSzPct val="60000"/>
                </a:pPr>
                <a:endParaRPr lang="en-US" sz="2000" dirty="0">
                  <a:solidFill>
                    <a:schemeClr val="tx1"/>
                  </a:solidFill>
                  <a:latin typeface="Google Sans" panose="020B0503030502040204" pitchFamily="34" charset="0"/>
                  <a:ea typeface="Google Sans SemiBold"/>
                  <a:cs typeface="Google Sans SemiBold"/>
                  <a:sym typeface="Google Sans SemiBold"/>
                </a:endParaRPr>
              </a:p>
            </p:txBody>
          </p:sp>
        </mc:Choice>
        <mc:Fallback xmlns="">
          <p:sp>
            <p:nvSpPr>
              <p:cNvPr id="15" name="Google Shape;109;p26">
                <a:extLst>
                  <a:ext uri="{FF2B5EF4-FFF2-40B4-BE49-F238E27FC236}">
                    <a16:creationId xmlns:a16="http://schemas.microsoft.com/office/drawing/2014/main" id="{F73AC238-C122-AD03-7A6E-FA05679F65EE}"/>
                  </a:ext>
                </a:extLst>
              </p:cNvPr>
              <p:cNvSpPr txBox="1">
                <a:spLocks noRot="1" noChangeAspect="1" noMove="1" noResize="1" noEditPoints="1" noAdjustHandles="1" noChangeArrowheads="1" noChangeShapeType="1" noTextEdit="1"/>
              </p:cNvSpPr>
              <p:nvPr/>
            </p:nvSpPr>
            <p:spPr>
              <a:xfrm>
                <a:off x="182765" y="654493"/>
                <a:ext cx="6498366" cy="2663211"/>
              </a:xfrm>
              <a:prstGeom prst="rect">
                <a:avLst/>
              </a:prstGeom>
              <a:blipFill>
                <a:blip r:embed="rId4"/>
                <a:stretch>
                  <a:fillRect b="-39336"/>
                </a:stretch>
              </a:blipFill>
              <a:ln>
                <a:noFill/>
              </a:ln>
            </p:spPr>
            <p:txBody>
              <a:bodyPr/>
              <a:lstStyle/>
              <a:p>
                <a:r>
                  <a:rPr lang="en-CN">
                    <a:noFill/>
                  </a:rPr>
                  <a:t> </a:t>
                </a:r>
              </a:p>
            </p:txBody>
          </p:sp>
        </mc:Fallback>
      </mc:AlternateContent>
      <p:sp>
        <p:nvSpPr>
          <p:cNvPr id="2" name="Rectangle 1">
            <a:extLst>
              <a:ext uri="{FF2B5EF4-FFF2-40B4-BE49-F238E27FC236}">
                <a16:creationId xmlns:a16="http://schemas.microsoft.com/office/drawing/2014/main" id="{885D2881-24AB-ED87-04B1-4F2E88D36C6E}"/>
              </a:ext>
            </a:extLst>
          </p:cNvPr>
          <p:cNvSpPr/>
          <p:nvPr/>
        </p:nvSpPr>
        <p:spPr>
          <a:xfrm>
            <a:off x="7134324" y="2718896"/>
            <a:ext cx="1105983" cy="34787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bg1"/>
                </a:solidFill>
                <a:latin typeface="Google Sans" panose="020B0503030502040204" pitchFamily="34" charset="0"/>
              </a:rPr>
              <a:t>lpn2pi</a:t>
            </a:r>
          </a:p>
        </p:txBody>
      </p:sp>
      <p:cxnSp>
        <p:nvCxnSpPr>
          <p:cNvPr id="9" name="Straight Arrow Connector 8">
            <a:extLst>
              <a:ext uri="{FF2B5EF4-FFF2-40B4-BE49-F238E27FC236}">
                <a16:creationId xmlns:a16="http://schemas.microsoft.com/office/drawing/2014/main" id="{4BD92AEF-4EF8-FBA5-2D4C-D144C3FEAD1C}"/>
              </a:ext>
            </a:extLst>
          </p:cNvPr>
          <p:cNvCxnSpPr>
            <a:cxnSpLocks/>
            <a:stCxn id="6" idx="0"/>
            <a:endCxn id="2" idx="2"/>
          </p:cNvCxnSpPr>
          <p:nvPr/>
        </p:nvCxnSpPr>
        <p:spPr>
          <a:xfrm flipV="1">
            <a:off x="7149310" y="3066771"/>
            <a:ext cx="538006" cy="38371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A0CED420-54EE-BF0D-4FF7-34B05F590AA6}"/>
              </a:ext>
            </a:extLst>
          </p:cNvPr>
          <p:cNvSpPr/>
          <p:nvPr/>
        </p:nvSpPr>
        <p:spPr>
          <a:xfrm>
            <a:off x="7062449" y="1366989"/>
            <a:ext cx="1234502" cy="62075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Google Sans" panose="020B0503030502040204" pitchFamily="34" charset="0"/>
              </a:rPr>
              <a:t>Perf. </a:t>
            </a:r>
          </a:p>
          <a:p>
            <a:pPr algn="ctr"/>
            <a:r>
              <a:rPr lang="en-CN" sz="2000" dirty="0">
                <a:solidFill>
                  <a:schemeClr val="tx1"/>
                </a:solidFill>
                <a:latin typeface="Google Sans" panose="020B0503030502040204" pitchFamily="34" charset="0"/>
              </a:rPr>
              <a:t>Interface</a:t>
            </a:r>
          </a:p>
        </p:txBody>
      </p:sp>
      <p:cxnSp>
        <p:nvCxnSpPr>
          <p:cNvPr id="13" name="Straight Arrow Connector 12">
            <a:extLst>
              <a:ext uri="{FF2B5EF4-FFF2-40B4-BE49-F238E27FC236}">
                <a16:creationId xmlns:a16="http://schemas.microsoft.com/office/drawing/2014/main" id="{DF0C3CA6-67A6-F924-0131-D9E640BD406D}"/>
              </a:ext>
            </a:extLst>
          </p:cNvPr>
          <p:cNvCxnSpPr>
            <a:cxnSpLocks/>
            <a:stCxn id="2" idx="0"/>
            <a:endCxn id="12" idx="2"/>
          </p:cNvCxnSpPr>
          <p:nvPr/>
        </p:nvCxnSpPr>
        <p:spPr>
          <a:xfrm flipH="1" flipV="1">
            <a:off x="7679700" y="1987746"/>
            <a:ext cx="7616" cy="7311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94326E7C-AA6B-5CC3-6238-D83A8D946261}"/>
              </a:ext>
            </a:extLst>
          </p:cNvPr>
          <p:cNvSpPr txBox="1"/>
          <p:nvPr/>
        </p:nvSpPr>
        <p:spPr>
          <a:xfrm>
            <a:off x="7134324" y="2217132"/>
            <a:ext cx="2596888" cy="307777"/>
          </a:xfrm>
          <a:prstGeom prst="rect">
            <a:avLst/>
          </a:prstGeom>
          <a:noFill/>
        </p:spPr>
        <p:txBody>
          <a:bodyPr wrap="square" rtlCol="0">
            <a:spAutoFit/>
          </a:bodyPr>
          <a:lstStyle/>
          <a:p>
            <a:pPr algn="ctr"/>
            <a:r>
              <a:rPr lang="en-CN" i="1" dirty="0">
                <a:solidFill>
                  <a:schemeClr val="tx1"/>
                </a:solidFill>
                <a:latin typeface="Google Sans" panose="020B0503030502040204" pitchFamily="34" charset="0"/>
              </a:rPr>
              <a:t>Transformation</a:t>
            </a:r>
          </a:p>
        </p:txBody>
      </p:sp>
      <p:sp>
        <p:nvSpPr>
          <p:cNvPr id="21" name="Rectangle 20">
            <a:extLst>
              <a:ext uri="{FF2B5EF4-FFF2-40B4-BE49-F238E27FC236}">
                <a16:creationId xmlns:a16="http://schemas.microsoft.com/office/drawing/2014/main" id="{BAA8F238-8D02-E7DB-890D-8A8930374B8D}"/>
              </a:ext>
            </a:extLst>
          </p:cNvPr>
          <p:cNvSpPr/>
          <p:nvPr/>
        </p:nvSpPr>
        <p:spPr>
          <a:xfrm>
            <a:off x="7813606" y="3450485"/>
            <a:ext cx="1105984" cy="75346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Google Sans" panose="020B0503030502040204" pitchFamily="34" charset="0"/>
              </a:rPr>
              <a:t>Input space</a:t>
            </a:r>
          </a:p>
        </p:txBody>
      </p:sp>
      <p:cxnSp>
        <p:nvCxnSpPr>
          <p:cNvPr id="22" name="Straight Arrow Connector 21">
            <a:extLst>
              <a:ext uri="{FF2B5EF4-FFF2-40B4-BE49-F238E27FC236}">
                <a16:creationId xmlns:a16="http://schemas.microsoft.com/office/drawing/2014/main" id="{D3D29189-E048-1964-A92C-121969A2E7E9}"/>
              </a:ext>
            </a:extLst>
          </p:cNvPr>
          <p:cNvCxnSpPr>
            <a:cxnSpLocks/>
            <a:stCxn id="21" idx="0"/>
            <a:endCxn id="2" idx="2"/>
          </p:cNvCxnSpPr>
          <p:nvPr/>
        </p:nvCxnSpPr>
        <p:spPr>
          <a:xfrm flipH="1" flipV="1">
            <a:off x="7687316" y="3066771"/>
            <a:ext cx="679282" cy="38371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 name="Slide Number Placeholder 3">
            <a:extLst>
              <a:ext uri="{FF2B5EF4-FFF2-40B4-BE49-F238E27FC236}">
                <a16:creationId xmlns:a16="http://schemas.microsoft.com/office/drawing/2014/main" id="{6867CFC5-BC6E-4D05-FAA6-C7B033FF45B5}"/>
              </a:ext>
            </a:extLst>
          </p:cNvPr>
          <p:cNvSpPr>
            <a:spLocks noGrp="1"/>
          </p:cNvSpPr>
          <p:nvPr>
            <p:ph type="sldNum" idx="12"/>
          </p:nvPr>
        </p:nvSpPr>
        <p:spPr/>
        <p:txBody>
          <a:bodyPr>
            <a:normAutofit/>
          </a:bodyPr>
          <a:lstStyle/>
          <a:p>
            <a:pPr marL="0" lvl="0" indent="0" algn="r" rtl="0">
              <a:spcBef>
                <a:spcPts val="0"/>
              </a:spcBef>
              <a:spcAft>
                <a:spcPts val="0"/>
              </a:spcAft>
              <a:buNone/>
            </a:pPr>
            <a:fld id="{00000000-1234-1234-1234-123412341234}" type="slidenum">
              <a:rPr lang="en" smtClean="0"/>
              <a:t>17</a:t>
            </a:fld>
            <a:endParaRPr lang="en" dirty="0"/>
          </a:p>
        </p:txBody>
      </p:sp>
      <p:sp>
        <p:nvSpPr>
          <p:cNvPr id="5" name="TextBox 4">
            <a:extLst>
              <a:ext uri="{FF2B5EF4-FFF2-40B4-BE49-F238E27FC236}">
                <a16:creationId xmlns:a16="http://schemas.microsoft.com/office/drawing/2014/main" id="{0D35E7DD-271F-FFE9-1566-DC8968A500F1}"/>
              </a:ext>
            </a:extLst>
          </p:cNvPr>
          <p:cNvSpPr txBox="1"/>
          <p:nvPr/>
        </p:nvSpPr>
        <p:spPr>
          <a:xfrm>
            <a:off x="0" y="4628822"/>
            <a:ext cx="9144000" cy="400110"/>
          </a:xfrm>
          <a:prstGeom prst="rect">
            <a:avLst/>
          </a:prstGeom>
          <a:solidFill>
            <a:schemeClr val="accent1"/>
          </a:solidFill>
        </p:spPr>
        <p:txBody>
          <a:bodyPr wrap="square" rtlCol="0">
            <a:spAutoFit/>
          </a:bodyPr>
          <a:lstStyle/>
          <a:p>
            <a:pPr algn="ctr"/>
            <a:r>
              <a:rPr lang="en-CN" sz="2000" dirty="0">
                <a:solidFill>
                  <a:schemeClr val="bg1"/>
                </a:solidFill>
                <a:latin typeface="Google Sans" panose="020B0503030502040204" pitchFamily="34" charset="0"/>
              </a:rPr>
              <a:t>Performance interfaces are readable and accurate (&lt; 20% avg error vs. HW) </a:t>
            </a:r>
          </a:p>
        </p:txBody>
      </p:sp>
    </p:spTree>
    <p:custDataLst>
      <p:tags r:id="rId1"/>
    </p:custDataLst>
    <p:extLst>
      <p:ext uri="{BB962C8B-B14F-4D97-AF65-F5344CB8AC3E}">
        <p14:creationId xmlns:p14="http://schemas.microsoft.com/office/powerpoint/2010/main" val="105493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09;p26">
            <a:extLst>
              <a:ext uri="{FF2B5EF4-FFF2-40B4-BE49-F238E27FC236}">
                <a16:creationId xmlns:a16="http://schemas.microsoft.com/office/drawing/2014/main" id="{4CBA87FA-BF11-9AF8-AF05-F8183DD1B3A4}"/>
              </a:ext>
            </a:extLst>
          </p:cNvPr>
          <p:cNvSpPr txBox="1">
            <a:spLocks/>
          </p:cNvSpPr>
          <p:nvPr/>
        </p:nvSpPr>
        <p:spPr>
          <a:xfrm>
            <a:off x="491462" y="1143442"/>
            <a:ext cx="8652538" cy="28980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Google Sans"/>
              <a:buChar char="●"/>
              <a:defRPr sz="1800" b="0" i="0" u="none" strike="noStrike" cap="none">
                <a:solidFill>
                  <a:schemeClr val="dk2"/>
                </a:solidFill>
                <a:latin typeface="Google Sans"/>
                <a:ea typeface="Google Sans"/>
                <a:cs typeface="Google Sans"/>
                <a:sym typeface="Google Sans"/>
              </a:defRPr>
            </a:lvl1pPr>
            <a:lvl2pPr marL="914400" marR="0" lvl="1" indent="-317500" algn="l" rtl="0">
              <a:lnSpc>
                <a:spcPct val="115000"/>
              </a:lnSpc>
              <a:spcBef>
                <a:spcPts val="0"/>
              </a:spcBef>
              <a:spcAft>
                <a:spcPts val="0"/>
              </a:spcAft>
              <a:buClr>
                <a:schemeClr val="dk2"/>
              </a:buClr>
              <a:buSzPts val="1400"/>
              <a:buFont typeface="Google Sans"/>
              <a:buChar char="○"/>
              <a:defRPr sz="1400" b="0" i="0" u="none" strike="noStrike" cap="none">
                <a:solidFill>
                  <a:schemeClr val="dk2"/>
                </a:solidFill>
                <a:latin typeface="Google Sans"/>
                <a:ea typeface="Google Sans"/>
                <a:cs typeface="Google Sans"/>
                <a:sym typeface="Google Sans"/>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indent="-330200">
              <a:lnSpc>
                <a:spcPct val="100000"/>
              </a:lnSpc>
              <a:buClr>
                <a:schemeClr val="dk1"/>
              </a:buClr>
              <a:buSzPct val="60000"/>
            </a:pPr>
            <a:r>
              <a:rPr lang="en-US" sz="2000" dirty="0">
                <a:solidFill>
                  <a:schemeClr val="tx1"/>
                </a:solidFill>
                <a:latin typeface="Google Sans" panose="020B0503030502040204" pitchFamily="34" charset="0"/>
                <a:ea typeface="Google Sans SemiBold"/>
                <a:cs typeface="Google Sans SemiBold"/>
                <a:sym typeface="Google Sans SemiBold"/>
              </a:rPr>
              <a:t>Performance interfaces </a:t>
            </a:r>
          </a:p>
          <a:p>
            <a:pPr marL="584200" lvl="1" indent="0">
              <a:lnSpc>
                <a:spcPct val="100000"/>
              </a:lnSpc>
              <a:buClr>
                <a:schemeClr val="dk1"/>
              </a:buClr>
              <a:buSzPct val="60000"/>
              <a:buNone/>
            </a:pPr>
            <a:endParaRPr lang="en-US" sz="2000" dirty="0">
              <a:solidFill>
                <a:srgbClr val="000000"/>
              </a:solidFill>
              <a:ea typeface="Google Sans SemiBold"/>
              <a:cs typeface="Google Sans SemiBold"/>
            </a:endParaRPr>
          </a:p>
          <a:p>
            <a:pPr indent="-330200">
              <a:lnSpc>
                <a:spcPct val="100000"/>
              </a:lnSpc>
              <a:buClr>
                <a:schemeClr val="dk1"/>
              </a:buClr>
              <a:buSzPct val="60000"/>
            </a:pPr>
            <a:r>
              <a:rPr lang="en-US" sz="2000" dirty="0">
                <a:solidFill>
                  <a:srgbClr val="000000"/>
                </a:solidFill>
                <a:ea typeface="Google Sans SemiBold"/>
                <a:cs typeface="Google Sans SemiBold"/>
              </a:rPr>
              <a:t>Performance IR (LPN)</a:t>
            </a:r>
          </a:p>
          <a:p>
            <a:pPr marL="127000" indent="0">
              <a:lnSpc>
                <a:spcPct val="100000"/>
              </a:lnSpc>
              <a:buClr>
                <a:schemeClr val="dk1"/>
              </a:buClr>
              <a:buSzPct val="60000"/>
              <a:buNone/>
            </a:pPr>
            <a:endParaRPr lang="en-US" sz="2000" dirty="0">
              <a:solidFill>
                <a:srgbClr val="000000"/>
              </a:solidFill>
              <a:ea typeface="Google Sans SemiBold"/>
              <a:cs typeface="Google Sans SemiBold"/>
            </a:endParaRPr>
          </a:p>
          <a:p>
            <a:pPr indent="-330200">
              <a:lnSpc>
                <a:spcPct val="100000"/>
              </a:lnSpc>
              <a:buClr>
                <a:schemeClr val="dk1"/>
              </a:buClr>
              <a:buSzPct val="60000"/>
            </a:pPr>
            <a:r>
              <a:rPr lang="en-US" sz="2000" dirty="0">
                <a:solidFill>
                  <a:schemeClr val="bg1"/>
                </a:solidFill>
                <a:ea typeface="Google Sans SemiBold"/>
                <a:cs typeface="Google Sans SemiBold"/>
              </a:rPr>
              <a:t>Beyond performance interfaces</a:t>
            </a:r>
            <a:endParaRPr lang="en-US" sz="2000" dirty="0">
              <a:solidFill>
                <a:schemeClr val="tx1"/>
              </a:solidFill>
              <a:ea typeface="Google Sans SemiBold"/>
              <a:cs typeface="Google Sans SemiBold"/>
            </a:endParaRPr>
          </a:p>
        </p:txBody>
      </p:sp>
      <p:sp>
        <p:nvSpPr>
          <p:cNvPr id="2" name="Title 1">
            <a:extLst>
              <a:ext uri="{FF2B5EF4-FFF2-40B4-BE49-F238E27FC236}">
                <a16:creationId xmlns:a16="http://schemas.microsoft.com/office/drawing/2014/main" id="{041E9F91-6513-530A-FAA0-D7529D1BB9F2}"/>
              </a:ext>
            </a:extLst>
          </p:cNvPr>
          <p:cNvSpPr>
            <a:spLocks noGrp="1"/>
          </p:cNvSpPr>
          <p:nvPr>
            <p:ph type="title"/>
          </p:nvPr>
        </p:nvSpPr>
        <p:spPr/>
        <p:txBody>
          <a:bodyPr>
            <a:normAutofit fontScale="90000"/>
          </a:bodyPr>
          <a:lstStyle/>
          <a:p>
            <a:r>
              <a:rPr lang="en-CN" dirty="0"/>
              <a:t>Outline</a:t>
            </a:r>
          </a:p>
        </p:txBody>
      </p:sp>
      <p:pic>
        <p:nvPicPr>
          <p:cNvPr id="4" name="Graphic 3" descr="Bunny face outline">
            <a:extLst>
              <a:ext uri="{FF2B5EF4-FFF2-40B4-BE49-F238E27FC236}">
                <a16:creationId xmlns:a16="http://schemas.microsoft.com/office/drawing/2014/main" id="{E24E7843-7B56-4392-5312-B144673EF2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77599" y="2401915"/>
            <a:ext cx="914400" cy="914400"/>
          </a:xfrm>
          <a:prstGeom prst="rect">
            <a:avLst/>
          </a:prstGeom>
        </p:spPr>
      </p:pic>
      <p:pic>
        <p:nvPicPr>
          <p:cNvPr id="5" name="Graphic 4" descr="Eggs in basket outline">
            <a:extLst>
              <a:ext uri="{FF2B5EF4-FFF2-40B4-BE49-F238E27FC236}">
                <a16:creationId xmlns:a16="http://schemas.microsoft.com/office/drawing/2014/main" id="{5A6F363D-8F0F-711A-09E9-1FF42514FF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1557" y="2409282"/>
            <a:ext cx="914400" cy="914400"/>
          </a:xfrm>
          <a:prstGeom prst="rect">
            <a:avLst/>
          </a:prstGeom>
        </p:spPr>
      </p:pic>
      <p:sp>
        <p:nvSpPr>
          <p:cNvPr id="7" name="Slide Number Placeholder 6">
            <a:extLst>
              <a:ext uri="{FF2B5EF4-FFF2-40B4-BE49-F238E27FC236}">
                <a16:creationId xmlns:a16="http://schemas.microsoft.com/office/drawing/2014/main" id="{BB05ED3D-36B1-0F22-41C5-639E4652F8FF}"/>
              </a:ext>
            </a:extLst>
          </p:cNvPr>
          <p:cNvSpPr>
            <a:spLocks noGrp="1"/>
          </p:cNvSpPr>
          <p:nvPr>
            <p:ph type="sldNum" idx="12"/>
          </p:nvPr>
        </p:nvSpPr>
        <p:spPr/>
        <p:txBody>
          <a:bodyPr>
            <a:normAutofit/>
          </a:bodyPr>
          <a:lstStyle/>
          <a:p>
            <a:pPr marL="0" lvl="0" indent="0" algn="r" rtl="0">
              <a:spcBef>
                <a:spcPts val="0"/>
              </a:spcBef>
              <a:spcAft>
                <a:spcPts val="0"/>
              </a:spcAft>
              <a:buNone/>
            </a:pPr>
            <a:fld id="{00000000-1234-1234-1234-123412341234}" type="slidenum">
              <a:rPr lang="en" smtClean="0"/>
              <a:t>18</a:t>
            </a:fld>
            <a:endParaRPr lang="en" dirty="0"/>
          </a:p>
        </p:txBody>
      </p:sp>
    </p:spTree>
    <p:custDataLst>
      <p:tags r:id="rId1"/>
    </p:custDataLst>
    <p:extLst>
      <p:ext uri="{BB962C8B-B14F-4D97-AF65-F5344CB8AC3E}">
        <p14:creationId xmlns:p14="http://schemas.microsoft.com/office/powerpoint/2010/main" val="323032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6">
                                            <p:txEl>
                                              <p:pRg st="4" end="4"/>
                                            </p:txEl>
                                          </p:spTgt>
                                        </p:tgtEl>
                                        <p:attrNameLst>
                                          <p:attrName>style.color</p:attrName>
                                        </p:attrNameLst>
                                      </p:cBhvr>
                                      <p:to>
                                        <a:schemeClr val="accent2"/>
                                      </p:to>
                                    </p:animClr>
                                  </p:childTnLst>
                                </p:cTn>
                              </p:par>
                              <p:par>
                                <p:cTn id="7" presetID="45" presetClass="exit" presetSubtype="0" fill="hold" nodeType="withEffect">
                                  <p:stCondLst>
                                    <p:cond delay="0"/>
                                  </p:stCondLst>
                                  <p:childTnLst>
                                    <p:animEffect transition="out" filter="fade">
                                      <p:cBhvr>
                                        <p:cTn id="8" dur="2000"/>
                                        <p:tgtEl>
                                          <p:spTgt spid="5"/>
                                        </p:tgtEl>
                                      </p:cBhvr>
                                    </p:animEffect>
                                    <p:anim calcmode="lin" valueType="num">
                                      <p:cBhvr>
                                        <p:cTn id="9" dur="2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0" dur="2000"/>
                                        <p:tgtEl>
                                          <p:spTgt spid="5"/>
                                        </p:tgtEl>
                                        <p:attrNameLst>
                                          <p:attrName>ppt_h</p:attrName>
                                        </p:attrNameLst>
                                      </p:cBhvr>
                                      <p:tavLst>
                                        <p:tav tm="0">
                                          <p:val>
                                            <p:strVal val="ppt_h"/>
                                          </p:val>
                                        </p:tav>
                                        <p:tav tm="100000">
                                          <p:val>
                                            <p:strVal val="ppt_h"/>
                                          </p:val>
                                        </p:tav>
                                      </p:tavLst>
                                    </p:anim>
                                    <p:set>
                                      <p:cBhvr>
                                        <p:cTn id="11" dur="1" fill="hold">
                                          <p:stCondLst>
                                            <p:cond delay="1999"/>
                                          </p:stCondLst>
                                        </p:cTn>
                                        <p:tgtEl>
                                          <p:spTgt spid="5"/>
                                        </p:tgtEl>
                                        <p:attrNameLst>
                                          <p:attrName>style.visibility</p:attrName>
                                        </p:attrNameLst>
                                      </p:cBhvr>
                                      <p:to>
                                        <p:strVal val="hidden"/>
                                      </p:to>
                                    </p:set>
                                  </p:childTnLst>
                                </p:cTn>
                              </p:par>
                              <p:par>
                                <p:cTn id="12" presetID="45" presetClass="exit" presetSubtype="0" fill="hold" nodeType="withEffect">
                                  <p:stCondLst>
                                    <p:cond delay="0"/>
                                  </p:stCondLst>
                                  <p:childTnLst>
                                    <p:animEffect transition="out" filter="fade">
                                      <p:cBhvr>
                                        <p:cTn id="13" dur="2000"/>
                                        <p:tgtEl>
                                          <p:spTgt spid="4"/>
                                        </p:tgtEl>
                                      </p:cBhvr>
                                    </p:animEffect>
                                    <p:anim calcmode="lin" valueType="num">
                                      <p:cBhvr>
                                        <p:cTn id="14" dur="2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5" dur="2000"/>
                                        <p:tgtEl>
                                          <p:spTgt spid="4"/>
                                        </p:tgtEl>
                                        <p:attrNameLst>
                                          <p:attrName>ppt_h</p:attrName>
                                        </p:attrNameLst>
                                      </p:cBhvr>
                                      <p:tavLst>
                                        <p:tav tm="0">
                                          <p:val>
                                            <p:strVal val="ppt_h"/>
                                          </p:val>
                                        </p:tav>
                                        <p:tav tm="100000">
                                          <p:val>
                                            <p:strVal val="ppt_h"/>
                                          </p:val>
                                        </p:tav>
                                      </p:tavLst>
                                    </p:anim>
                                    <p:set>
                                      <p:cBhvr>
                                        <p:cTn id="16"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Straight Arrow Connector 71">
            <a:extLst>
              <a:ext uri="{FF2B5EF4-FFF2-40B4-BE49-F238E27FC236}">
                <a16:creationId xmlns:a16="http://schemas.microsoft.com/office/drawing/2014/main" id="{C163D8F2-2DC8-3004-604F-5FB4D5CCE421}"/>
              </a:ext>
            </a:extLst>
          </p:cNvPr>
          <p:cNvCxnSpPr>
            <a:cxnSpLocks/>
            <a:endCxn id="63" idx="2"/>
          </p:cNvCxnSpPr>
          <p:nvPr/>
        </p:nvCxnSpPr>
        <p:spPr>
          <a:xfrm flipV="1">
            <a:off x="4838949" y="2273754"/>
            <a:ext cx="0" cy="1715402"/>
          </a:xfrm>
          <a:prstGeom prst="straightConnector1">
            <a:avLst/>
          </a:prstGeom>
          <a:ln w="28575">
            <a:tailEnd type="arrow" w="lg" len="lg"/>
          </a:ln>
        </p:spPr>
        <p:style>
          <a:lnRef idx="1">
            <a:schemeClr val="dk1"/>
          </a:lnRef>
          <a:fillRef idx="0">
            <a:schemeClr val="dk1"/>
          </a:fillRef>
          <a:effectRef idx="0">
            <a:schemeClr val="dk1"/>
          </a:effectRef>
          <a:fontRef idx="minor">
            <a:schemeClr val="tx1"/>
          </a:fontRef>
        </p:style>
      </p:cxnSp>
      <p:cxnSp>
        <p:nvCxnSpPr>
          <p:cNvPr id="54" name="Straight Arrow Connector 53">
            <a:extLst>
              <a:ext uri="{FF2B5EF4-FFF2-40B4-BE49-F238E27FC236}">
                <a16:creationId xmlns:a16="http://schemas.microsoft.com/office/drawing/2014/main" id="{C1EFCD8D-BC66-BF07-0BAF-B671FB45817D}"/>
              </a:ext>
            </a:extLst>
          </p:cNvPr>
          <p:cNvCxnSpPr>
            <a:cxnSpLocks/>
            <a:endCxn id="64" idx="2"/>
          </p:cNvCxnSpPr>
          <p:nvPr/>
        </p:nvCxnSpPr>
        <p:spPr>
          <a:xfrm flipV="1">
            <a:off x="6301220" y="2273754"/>
            <a:ext cx="0" cy="1700772"/>
          </a:xfrm>
          <a:prstGeom prst="straightConnector1">
            <a:avLst/>
          </a:prstGeom>
          <a:ln w="28575">
            <a:tailEnd type="arrow" w="lg" len="lg"/>
          </a:ln>
        </p:spPr>
        <p:style>
          <a:lnRef idx="1">
            <a:schemeClr val="dk1"/>
          </a:lnRef>
          <a:fillRef idx="0">
            <a:schemeClr val="dk1"/>
          </a:fillRef>
          <a:effectRef idx="0">
            <a:schemeClr val="dk1"/>
          </a:effectRef>
          <a:fontRef idx="minor">
            <a:schemeClr val="tx1"/>
          </a:fontRef>
        </p:style>
      </p:cxnSp>
      <p:sp>
        <p:nvSpPr>
          <p:cNvPr id="2" name="Title 1">
            <a:extLst>
              <a:ext uri="{FF2B5EF4-FFF2-40B4-BE49-F238E27FC236}">
                <a16:creationId xmlns:a16="http://schemas.microsoft.com/office/drawing/2014/main" id="{5ADF8123-9F67-E3DE-1B97-E27F31789881}"/>
              </a:ext>
            </a:extLst>
          </p:cNvPr>
          <p:cNvSpPr>
            <a:spLocks noGrp="1"/>
          </p:cNvSpPr>
          <p:nvPr>
            <p:ph type="title"/>
          </p:nvPr>
        </p:nvSpPr>
        <p:spPr>
          <a:xfrm>
            <a:off x="311700" y="188994"/>
            <a:ext cx="8520600" cy="572700"/>
          </a:xfrm>
        </p:spPr>
        <p:txBody>
          <a:bodyPr>
            <a:noAutofit/>
          </a:bodyPr>
          <a:lstStyle/>
          <a:p>
            <a:pPr marL="127000"/>
            <a:r>
              <a:rPr lang="en-US" dirty="0"/>
              <a:t>l</a:t>
            </a:r>
            <a:r>
              <a:rPr lang="en-CN" dirty="0"/>
              <a:t>pn2sim: LPN </a:t>
            </a:r>
            <a:r>
              <a:rPr lang="en-US" dirty="0">
                <a:solidFill>
                  <a:schemeClr val="tx1"/>
                </a:solidFill>
                <a:latin typeface="Google Sans" panose="020B0503030502040204" pitchFamily="34" charset="0"/>
                <a:ea typeface="Google Sans SemiBold"/>
                <a:cs typeface="Google Sans SemiBold"/>
                <a:sym typeface="Wingdings" pitchFamily="2" charset="2"/>
              </a:rPr>
              <a:t></a:t>
            </a:r>
            <a:r>
              <a:rPr lang="en-CN" dirty="0"/>
              <a:t> Performance S</a:t>
            </a:r>
            <a:r>
              <a:rPr lang="en-US" dirty="0" err="1"/>
              <a:t>i</a:t>
            </a:r>
            <a:r>
              <a:rPr lang="en-CN" dirty="0"/>
              <a:t>mulator</a:t>
            </a:r>
            <a:br>
              <a:rPr lang="en-CN" dirty="0"/>
            </a:br>
            <a:endParaRPr lang="en-CN" dirty="0"/>
          </a:p>
        </p:txBody>
      </p:sp>
      <p:sp>
        <p:nvSpPr>
          <p:cNvPr id="8" name="Rectangle 7">
            <a:extLst>
              <a:ext uri="{FF2B5EF4-FFF2-40B4-BE49-F238E27FC236}">
                <a16:creationId xmlns:a16="http://schemas.microsoft.com/office/drawing/2014/main" id="{C14EA914-3A23-9E03-A5E2-535E538DB397}"/>
              </a:ext>
            </a:extLst>
          </p:cNvPr>
          <p:cNvSpPr/>
          <p:nvPr/>
        </p:nvSpPr>
        <p:spPr>
          <a:xfrm>
            <a:off x="561570" y="1578305"/>
            <a:ext cx="1976733" cy="89977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N" sz="1800" dirty="0">
                <a:solidFill>
                  <a:schemeClr val="tx1"/>
                </a:solidFill>
                <a:latin typeface="Google Sans" panose="020B0503030502040204" pitchFamily="34" charset="0"/>
              </a:rPr>
              <a:t>Accelerator </a:t>
            </a:r>
          </a:p>
          <a:p>
            <a:pPr algn="ctr"/>
            <a:r>
              <a:rPr lang="en-CN" sz="1800" dirty="0">
                <a:solidFill>
                  <a:schemeClr val="tx1"/>
                </a:solidFill>
                <a:latin typeface="Google Sans" panose="020B0503030502040204" pitchFamily="34" charset="0"/>
              </a:rPr>
              <a:t>(e.g. Verilog RTL)</a:t>
            </a:r>
          </a:p>
        </p:txBody>
      </p:sp>
      <p:sp>
        <p:nvSpPr>
          <p:cNvPr id="10" name="Rectangle 9">
            <a:extLst>
              <a:ext uri="{FF2B5EF4-FFF2-40B4-BE49-F238E27FC236}">
                <a16:creationId xmlns:a16="http://schemas.microsoft.com/office/drawing/2014/main" id="{9A0AEBFC-1241-A37B-F777-C68CEA43D3FB}"/>
              </a:ext>
            </a:extLst>
          </p:cNvPr>
          <p:cNvSpPr/>
          <p:nvPr/>
        </p:nvSpPr>
        <p:spPr>
          <a:xfrm>
            <a:off x="406798" y="3649393"/>
            <a:ext cx="2249495" cy="46853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Google Sans" panose="020B0503030502040204" pitchFamily="34" charset="0"/>
              </a:rPr>
              <a:t>LPN</a:t>
            </a:r>
          </a:p>
        </p:txBody>
      </p:sp>
      <p:cxnSp>
        <p:nvCxnSpPr>
          <p:cNvPr id="14" name="Straight Arrow Connector 13">
            <a:extLst>
              <a:ext uri="{FF2B5EF4-FFF2-40B4-BE49-F238E27FC236}">
                <a16:creationId xmlns:a16="http://schemas.microsoft.com/office/drawing/2014/main" id="{0087A587-5E38-192A-B84A-916D2AAB4D9F}"/>
              </a:ext>
            </a:extLst>
          </p:cNvPr>
          <p:cNvCxnSpPr>
            <a:cxnSpLocks/>
          </p:cNvCxnSpPr>
          <p:nvPr/>
        </p:nvCxnSpPr>
        <p:spPr>
          <a:xfrm>
            <a:off x="2656293" y="3989156"/>
            <a:ext cx="648039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55A9516C-33E0-F1CC-056E-3B03E49BA5B5}"/>
              </a:ext>
            </a:extLst>
          </p:cNvPr>
          <p:cNvSpPr txBox="1"/>
          <p:nvPr/>
        </p:nvSpPr>
        <p:spPr>
          <a:xfrm>
            <a:off x="704191" y="964798"/>
            <a:ext cx="1691489" cy="400110"/>
          </a:xfrm>
          <a:prstGeom prst="rect">
            <a:avLst/>
          </a:prstGeom>
          <a:noFill/>
        </p:spPr>
        <p:txBody>
          <a:bodyPr wrap="none" rtlCol="0">
            <a:spAutoFit/>
          </a:bodyPr>
          <a:lstStyle/>
          <a:p>
            <a:r>
              <a:rPr lang="en-CN" sz="2000" dirty="0">
                <a:latin typeface="Google Sans" panose="020B0503030502040204" pitchFamily="34" charset="0"/>
              </a:rPr>
              <a:t>HW Engineer</a:t>
            </a:r>
          </a:p>
        </p:txBody>
      </p:sp>
      <p:sp>
        <p:nvSpPr>
          <p:cNvPr id="25" name="TextBox 24">
            <a:extLst>
              <a:ext uri="{FF2B5EF4-FFF2-40B4-BE49-F238E27FC236}">
                <a16:creationId xmlns:a16="http://schemas.microsoft.com/office/drawing/2014/main" id="{890E939C-1A2D-D729-BB86-E169452AC3DF}"/>
              </a:ext>
            </a:extLst>
          </p:cNvPr>
          <p:cNvSpPr txBox="1"/>
          <p:nvPr/>
        </p:nvSpPr>
        <p:spPr>
          <a:xfrm>
            <a:off x="5068377" y="1004043"/>
            <a:ext cx="1656223" cy="400110"/>
          </a:xfrm>
          <a:prstGeom prst="rect">
            <a:avLst/>
          </a:prstGeom>
          <a:noFill/>
        </p:spPr>
        <p:txBody>
          <a:bodyPr wrap="none" rtlCol="0">
            <a:spAutoFit/>
          </a:bodyPr>
          <a:lstStyle/>
          <a:p>
            <a:r>
              <a:rPr lang="en-CN" sz="2000" dirty="0">
                <a:latin typeface="Google Sans" panose="020B0503030502040204" pitchFamily="34" charset="0"/>
              </a:rPr>
              <a:t>SW Engineer</a:t>
            </a:r>
          </a:p>
        </p:txBody>
      </p:sp>
      <p:sp>
        <p:nvSpPr>
          <p:cNvPr id="38" name="TextBox 37">
            <a:extLst>
              <a:ext uri="{FF2B5EF4-FFF2-40B4-BE49-F238E27FC236}">
                <a16:creationId xmlns:a16="http://schemas.microsoft.com/office/drawing/2014/main" id="{8309BD87-66C9-99A9-6971-35A4930D795E}"/>
              </a:ext>
            </a:extLst>
          </p:cNvPr>
          <p:cNvSpPr txBox="1"/>
          <p:nvPr/>
        </p:nvSpPr>
        <p:spPr>
          <a:xfrm>
            <a:off x="1686972" y="2713519"/>
            <a:ext cx="1146468" cy="338554"/>
          </a:xfrm>
          <a:prstGeom prst="rect">
            <a:avLst/>
          </a:prstGeom>
          <a:noFill/>
        </p:spPr>
        <p:txBody>
          <a:bodyPr wrap="none" rtlCol="0">
            <a:spAutoFit/>
          </a:bodyPr>
          <a:lstStyle/>
          <a:p>
            <a:r>
              <a:rPr lang="en-CN" sz="1600" i="1" dirty="0">
                <a:solidFill>
                  <a:schemeClr val="tx1"/>
                </a:solidFill>
                <a:latin typeface="Google Sans" panose="020B0503030502040204" pitchFamily="34" charset="0"/>
              </a:rPr>
              <a:t>Distillation</a:t>
            </a:r>
          </a:p>
        </p:txBody>
      </p:sp>
      <p:sp>
        <p:nvSpPr>
          <p:cNvPr id="43" name="Rectangle 42">
            <a:extLst>
              <a:ext uri="{FF2B5EF4-FFF2-40B4-BE49-F238E27FC236}">
                <a16:creationId xmlns:a16="http://schemas.microsoft.com/office/drawing/2014/main" id="{A778F051-1FDA-F83A-8F3D-A5709ABACB1B}"/>
              </a:ext>
            </a:extLst>
          </p:cNvPr>
          <p:cNvSpPr/>
          <p:nvPr/>
        </p:nvSpPr>
        <p:spPr>
          <a:xfrm>
            <a:off x="4268447" y="3384626"/>
            <a:ext cx="1105983" cy="3478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Google Sans" panose="020B0503030502040204" pitchFamily="34" charset="0"/>
              </a:rPr>
              <a:t>lpn2pi</a:t>
            </a:r>
          </a:p>
        </p:txBody>
      </p:sp>
      <p:sp>
        <p:nvSpPr>
          <p:cNvPr id="44" name="Rectangle 43">
            <a:extLst>
              <a:ext uri="{FF2B5EF4-FFF2-40B4-BE49-F238E27FC236}">
                <a16:creationId xmlns:a16="http://schemas.microsoft.com/office/drawing/2014/main" id="{64C7F074-F644-0C49-A953-F22DE0D416B4}"/>
              </a:ext>
            </a:extLst>
          </p:cNvPr>
          <p:cNvSpPr/>
          <p:nvPr/>
        </p:nvSpPr>
        <p:spPr>
          <a:xfrm>
            <a:off x="5668441" y="3381014"/>
            <a:ext cx="1186480" cy="34787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bg1"/>
                </a:solidFill>
                <a:latin typeface="Google Sans" panose="020B0503030502040204" pitchFamily="34" charset="0"/>
              </a:rPr>
              <a:t>lpn2sim</a:t>
            </a:r>
          </a:p>
        </p:txBody>
      </p:sp>
      <p:sp>
        <p:nvSpPr>
          <p:cNvPr id="39" name="TextBox 38">
            <a:extLst>
              <a:ext uri="{FF2B5EF4-FFF2-40B4-BE49-F238E27FC236}">
                <a16:creationId xmlns:a16="http://schemas.microsoft.com/office/drawing/2014/main" id="{EE47F714-C08D-EA55-683F-C3832DDD7851}"/>
              </a:ext>
            </a:extLst>
          </p:cNvPr>
          <p:cNvSpPr txBox="1"/>
          <p:nvPr/>
        </p:nvSpPr>
        <p:spPr>
          <a:xfrm>
            <a:off x="4269944" y="2711552"/>
            <a:ext cx="2596888" cy="338554"/>
          </a:xfrm>
          <a:prstGeom prst="rect">
            <a:avLst/>
          </a:prstGeom>
          <a:noFill/>
        </p:spPr>
        <p:txBody>
          <a:bodyPr wrap="square" rtlCol="0">
            <a:spAutoFit/>
          </a:bodyPr>
          <a:lstStyle/>
          <a:p>
            <a:pPr algn="ctr"/>
            <a:r>
              <a:rPr lang="en-CN" sz="1600" i="1" dirty="0">
                <a:solidFill>
                  <a:schemeClr val="tx1"/>
                </a:solidFill>
                <a:latin typeface="Google Sans" panose="020B0503030502040204" pitchFamily="34" charset="0"/>
              </a:rPr>
              <a:t>Transformation</a:t>
            </a:r>
          </a:p>
        </p:txBody>
      </p:sp>
      <p:sp>
        <p:nvSpPr>
          <p:cNvPr id="63" name="Rectangle 62">
            <a:extLst>
              <a:ext uri="{FF2B5EF4-FFF2-40B4-BE49-F238E27FC236}">
                <a16:creationId xmlns:a16="http://schemas.microsoft.com/office/drawing/2014/main" id="{FAF07E2D-5197-3876-1556-B1F2DFCD83EB}"/>
              </a:ext>
            </a:extLst>
          </p:cNvPr>
          <p:cNvSpPr/>
          <p:nvPr/>
        </p:nvSpPr>
        <p:spPr>
          <a:xfrm>
            <a:off x="4221698" y="1652997"/>
            <a:ext cx="1234502" cy="62075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Google Sans" panose="020B0503030502040204" pitchFamily="34" charset="0"/>
              </a:rPr>
              <a:t>Perf. </a:t>
            </a:r>
          </a:p>
          <a:p>
            <a:pPr algn="ctr"/>
            <a:r>
              <a:rPr lang="en-CN" sz="2000" dirty="0">
                <a:solidFill>
                  <a:schemeClr val="tx1"/>
                </a:solidFill>
                <a:latin typeface="Google Sans" panose="020B0503030502040204" pitchFamily="34" charset="0"/>
              </a:rPr>
              <a:t>Interface</a:t>
            </a:r>
          </a:p>
        </p:txBody>
      </p:sp>
      <p:sp>
        <p:nvSpPr>
          <p:cNvPr id="64" name="Rectangle 63">
            <a:extLst>
              <a:ext uri="{FF2B5EF4-FFF2-40B4-BE49-F238E27FC236}">
                <a16:creationId xmlns:a16="http://schemas.microsoft.com/office/drawing/2014/main" id="{23769476-7D47-E952-864D-76182DE154E3}"/>
              </a:ext>
            </a:extLst>
          </p:cNvPr>
          <p:cNvSpPr/>
          <p:nvPr/>
        </p:nvSpPr>
        <p:spPr>
          <a:xfrm>
            <a:off x="5613790" y="1652997"/>
            <a:ext cx="1374859" cy="620757"/>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bg1"/>
                </a:solidFill>
                <a:latin typeface="Google Sans" panose="020B0503030502040204" pitchFamily="34" charset="0"/>
              </a:rPr>
              <a:t>Perf.</a:t>
            </a:r>
          </a:p>
          <a:p>
            <a:pPr algn="ctr"/>
            <a:r>
              <a:rPr lang="en-CN" sz="2000" dirty="0">
                <a:solidFill>
                  <a:schemeClr val="bg1"/>
                </a:solidFill>
                <a:latin typeface="Google Sans" panose="020B0503030502040204" pitchFamily="34" charset="0"/>
              </a:rPr>
              <a:t>Simulator</a:t>
            </a:r>
          </a:p>
        </p:txBody>
      </p:sp>
      <p:sp>
        <p:nvSpPr>
          <p:cNvPr id="5" name="Slide Number Placeholder 4">
            <a:extLst>
              <a:ext uri="{FF2B5EF4-FFF2-40B4-BE49-F238E27FC236}">
                <a16:creationId xmlns:a16="http://schemas.microsoft.com/office/drawing/2014/main" id="{38C2AA13-BA38-6F4D-04E7-544E8929B84B}"/>
              </a:ext>
            </a:extLst>
          </p:cNvPr>
          <p:cNvSpPr>
            <a:spLocks noGrp="1"/>
          </p:cNvSpPr>
          <p:nvPr>
            <p:ph type="sldNum" idx="12"/>
          </p:nvPr>
        </p:nvSpPr>
        <p:spPr/>
        <p:txBody>
          <a:bodyPr>
            <a:normAutofit/>
          </a:bodyPr>
          <a:lstStyle/>
          <a:p>
            <a:pPr marL="0" lvl="0" indent="0" algn="r" rtl="0">
              <a:spcBef>
                <a:spcPts val="0"/>
              </a:spcBef>
              <a:spcAft>
                <a:spcPts val="0"/>
              </a:spcAft>
              <a:buNone/>
            </a:pPr>
            <a:fld id="{00000000-1234-1234-1234-123412341234}" type="slidenum">
              <a:rPr lang="en" smtClean="0"/>
              <a:t>19</a:t>
            </a:fld>
            <a:endParaRPr lang="en" dirty="0"/>
          </a:p>
        </p:txBody>
      </p:sp>
      <p:grpSp>
        <p:nvGrpSpPr>
          <p:cNvPr id="4" name="Group 3">
            <a:extLst>
              <a:ext uri="{FF2B5EF4-FFF2-40B4-BE49-F238E27FC236}">
                <a16:creationId xmlns:a16="http://schemas.microsoft.com/office/drawing/2014/main" id="{6051B833-62ED-A82F-5D0A-BABD38983798}"/>
              </a:ext>
            </a:extLst>
          </p:cNvPr>
          <p:cNvGrpSpPr/>
          <p:nvPr/>
        </p:nvGrpSpPr>
        <p:grpSpPr>
          <a:xfrm>
            <a:off x="3454140" y="752923"/>
            <a:ext cx="417822" cy="3155898"/>
            <a:chOff x="6920165" y="7183087"/>
            <a:chExt cx="417822" cy="3155898"/>
          </a:xfrm>
        </p:grpSpPr>
        <p:sp>
          <p:nvSpPr>
            <p:cNvPr id="7" name="Rectangle 6">
              <a:extLst>
                <a:ext uri="{FF2B5EF4-FFF2-40B4-BE49-F238E27FC236}">
                  <a16:creationId xmlns:a16="http://schemas.microsoft.com/office/drawing/2014/main" id="{8F773014-BBAD-4C8F-D020-6089194AC172}"/>
                </a:ext>
              </a:extLst>
            </p:cNvPr>
            <p:cNvSpPr/>
            <p:nvPr/>
          </p:nvSpPr>
          <p:spPr>
            <a:xfrm>
              <a:off x="6921800" y="7360131"/>
              <a:ext cx="206775"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9" name="Rectangle 8">
              <a:extLst>
                <a:ext uri="{FF2B5EF4-FFF2-40B4-BE49-F238E27FC236}">
                  <a16:creationId xmlns:a16="http://schemas.microsoft.com/office/drawing/2014/main" id="{991E130E-3511-F105-6E5E-93614F6FFD34}"/>
                </a:ext>
              </a:extLst>
            </p:cNvPr>
            <p:cNvSpPr/>
            <p:nvPr/>
          </p:nvSpPr>
          <p:spPr>
            <a:xfrm>
              <a:off x="6921800" y="7851636"/>
              <a:ext cx="206775"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1" name="Rectangle 10">
              <a:extLst>
                <a:ext uri="{FF2B5EF4-FFF2-40B4-BE49-F238E27FC236}">
                  <a16:creationId xmlns:a16="http://schemas.microsoft.com/office/drawing/2014/main" id="{9F12F7A1-08CB-365F-FB4C-6FAE97FBAE69}"/>
                </a:ext>
              </a:extLst>
            </p:cNvPr>
            <p:cNvSpPr/>
            <p:nvPr/>
          </p:nvSpPr>
          <p:spPr>
            <a:xfrm>
              <a:off x="6921800" y="8343141"/>
              <a:ext cx="206775"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3" name="Rectangle 12">
              <a:extLst>
                <a:ext uri="{FF2B5EF4-FFF2-40B4-BE49-F238E27FC236}">
                  <a16:creationId xmlns:a16="http://schemas.microsoft.com/office/drawing/2014/main" id="{722A22C2-6054-A187-3A67-20C176F8AAA3}"/>
                </a:ext>
              </a:extLst>
            </p:cNvPr>
            <p:cNvSpPr/>
            <p:nvPr/>
          </p:nvSpPr>
          <p:spPr>
            <a:xfrm>
              <a:off x="6921800" y="8842102"/>
              <a:ext cx="206775"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5" name="Rectangle 14">
              <a:extLst>
                <a:ext uri="{FF2B5EF4-FFF2-40B4-BE49-F238E27FC236}">
                  <a16:creationId xmlns:a16="http://schemas.microsoft.com/office/drawing/2014/main" id="{9D8EC250-A511-DC53-6367-555E9EC97214}"/>
                </a:ext>
              </a:extLst>
            </p:cNvPr>
            <p:cNvSpPr/>
            <p:nvPr/>
          </p:nvSpPr>
          <p:spPr>
            <a:xfrm>
              <a:off x="6921800" y="9341063"/>
              <a:ext cx="206775"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6" name="Rectangle 15">
              <a:extLst>
                <a:ext uri="{FF2B5EF4-FFF2-40B4-BE49-F238E27FC236}">
                  <a16:creationId xmlns:a16="http://schemas.microsoft.com/office/drawing/2014/main" id="{5B0B1B1D-327E-F12F-AA93-8915D8CC1C0B}"/>
                </a:ext>
              </a:extLst>
            </p:cNvPr>
            <p:cNvSpPr/>
            <p:nvPr/>
          </p:nvSpPr>
          <p:spPr>
            <a:xfrm>
              <a:off x="6920167" y="9840024"/>
              <a:ext cx="208408"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7" name="Rectangle 16">
              <a:extLst>
                <a:ext uri="{FF2B5EF4-FFF2-40B4-BE49-F238E27FC236}">
                  <a16:creationId xmlns:a16="http://schemas.microsoft.com/office/drawing/2014/main" id="{B596BB34-4A2A-A320-4E1F-44F1A2DAF918}"/>
                </a:ext>
              </a:extLst>
            </p:cNvPr>
            <p:cNvSpPr/>
            <p:nvPr/>
          </p:nvSpPr>
          <p:spPr>
            <a:xfrm>
              <a:off x="6920165" y="7183087"/>
              <a:ext cx="208408" cy="169588"/>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8" name="Rectangle 17">
              <a:extLst>
                <a:ext uri="{FF2B5EF4-FFF2-40B4-BE49-F238E27FC236}">
                  <a16:creationId xmlns:a16="http://schemas.microsoft.com/office/drawing/2014/main" id="{9CC96F63-8B2F-5544-F1A3-3831FFA45142}"/>
                </a:ext>
              </a:extLst>
            </p:cNvPr>
            <p:cNvSpPr/>
            <p:nvPr/>
          </p:nvSpPr>
          <p:spPr>
            <a:xfrm>
              <a:off x="7130590" y="10089504"/>
              <a:ext cx="206775" cy="24948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9" name="Rectangle 18">
              <a:extLst>
                <a:ext uri="{FF2B5EF4-FFF2-40B4-BE49-F238E27FC236}">
                  <a16:creationId xmlns:a16="http://schemas.microsoft.com/office/drawing/2014/main" id="{7942E118-B5DB-A944-8919-369736CEA168}"/>
                </a:ext>
              </a:extLst>
            </p:cNvPr>
            <p:cNvSpPr/>
            <p:nvPr/>
          </p:nvSpPr>
          <p:spPr>
            <a:xfrm>
              <a:off x="7128956" y="7608940"/>
              <a:ext cx="206775"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0" name="Rectangle 19">
              <a:extLst>
                <a:ext uri="{FF2B5EF4-FFF2-40B4-BE49-F238E27FC236}">
                  <a16:creationId xmlns:a16="http://schemas.microsoft.com/office/drawing/2014/main" id="{9D7F1576-63E8-7238-56B5-6A476A39913A}"/>
                </a:ext>
              </a:extLst>
            </p:cNvPr>
            <p:cNvSpPr/>
            <p:nvPr/>
          </p:nvSpPr>
          <p:spPr>
            <a:xfrm>
              <a:off x="7128956" y="8100445"/>
              <a:ext cx="206775"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1" name="Rectangle 20">
              <a:extLst>
                <a:ext uri="{FF2B5EF4-FFF2-40B4-BE49-F238E27FC236}">
                  <a16:creationId xmlns:a16="http://schemas.microsoft.com/office/drawing/2014/main" id="{A34BDCC2-6B7E-CEE4-911F-B8D01DB72A39}"/>
                </a:ext>
              </a:extLst>
            </p:cNvPr>
            <p:cNvSpPr/>
            <p:nvPr/>
          </p:nvSpPr>
          <p:spPr>
            <a:xfrm>
              <a:off x="7128956" y="8591950"/>
              <a:ext cx="206775"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2" name="Rectangle 21">
              <a:extLst>
                <a:ext uri="{FF2B5EF4-FFF2-40B4-BE49-F238E27FC236}">
                  <a16:creationId xmlns:a16="http://schemas.microsoft.com/office/drawing/2014/main" id="{03BF7D22-9390-6BFA-17E3-FB1B62E3AE4E}"/>
                </a:ext>
              </a:extLst>
            </p:cNvPr>
            <p:cNvSpPr/>
            <p:nvPr/>
          </p:nvSpPr>
          <p:spPr>
            <a:xfrm>
              <a:off x="7128956" y="9090911"/>
              <a:ext cx="206775"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3" name="Rectangle 22">
              <a:extLst>
                <a:ext uri="{FF2B5EF4-FFF2-40B4-BE49-F238E27FC236}">
                  <a16:creationId xmlns:a16="http://schemas.microsoft.com/office/drawing/2014/main" id="{282643D8-77C7-8A3E-2A9D-C703333D168E}"/>
                </a:ext>
              </a:extLst>
            </p:cNvPr>
            <p:cNvSpPr/>
            <p:nvPr/>
          </p:nvSpPr>
          <p:spPr>
            <a:xfrm>
              <a:off x="7128956" y="9589872"/>
              <a:ext cx="206775"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6" name="Rectangle 25">
              <a:extLst>
                <a:ext uri="{FF2B5EF4-FFF2-40B4-BE49-F238E27FC236}">
                  <a16:creationId xmlns:a16="http://schemas.microsoft.com/office/drawing/2014/main" id="{1D284A9D-53EA-12A6-22F0-5E9B55555457}"/>
                </a:ext>
              </a:extLst>
            </p:cNvPr>
            <p:cNvSpPr/>
            <p:nvPr/>
          </p:nvSpPr>
          <p:spPr>
            <a:xfrm>
              <a:off x="7131212" y="7183087"/>
              <a:ext cx="206775" cy="418428"/>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grpSp>
      <p:sp>
        <p:nvSpPr>
          <p:cNvPr id="30" name="TextBox 29">
            <a:extLst>
              <a:ext uri="{FF2B5EF4-FFF2-40B4-BE49-F238E27FC236}">
                <a16:creationId xmlns:a16="http://schemas.microsoft.com/office/drawing/2014/main" id="{107174E4-FF96-CDD0-0AF2-BAF361AB2F23}"/>
              </a:ext>
            </a:extLst>
          </p:cNvPr>
          <p:cNvSpPr txBox="1">
            <a:spLocks/>
          </p:cNvSpPr>
          <p:nvPr/>
        </p:nvSpPr>
        <p:spPr>
          <a:xfrm>
            <a:off x="0" y="4367365"/>
            <a:ext cx="9168114" cy="400110"/>
          </a:xfrm>
          <a:prstGeom prst="rect">
            <a:avLst/>
          </a:prstGeom>
          <a:solidFill>
            <a:schemeClr val="accent1"/>
          </a:solidFill>
        </p:spPr>
        <p:txBody>
          <a:bodyPr wrap="square" rtlCol="0">
            <a:spAutoFit/>
          </a:bodyPr>
          <a:lstStyle/>
          <a:p>
            <a:pPr algn="ctr"/>
            <a:r>
              <a:rPr lang="en-CN" sz="2000" dirty="0">
                <a:solidFill>
                  <a:schemeClr val="bg1"/>
                </a:solidFill>
                <a:latin typeface="Google Sans" panose="020B0503030502040204" pitchFamily="34" charset="0"/>
              </a:rPr>
              <a:t>1 - 3 </a:t>
            </a:r>
            <a:r>
              <a:rPr lang="en-US" sz="2000" dirty="0">
                <a:solidFill>
                  <a:schemeClr val="bg1"/>
                </a:solidFill>
                <a:latin typeface="Google Sans" panose="020B0503030502040204" pitchFamily="34" charset="0"/>
              </a:rPr>
              <a:t>orders of magnitude</a:t>
            </a:r>
            <a:r>
              <a:rPr lang="en-CN" sz="2000" dirty="0">
                <a:solidFill>
                  <a:schemeClr val="bg1"/>
                </a:solidFill>
                <a:latin typeface="Google Sans" panose="020B0503030502040204" pitchFamily="34" charset="0"/>
              </a:rPr>
              <a:t> faster simulation than the state of the art</a:t>
            </a:r>
          </a:p>
        </p:txBody>
      </p:sp>
      <p:cxnSp>
        <p:nvCxnSpPr>
          <p:cNvPr id="6" name="Straight Arrow Connector 5">
            <a:extLst>
              <a:ext uri="{FF2B5EF4-FFF2-40B4-BE49-F238E27FC236}">
                <a16:creationId xmlns:a16="http://schemas.microsoft.com/office/drawing/2014/main" id="{57C3A39A-A9E0-BA48-0035-941F6996E786}"/>
              </a:ext>
            </a:extLst>
          </p:cNvPr>
          <p:cNvCxnSpPr>
            <a:cxnSpLocks/>
          </p:cNvCxnSpPr>
          <p:nvPr/>
        </p:nvCxnSpPr>
        <p:spPr>
          <a:xfrm flipH="1">
            <a:off x="1531546" y="2478075"/>
            <a:ext cx="18391" cy="1171318"/>
          </a:xfrm>
          <a:prstGeom prst="straightConnector1">
            <a:avLst/>
          </a:prstGeom>
          <a:ln w="28575">
            <a:tailEnd type="arrow" w="lg" len="lg"/>
          </a:ln>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372828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diagram of a computer system&#10;&#10;Description automatically generated">
            <a:extLst>
              <a:ext uri="{FF2B5EF4-FFF2-40B4-BE49-F238E27FC236}">
                <a16:creationId xmlns:a16="http://schemas.microsoft.com/office/drawing/2014/main" id="{70BC1FB7-0F50-31AB-D4DE-83C9B93C9619}"/>
              </a:ext>
            </a:extLst>
          </p:cNvPr>
          <p:cNvPicPr>
            <a:picLocks noChangeAspect="1"/>
          </p:cNvPicPr>
          <p:nvPr/>
        </p:nvPicPr>
        <p:blipFill>
          <a:blip r:embed="rId3"/>
          <a:stretch>
            <a:fillRect/>
          </a:stretch>
        </p:blipFill>
        <p:spPr>
          <a:xfrm>
            <a:off x="7069030" y="1262576"/>
            <a:ext cx="1061379" cy="659912"/>
          </a:xfrm>
          <a:prstGeom prst="rect">
            <a:avLst/>
          </a:prstGeom>
        </p:spPr>
      </p:pic>
      <p:pic>
        <p:nvPicPr>
          <p:cNvPr id="6" name="Picture 5" descr="A diagram of a server system&#10;&#10;Description automatically generated">
            <a:extLst>
              <a:ext uri="{FF2B5EF4-FFF2-40B4-BE49-F238E27FC236}">
                <a16:creationId xmlns:a16="http://schemas.microsoft.com/office/drawing/2014/main" id="{4BDCB7FF-BEC4-1591-E02A-3EB53A48AF46}"/>
              </a:ext>
            </a:extLst>
          </p:cNvPr>
          <p:cNvPicPr>
            <a:picLocks noChangeAspect="1"/>
          </p:cNvPicPr>
          <p:nvPr/>
        </p:nvPicPr>
        <p:blipFill>
          <a:blip r:embed="rId4"/>
          <a:stretch>
            <a:fillRect/>
          </a:stretch>
        </p:blipFill>
        <p:spPr>
          <a:xfrm>
            <a:off x="5733764" y="1227496"/>
            <a:ext cx="1013957" cy="738644"/>
          </a:xfrm>
          <a:prstGeom prst="rect">
            <a:avLst/>
          </a:prstGeom>
        </p:spPr>
      </p:pic>
      <p:sp>
        <p:nvSpPr>
          <p:cNvPr id="38" name="Google Shape;109;p26">
            <a:extLst>
              <a:ext uri="{FF2B5EF4-FFF2-40B4-BE49-F238E27FC236}">
                <a16:creationId xmlns:a16="http://schemas.microsoft.com/office/drawing/2014/main" id="{BACBADAA-D8DA-36ED-DC61-7608E69824EF}"/>
              </a:ext>
            </a:extLst>
          </p:cNvPr>
          <p:cNvSpPr txBox="1">
            <a:spLocks/>
          </p:cNvSpPr>
          <p:nvPr/>
        </p:nvSpPr>
        <p:spPr>
          <a:xfrm>
            <a:off x="180561" y="901292"/>
            <a:ext cx="5553203" cy="28980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Google Sans"/>
              <a:buChar char="●"/>
              <a:defRPr sz="1800" b="0" i="0" u="none" strike="noStrike" cap="none">
                <a:solidFill>
                  <a:schemeClr val="dk2"/>
                </a:solidFill>
                <a:latin typeface="Google Sans"/>
                <a:ea typeface="Google Sans"/>
                <a:cs typeface="Google Sans"/>
                <a:sym typeface="Google Sans"/>
              </a:defRPr>
            </a:lvl1pPr>
            <a:lvl2pPr marL="914400" marR="0" lvl="1" indent="-317500" algn="l" rtl="0">
              <a:lnSpc>
                <a:spcPct val="115000"/>
              </a:lnSpc>
              <a:spcBef>
                <a:spcPts val="0"/>
              </a:spcBef>
              <a:spcAft>
                <a:spcPts val="0"/>
              </a:spcAft>
              <a:buClr>
                <a:schemeClr val="dk2"/>
              </a:buClr>
              <a:buSzPts val="1400"/>
              <a:buFont typeface="Google Sans"/>
              <a:buChar char="○"/>
              <a:defRPr sz="1400" b="0" i="0" u="none" strike="noStrike" cap="none">
                <a:solidFill>
                  <a:schemeClr val="dk2"/>
                </a:solidFill>
                <a:latin typeface="Google Sans"/>
                <a:ea typeface="Google Sans"/>
                <a:cs typeface="Google Sans"/>
                <a:sym typeface="Google Sans"/>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indent="-330200">
              <a:lnSpc>
                <a:spcPct val="100000"/>
              </a:lnSpc>
              <a:buClr>
                <a:schemeClr val="dk1"/>
              </a:buClr>
              <a:buSzPct val="60000"/>
            </a:pPr>
            <a:r>
              <a:rPr lang="en-US" sz="2000" dirty="0">
                <a:solidFill>
                  <a:schemeClr val="tx1"/>
                </a:solidFill>
                <a:latin typeface="Google Sans" panose="020B0503030502040204" pitchFamily="34" charset="0"/>
                <a:ea typeface="Google Sans SemiBold"/>
                <a:cs typeface="Google Sans SemiBold"/>
                <a:sym typeface="Google Sans SemiBold"/>
              </a:rPr>
              <a:t>Machine learning </a:t>
            </a:r>
          </a:p>
          <a:p>
            <a:pPr lvl="1" indent="-330200">
              <a:lnSpc>
                <a:spcPct val="100000"/>
              </a:lnSpc>
              <a:buClr>
                <a:schemeClr val="dk1"/>
              </a:buClr>
              <a:buSzPct val="60000"/>
            </a:pPr>
            <a:r>
              <a:rPr lang="en-US" sz="1800" dirty="0">
                <a:solidFill>
                  <a:srgbClr val="000000"/>
                </a:solidFill>
                <a:ea typeface="Google Sans SemiBold"/>
                <a:cs typeface="Google Sans SemiBold"/>
              </a:rPr>
              <a:t>TPU, NPU, NVDLA, VTA</a:t>
            </a:r>
          </a:p>
          <a:p>
            <a:pPr indent="-330200">
              <a:lnSpc>
                <a:spcPct val="150000"/>
              </a:lnSpc>
              <a:buClr>
                <a:schemeClr val="dk1"/>
              </a:buClr>
              <a:buSzPct val="60000"/>
            </a:pPr>
            <a:r>
              <a:rPr lang="en-US" sz="2000" dirty="0">
                <a:solidFill>
                  <a:srgbClr val="000000"/>
                </a:solidFill>
                <a:ea typeface="Google Sans SemiBold"/>
                <a:cs typeface="Google Sans SemiBold"/>
              </a:rPr>
              <a:t>RPC message serialization/deserialization</a:t>
            </a:r>
          </a:p>
          <a:p>
            <a:pPr lvl="1" indent="-330200">
              <a:lnSpc>
                <a:spcPct val="100000"/>
              </a:lnSpc>
              <a:buClr>
                <a:schemeClr val="dk1"/>
              </a:buClr>
              <a:buSzPct val="60000"/>
            </a:pPr>
            <a:r>
              <a:rPr lang="en-US" sz="1800" dirty="0" err="1">
                <a:solidFill>
                  <a:srgbClr val="000000"/>
                </a:solidFill>
                <a:ea typeface="Google Sans SemiBold"/>
                <a:cs typeface="Google Sans SemiBold"/>
              </a:rPr>
              <a:t>ProtoAcc</a:t>
            </a:r>
            <a:r>
              <a:rPr lang="en-US" sz="1800" dirty="0">
                <a:solidFill>
                  <a:srgbClr val="000000"/>
                </a:solidFill>
                <a:ea typeface="Google Sans SemiBold"/>
                <a:cs typeface="Google Sans SemiBold"/>
              </a:rPr>
              <a:t>, Optimus Prime</a:t>
            </a:r>
          </a:p>
          <a:p>
            <a:pPr indent="-330200">
              <a:lnSpc>
                <a:spcPct val="150000"/>
              </a:lnSpc>
              <a:buClr>
                <a:schemeClr val="dk1"/>
              </a:buClr>
              <a:buSzPct val="60000"/>
            </a:pPr>
            <a:r>
              <a:rPr lang="en-US" sz="2000" dirty="0">
                <a:solidFill>
                  <a:srgbClr val="000000"/>
                </a:solidFill>
                <a:ea typeface="Google Sans SemiBold"/>
                <a:cs typeface="Google Sans SemiBold"/>
              </a:rPr>
              <a:t>Network packet processing</a:t>
            </a:r>
          </a:p>
          <a:p>
            <a:pPr lvl="1" indent="-330200">
              <a:lnSpc>
                <a:spcPct val="100000"/>
              </a:lnSpc>
              <a:buClr>
                <a:schemeClr val="dk1"/>
              </a:buClr>
              <a:buSzPct val="60000"/>
            </a:pPr>
            <a:r>
              <a:rPr lang="en-US" sz="2000" dirty="0">
                <a:solidFill>
                  <a:srgbClr val="000000"/>
                </a:solidFill>
                <a:ea typeface="Google Sans SemiBold"/>
                <a:cs typeface="Google Sans SemiBold"/>
              </a:rPr>
              <a:t> </a:t>
            </a:r>
            <a:r>
              <a:rPr lang="en-US" sz="1800" dirty="0" err="1">
                <a:solidFill>
                  <a:srgbClr val="000000"/>
                </a:solidFill>
                <a:ea typeface="Google Sans SemiBold"/>
                <a:cs typeface="Google Sans SemiBold"/>
              </a:rPr>
              <a:t>Menshen</a:t>
            </a:r>
            <a:endParaRPr lang="en-US" sz="1800" dirty="0">
              <a:solidFill>
                <a:srgbClr val="000000"/>
              </a:solidFill>
              <a:ea typeface="Google Sans SemiBold"/>
              <a:cs typeface="Google Sans SemiBold"/>
            </a:endParaRPr>
          </a:p>
          <a:p>
            <a:pPr indent="-330200">
              <a:lnSpc>
                <a:spcPct val="150000"/>
              </a:lnSpc>
              <a:buClr>
                <a:schemeClr val="dk1"/>
              </a:buClr>
              <a:buSzPct val="60000"/>
            </a:pPr>
            <a:r>
              <a:rPr lang="en-US" sz="2000" dirty="0">
                <a:solidFill>
                  <a:srgbClr val="000000"/>
                </a:solidFill>
                <a:ea typeface="Google Sans SemiBold"/>
                <a:cs typeface="Google Sans SemiBold"/>
              </a:rPr>
              <a:t>Bioinformatics</a:t>
            </a:r>
          </a:p>
          <a:p>
            <a:pPr lvl="1" indent="-330200">
              <a:lnSpc>
                <a:spcPct val="100000"/>
              </a:lnSpc>
              <a:buClr>
                <a:schemeClr val="dk1"/>
              </a:buClr>
              <a:buSzPct val="60000"/>
            </a:pPr>
            <a:r>
              <a:rPr lang="en-US" sz="1800" dirty="0">
                <a:solidFill>
                  <a:srgbClr val="000000"/>
                </a:solidFill>
                <a:ea typeface="Google Sans SemiBold"/>
                <a:cs typeface="Google Sans SemiBold"/>
              </a:rPr>
              <a:t>Darwin</a:t>
            </a:r>
          </a:p>
          <a:p>
            <a:pPr indent="-330200">
              <a:lnSpc>
                <a:spcPct val="150000"/>
              </a:lnSpc>
              <a:buClr>
                <a:schemeClr val="dk1"/>
              </a:buClr>
              <a:buSzPct val="60000"/>
            </a:pPr>
            <a:r>
              <a:rPr lang="en-US" sz="2000" dirty="0">
                <a:solidFill>
                  <a:srgbClr val="000000"/>
                </a:solidFill>
                <a:ea typeface="Google Sans SemiBold"/>
                <a:cs typeface="Google Sans SemiBold"/>
              </a:rPr>
              <a:t>Multimedia</a:t>
            </a:r>
          </a:p>
          <a:p>
            <a:pPr lvl="1" indent="-330200">
              <a:lnSpc>
                <a:spcPct val="100000"/>
              </a:lnSpc>
              <a:buClr>
                <a:schemeClr val="dk1"/>
              </a:buClr>
              <a:buSzPct val="60000"/>
            </a:pPr>
            <a:r>
              <a:rPr lang="en-US" sz="1800" dirty="0">
                <a:solidFill>
                  <a:srgbClr val="000000"/>
                </a:solidFill>
                <a:ea typeface="Google Sans SemiBold"/>
                <a:cs typeface="Google Sans SemiBold"/>
              </a:rPr>
              <a:t>Image/video encoder/decoder</a:t>
            </a:r>
          </a:p>
        </p:txBody>
      </p:sp>
      <p:sp>
        <p:nvSpPr>
          <p:cNvPr id="2" name="Title 1">
            <a:extLst>
              <a:ext uri="{FF2B5EF4-FFF2-40B4-BE49-F238E27FC236}">
                <a16:creationId xmlns:a16="http://schemas.microsoft.com/office/drawing/2014/main" id="{C46A5DBC-AF28-193E-CC6B-041DC2FCF1FE}"/>
              </a:ext>
            </a:extLst>
          </p:cNvPr>
          <p:cNvSpPr>
            <a:spLocks noGrp="1"/>
          </p:cNvSpPr>
          <p:nvPr>
            <p:ph type="title"/>
          </p:nvPr>
        </p:nvSpPr>
        <p:spPr>
          <a:xfrm>
            <a:off x="311700" y="214366"/>
            <a:ext cx="8520600" cy="572700"/>
          </a:xfrm>
        </p:spPr>
        <p:txBody>
          <a:bodyPr>
            <a:noAutofit/>
          </a:bodyPr>
          <a:lstStyle/>
          <a:p>
            <a:r>
              <a:rPr lang="en-CN" dirty="0"/>
              <a:t>HW Accelerators Are Everywhere</a:t>
            </a:r>
            <a:br>
              <a:rPr lang="en-CN" dirty="0"/>
            </a:br>
            <a:endParaRPr lang="en-CN" dirty="0"/>
          </a:p>
        </p:txBody>
      </p:sp>
      <p:sp>
        <p:nvSpPr>
          <p:cNvPr id="3" name="Slide Number Placeholder 2">
            <a:extLst>
              <a:ext uri="{FF2B5EF4-FFF2-40B4-BE49-F238E27FC236}">
                <a16:creationId xmlns:a16="http://schemas.microsoft.com/office/drawing/2014/main" id="{64E12A8A-FFB4-297D-0D06-F4B575AACAB3}"/>
              </a:ext>
            </a:extLst>
          </p:cNvPr>
          <p:cNvSpPr>
            <a:spLocks noGrp="1"/>
          </p:cNvSpPr>
          <p:nvPr>
            <p:ph type="sldNum" idx="12"/>
          </p:nvPr>
        </p:nvSpPr>
        <p:spPr/>
        <p:txBody>
          <a:bodyPr>
            <a:normAutofit/>
          </a:bodyPr>
          <a:lstStyle/>
          <a:p>
            <a:pPr marL="0" lvl="0" indent="0" algn="r" rtl="0">
              <a:spcBef>
                <a:spcPts val="0"/>
              </a:spcBef>
              <a:spcAft>
                <a:spcPts val="0"/>
              </a:spcAft>
              <a:buNone/>
            </a:pPr>
            <a:fld id="{00000000-1234-1234-1234-123412341234}" type="slidenum">
              <a:rPr lang="en" smtClean="0"/>
              <a:t>2</a:t>
            </a:fld>
            <a:endParaRPr lang="en" dirty="0"/>
          </a:p>
        </p:txBody>
      </p:sp>
      <p:pic>
        <p:nvPicPr>
          <p:cNvPr id="10" name="Picture 9" descr="A diagram of a tile link system&#10;&#10;Description automatically generated">
            <a:extLst>
              <a:ext uri="{FF2B5EF4-FFF2-40B4-BE49-F238E27FC236}">
                <a16:creationId xmlns:a16="http://schemas.microsoft.com/office/drawing/2014/main" id="{46B605FC-743D-1D6F-338E-BA89C6269368}"/>
              </a:ext>
            </a:extLst>
          </p:cNvPr>
          <p:cNvPicPr>
            <a:picLocks noChangeAspect="1"/>
          </p:cNvPicPr>
          <p:nvPr/>
        </p:nvPicPr>
        <p:blipFill>
          <a:blip r:embed="rId5"/>
          <a:stretch>
            <a:fillRect/>
          </a:stretch>
        </p:blipFill>
        <p:spPr>
          <a:xfrm>
            <a:off x="5616050" y="2493904"/>
            <a:ext cx="1322482" cy="738644"/>
          </a:xfrm>
          <a:prstGeom prst="rect">
            <a:avLst/>
          </a:prstGeom>
        </p:spPr>
      </p:pic>
      <p:pic>
        <p:nvPicPr>
          <p:cNvPr id="12" name="Picture 11" descr="A diagram of a computer process&#10;&#10;Description automatically generated">
            <a:extLst>
              <a:ext uri="{FF2B5EF4-FFF2-40B4-BE49-F238E27FC236}">
                <a16:creationId xmlns:a16="http://schemas.microsoft.com/office/drawing/2014/main" id="{2140EA0E-E733-013D-DE09-172F28CC4CF6}"/>
              </a:ext>
            </a:extLst>
          </p:cNvPr>
          <p:cNvPicPr>
            <a:picLocks noChangeAspect="1"/>
          </p:cNvPicPr>
          <p:nvPr/>
        </p:nvPicPr>
        <p:blipFill>
          <a:blip r:embed="rId6"/>
          <a:stretch>
            <a:fillRect/>
          </a:stretch>
        </p:blipFill>
        <p:spPr>
          <a:xfrm>
            <a:off x="6994825" y="2438031"/>
            <a:ext cx="2139212" cy="912547"/>
          </a:xfrm>
          <a:prstGeom prst="rect">
            <a:avLst/>
          </a:prstGeom>
        </p:spPr>
      </p:pic>
      <p:sp>
        <p:nvSpPr>
          <p:cNvPr id="14" name="Rectangle 13">
            <a:extLst>
              <a:ext uri="{FF2B5EF4-FFF2-40B4-BE49-F238E27FC236}">
                <a16:creationId xmlns:a16="http://schemas.microsoft.com/office/drawing/2014/main" id="{A70009DC-550B-04D0-E51A-08C90FD8EFBC}"/>
              </a:ext>
            </a:extLst>
          </p:cNvPr>
          <p:cNvSpPr/>
          <p:nvPr/>
        </p:nvSpPr>
        <p:spPr>
          <a:xfrm>
            <a:off x="5648714" y="1112515"/>
            <a:ext cx="1274224" cy="938528"/>
          </a:xfrm>
          <a:prstGeom prst="rect">
            <a:avLst/>
          </a:prstGeom>
          <a:solidFill>
            <a:srgbClr val="EEEEEE">
              <a:alpha val="40000"/>
            </a:srgb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en-CN" dirty="0">
                <a:solidFill>
                  <a:schemeClr val="tx1"/>
                </a:solidFill>
              </a:rPr>
              <a:t>TPU</a:t>
            </a:r>
          </a:p>
        </p:txBody>
      </p:sp>
      <p:sp>
        <p:nvSpPr>
          <p:cNvPr id="15" name="Rectangle 14">
            <a:extLst>
              <a:ext uri="{FF2B5EF4-FFF2-40B4-BE49-F238E27FC236}">
                <a16:creationId xmlns:a16="http://schemas.microsoft.com/office/drawing/2014/main" id="{3B2BFBCA-6F0C-C9F2-3A41-535E05F127F8}"/>
              </a:ext>
            </a:extLst>
          </p:cNvPr>
          <p:cNvSpPr/>
          <p:nvPr/>
        </p:nvSpPr>
        <p:spPr>
          <a:xfrm>
            <a:off x="6980835" y="1120090"/>
            <a:ext cx="1274224" cy="938528"/>
          </a:xfrm>
          <a:prstGeom prst="rect">
            <a:avLst/>
          </a:prstGeom>
          <a:solidFill>
            <a:srgbClr val="EEEEEE">
              <a:alpha val="40000"/>
            </a:srgb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en-CN" dirty="0">
                <a:solidFill>
                  <a:schemeClr val="tx1"/>
                </a:solidFill>
              </a:rPr>
              <a:t>VTA</a:t>
            </a:r>
          </a:p>
        </p:txBody>
      </p:sp>
      <p:sp>
        <p:nvSpPr>
          <p:cNvPr id="16" name="Rectangle 15">
            <a:extLst>
              <a:ext uri="{FF2B5EF4-FFF2-40B4-BE49-F238E27FC236}">
                <a16:creationId xmlns:a16="http://schemas.microsoft.com/office/drawing/2014/main" id="{67A6AD72-BA64-EB2C-8819-B43FD59CD648}"/>
              </a:ext>
            </a:extLst>
          </p:cNvPr>
          <p:cNvSpPr/>
          <p:nvPr/>
        </p:nvSpPr>
        <p:spPr>
          <a:xfrm>
            <a:off x="5639495" y="2400221"/>
            <a:ext cx="1314447" cy="977895"/>
          </a:xfrm>
          <a:prstGeom prst="rect">
            <a:avLst/>
          </a:prstGeom>
          <a:solidFill>
            <a:srgbClr val="EEEEEE">
              <a:alpha val="40000"/>
            </a:srgb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en-CN" dirty="0">
                <a:solidFill>
                  <a:schemeClr val="tx1"/>
                </a:solidFill>
              </a:rPr>
              <a:t>ProtoAcc</a:t>
            </a:r>
          </a:p>
        </p:txBody>
      </p:sp>
      <p:sp>
        <p:nvSpPr>
          <p:cNvPr id="17" name="Rectangle 16">
            <a:extLst>
              <a:ext uri="{FF2B5EF4-FFF2-40B4-BE49-F238E27FC236}">
                <a16:creationId xmlns:a16="http://schemas.microsoft.com/office/drawing/2014/main" id="{1972B2D2-42E0-7D1D-1496-52F53080483D}"/>
              </a:ext>
            </a:extLst>
          </p:cNvPr>
          <p:cNvSpPr/>
          <p:nvPr/>
        </p:nvSpPr>
        <p:spPr>
          <a:xfrm>
            <a:off x="7002530" y="2400221"/>
            <a:ext cx="2123802" cy="977896"/>
          </a:xfrm>
          <a:prstGeom prst="rect">
            <a:avLst/>
          </a:prstGeom>
          <a:solidFill>
            <a:srgbClr val="EEEEEE">
              <a:alpha val="40000"/>
            </a:srgb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en-CN" dirty="0">
                <a:solidFill>
                  <a:schemeClr val="tx1"/>
                </a:solidFill>
              </a:rPr>
              <a:t>Menshen</a:t>
            </a:r>
          </a:p>
        </p:txBody>
      </p:sp>
      <p:pic>
        <p:nvPicPr>
          <p:cNvPr id="21" name="Picture 20" descr="A diagram of a flowchart&#10;&#10;Description automatically generated">
            <a:extLst>
              <a:ext uri="{FF2B5EF4-FFF2-40B4-BE49-F238E27FC236}">
                <a16:creationId xmlns:a16="http://schemas.microsoft.com/office/drawing/2014/main" id="{C932E4BD-BE9D-8527-0F28-751C3E7AC3C5}"/>
              </a:ext>
            </a:extLst>
          </p:cNvPr>
          <p:cNvPicPr>
            <a:picLocks noChangeAspect="1"/>
          </p:cNvPicPr>
          <p:nvPr/>
        </p:nvPicPr>
        <p:blipFill>
          <a:blip r:embed="rId7"/>
          <a:stretch>
            <a:fillRect/>
          </a:stretch>
        </p:blipFill>
        <p:spPr>
          <a:xfrm>
            <a:off x="5717002" y="3962942"/>
            <a:ext cx="2482866" cy="472369"/>
          </a:xfrm>
          <a:prstGeom prst="rect">
            <a:avLst/>
          </a:prstGeom>
        </p:spPr>
      </p:pic>
      <p:sp>
        <p:nvSpPr>
          <p:cNvPr id="22" name="Rectangle 21">
            <a:extLst>
              <a:ext uri="{FF2B5EF4-FFF2-40B4-BE49-F238E27FC236}">
                <a16:creationId xmlns:a16="http://schemas.microsoft.com/office/drawing/2014/main" id="{1491F77E-20C1-C040-E351-7A33D0A5BD8D}"/>
              </a:ext>
            </a:extLst>
          </p:cNvPr>
          <p:cNvSpPr/>
          <p:nvPr/>
        </p:nvSpPr>
        <p:spPr>
          <a:xfrm>
            <a:off x="5639495" y="3677746"/>
            <a:ext cx="2540920" cy="1003886"/>
          </a:xfrm>
          <a:prstGeom prst="rect">
            <a:avLst/>
          </a:prstGeom>
          <a:solidFill>
            <a:srgbClr val="EEEEEE">
              <a:alpha val="40000"/>
            </a:srgbClr>
          </a:solidFill>
          <a:ln>
            <a:solidFill>
              <a:schemeClr val="tx2"/>
            </a:solidFill>
          </a:ln>
        </p:spPr>
        <p:style>
          <a:lnRef idx="2">
            <a:schemeClr val="dk1"/>
          </a:lnRef>
          <a:fillRef idx="1">
            <a:schemeClr val="lt1"/>
          </a:fillRef>
          <a:effectRef idx="0">
            <a:schemeClr val="dk1"/>
          </a:effectRef>
          <a:fontRef idx="minor">
            <a:schemeClr val="dk1"/>
          </a:fontRef>
        </p:style>
        <p:txBody>
          <a:bodyPr rtlCol="0" anchor="ctr"/>
          <a:lstStyle/>
          <a:p>
            <a:pPr algn="ctr"/>
            <a:r>
              <a:rPr lang="en-CN" dirty="0">
                <a:solidFill>
                  <a:schemeClr val="tx1"/>
                </a:solidFill>
              </a:rPr>
              <a:t>JPEG Decoder</a:t>
            </a:r>
          </a:p>
        </p:txBody>
      </p:sp>
    </p:spTree>
    <p:extLst>
      <p:ext uri="{BB962C8B-B14F-4D97-AF65-F5344CB8AC3E}">
        <p14:creationId xmlns:p14="http://schemas.microsoft.com/office/powerpoint/2010/main" val="9502227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B748432C-F9AC-1E3A-6377-ACF62C1E5234}"/>
              </a:ext>
            </a:extLst>
          </p:cNvPr>
          <p:cNvSpPr txBox="1">
            <a:spLocks/>
          </p:cNvSpPr>
          <p:nvPr/>
        </p:nvSpPr>
        <p:spPr>
          <a:xfrm>
            <a:off x="311700" y="188994"/>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Google Sans Medium"/>
              <a:buNone/>
              <a:defRPr sz="2800" b="0" i="0" u="none" strike="noStrike" cap="none">
                <a:solidFill>
                  <a:schemeClr val="dk1"/>
                </a:solidFill>
                <a:latin typeface="Google Sans Medium"/>
                <a:ea typeface="Google Sans Medium"/>
                <a:cs typeface="Google Sans Medium"/>
                <a:sym typeface="Google Sans Medium"/>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127000">
              <a:buSzPct val="60000"/>
            </a:pPr>
            <a:r>
              <a:rPr lang="en-US" dirty="0"/>
              <a:t>l</a:t>
            </a:r>
            <a:r>
              <a:rPr lang="en-CN" dirty="0"/>
              <a:t>pn2smt: LPN </a:t>
            </a:r>
            <a:r>
              <a:rPr lang="en-US" dirty="0">
                <a:solidFill>
                  <a:schemeClr val="tx1"/>
                </a:solidFill>
                <a:latin typeface="Google Sans" panose="020B0503030502040204" pitchFamily="34" charset="0"/>
                <a:ea typeface="Google Sans SemiBold"/>
                <a:cs typeface="Google Sans SemiBold"/>
                <a:sym typeface="Wingdings" pitchFamily="2" charset="2"/>
              </a:rPr>
              <a:t></a:t>
            </a:r>
            <a:r>
              <a:rPr lang="en-CN" dirty="0"/>
              <a:t> Performance Verification</a:t>
            </a:r>
            <a:br>
              <a:rPr lang="en-CN" dirty="0"/>
            </a:br>
            <a:endParaRPr lang="en-CN" dirty="0"/>
          </a:p>
        </p:txBody>
      </p:sp>
      <p:sp>
        <p:nvSpPr>
          <p:cNvPr id="2" name="Slide Number Placeholder 1">
            <a:extLst>
              <a:ext uri="{FF2B5EF4-FFF2-40B4-BE49-F238E27FC236}">
                <a16:creationId xmlns:a16="http://schemas.microsoft.com/office/drawing/2014/main" id="{D3474280-3806-3ABC-B54A-3CBA40C2A5AC}"/>
              </a:ext>
            </a:extLst>
          </p:cNvPr>
          <p:cNvSpPr>
            <a:spLocks noGrp="1"/>
          </p:cNvSpPr>
          <p:nvPr>
            <p:ph type="sldNum" idx="12"/>
          </p:nvPr>
        </p:nvSpPr>
        <p:spPr/>
        <p:txBody>
          <a:bodyPr>
            <a:normAutofit/>
          </a:bodyPr>
          <a:lstStyle/>
          <a:p>
            <a:pPr marL="0" lvl="0" indent="0" algn="r" rtl="0">
              <a:spcBef>
                <a:spcPts val="0"/>
              </a:spcBef>
              <a:spcAft>
                <a:spcPts val="0"/>
              </a:spcAft>
              <a:buNone/>
            </a:pPr>
            <a:fld id="{00000000-1234-1234-1234-123412341234}" type="slidenum">
              <a:rPr lang="en" smtClean="0"/>
              <a:t>20</a:t>
            </a:fld>
            <a:endParaRPr lang="en" dirty="0"/>
          </a:p>
        </p:txBody>
      </p:sp>
      <p:cxnSp>
        <p:nvCxnSpPr>
          <p:cNvPr id="16" name="Straight Arrow Connector 15">
            <a:extLst>
              <a:ext uri="{FF2B5EF4-FFF2-40B4-BE49-F238E27FC236}">
                <a16:creationId xmlns:a16="http://schemas.microsoft.com/office/drawing/2014/main" id="{2A9C606E-DC32-55B5-086D-B364183FC579}"/>
              </a:ext>
            </a:extLst>
          </p:cNvPr>
          <p:cNvCxnSpPr>
            <a:cxnSpLocks/>
            <a:endCxn id="29" idx="2"/>
          </p:cNvCxnSpPr>
          <p:nvPr/>
        </p:nvCxnSpPr>
        <p:spPr>
          <a:xfrm flipV="1">
            <a:off x="4838949" y="2273754"/>
            <a:ext cx="0" cy="1715402"/>
          </a:xfrm>
          <a:prstGeom prst="straightConnector1">
            <a:avLst/>
          </a:prstGeom>
          <a:ln w="28575">
            <a:tailEnd type="arrow" w="lg" len="lg"/>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F799B8C7-612C-378C-3509-40A354B6E393}"/>
              </a:ext>
            </a:extLst>
          </p:cNvPr>
          <p:cNvCxnSpPr>
            <a:cxnSpLocks/>
            <a:endCxn id="30" idx="2"/>
          </p:cNvCxnSpPr>
          <p:nvPr/>
        </p:nvCxnSpPr>
        <p:spPr>
          <a:xfrm flipV="1">
            <a:off x="6301220" y="2273754"/>
            <a:ext cx="0" cy="1700772"/>
          </a:xfrm>
          <a:prstGeom prst="straightConnector1">
            <a:avLst/>
          </a:prstGeom>
          <a:ln w="28575">
            <a:tailEnd type="arrow" w="lg" len="lg"/>
          </a:ln>
        </p:spPr>
        <p:style>
          <a:lnRef idx="1">
            <a:schemeClr val="dk1"/>
          </a:lnRef>
          <a:fillRef idx="0">
            <a:schemeClr val="dk1"/>
          </a:fillRef>
          <a:effectRef idx="0">
            <a:schemeClr val="dk1"/>
          </a:effectRef>
          <a:fontRef idx="minor">
            <a:schemeClr val="tx1"/>
          </a:fontRef>
        </p:style>
      </p:cxnSp>
      <p:sp>
        <p:nvSpPr>
          <p:cNvPr id="20" name="Rectangle 19">
            <a:extLst>
              <a:ext uri="{FF2B5EF4-FFF2-40B4-BE49-F238E27FC236}">
                <a16:creationId xmlns:a16="http://schemas.microsoft.com/office/drawing/2014/main" id="{5D115EA7-2E1C-B82A-CB36-0395F9669248}"/>
              </a:ext>
            </a:extLst>
          </p:cNvPr>
          <p:cNvSpPr/>
          <p:nvPr/>
        </p:nvSpPr>
        <p:spPr>
          <a:xfrm>
            <a:off x="406798" y="3649393"/>
            <a:ext cx="2249495" cy="46853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Google Sans" panose="020B0503030502040204" pitchFamily="34" charset="0"/>
              </a:rPr>
              <a:t>LPN</a:t>
            </a:r>
          </a:p>
        </p:txBody>
      </p:sp>
      <p:cxnSp>
        <p:nvCxnSpPr>
          <p:cNvPr id="22" name="Straight Arrow Connector 21">
            <a:extLst>
              <a:ext uri="{FF2B5EF4-FFF2-40B4-BE49-F238E27FC236}">
                <a16:creationId xmlns:a16="http://schemas.microsoft.com/office/drawing/2014/main" id="{430728DA-DEED-EE83-695A-FF69EF1E8696}"/>
              </a:ext>
            </a:extLst>
          </p:cNvPr>
          <p:cNvCxnSpPr>
            <a:cxnSpLocks/>
          </p:cNvCxnSpPr>
          <p:nvPr/>
        </p:nvCxnSpPr>
        <p:spPr>
          <a:xfrm>
            <a:off x="2656293" y="3989156"/>
            <a:ext cx="648039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6DA0AEAF-3B4B-BAB4-0FB8-7A05CEF86524}"/>
              </a:ext>
            </a:extLst>
          </p:cNvPr>
          <p:cNvSpPr txBox="1"/>
          <p:nvPr/>
        </p:nvSpPr>
        <p:spPr>
          <a:xfrm>
            <a:off x="5068377" y="1004043"/>
            <a:ext cx="1656223" cy="400110"/>
          </a:xfrm>
          <a:prstGeom prst="rect">
            <a:avLst/>
          </a:prstGeom>
          <a:noFill/>
        </p:spPr>
        <p:txBody>
          <a:bodyPr wrap="none" rtlCol="0">
            <a:spAutoFit/>
          </a:bodyPr>
          <a:lstStyle/>
          <a:p>
            <a:r>
              <a:rPr lang="en-CN" sz="2000" dirty="0">
                <a:latin typeface="Google Sans" panose="020B0503030502040204" pitchFamily="34" charset="0"/>
              </a:rPr>
              <a:t>SW Engineer</a:t>
            </a:r>
          </a:p>
        </p:txBody>
      </p:sp>
      <p:sp>
        <p:nvSpPr>
          <p:cNvPr id="26" name="Rectangle 25">
            <a:extLst>
              <a:ext uri="{FF2B5EF4-FFF2-40B4-BE49-F238E27FC236}">
                <a16:creationId xmlns:a16="http://schemas.microsoft.com/office/drawing/2014/main" id="{2D8DF752-4700-C7B5-62C4-8AF2DDA3BBBC}"/>
              </a:ext>
            </a:extLst>
          </p:cNvPr>
          <p:cNvSpPr/>
          <p:nvPr/>
        </p:nvSpPr>
        <p:spPr>
          <a:xfrm>
            <a:off x="4268447" y="3384626"/>
            <a:ext cx="1105983" cy="3478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Google Sans" panose="020B0503030502040204" pitchFamily="34" charset="0"/>
              </a:rPr>
              <a:t>lpn2pi</a:t>
            </a:r>
          </a:p>
        </p:txBody>
      </p:sp>
      <p:sp>
        <p:nvSpPr>
          <p:cNvPr id="27" name="Rectangle 26">
            <a:extLst>
              <a:ext uri="{FF2B5EF4-FFF2-40B4-BE49-F238E27FC236}">
                <a16:creationId xmlns:a16="http://schemas.microsoft.com/office/drawing/2014/main" id="{77A1E1E1-56EF-A154-3B25-FEB7926D7E02}"/>
              </a:ext>
            </a:extLst>
          </p:cNvPr>
          <p:cNvSpPr/>
          <p:nvPr/>
        </p:nvSpPr>
        <p:spPr>
          <a:xfrm>
            <a:off x="5668441" y="3381014"/>
            <a:ext cx="1186480" cy="3478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Google Sans" panose="020B0503030502040204" pitchFamily="34" charset="0"/>
              </a:rPr>
              <a:t>lpn2sim</a:t>
            </a:r>
          </a:p>
        </p:txBody>
      </p:sp>
      <p:sp>
        <p:nvSpPr>
          <p:cNvPr id="29" name="Rectangle 28">
            <a:extLst>
              <a:ext uri="{FF2B5EF4-FFF2-40B4-BE49-F238E27FC236}">
                <a16:creationId xmlns:a16="http://schemas.microsoft.com/office/drawing/2014/main" id="{7C6AABD0-A66E-2CE2-26E4-38F6F7D1AB53}"/>
              </a:ext>
            </a:extLst>
          </p:cNvPr>
          <p:cNvSpPr/>
          <p:nvPr/>
        </p:nvSpPr>
        <p:spPr>
          <a:xfrm>
            <a:off x="4221698" y="1652997"/>
            <a:ext cx="1234502" cy="62075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Google Sans" panose="020B0503030502040204" pitchFamily="34" charset="0"/>
              </a:rPr>
              <a:t>Perf. </a:t>
            </a:r>
          </a:p>
          <a:p>
            <a:pPr algn="ctr"/>
            <a:r>
              <a:rPr lang="en-CN" sz="2000" dirty="0">
                <a:solidFill>
                  <a:schemeClr val="tx1"/>
                </a:solidFill>
                <a:latin typeface="Google Sans" panose="020B0503030502040204" pitchFamily="34" charset="0"/>
              </a:rPr>
              <a:t>Interface</a:t>
            </a:r>
          </a:p>
        </p:txBody>
      </p:sp>
      <p:sp>
        <p:nvSpPr>
          <p:cNvPr id="30" name="Rectangle 29">
            <a:extLst>
              <a:ext uri="{FF2B5EF4-FFF2-40B4-BE49-F238E27FC236}">
                <a16:creationId xmlns:a16="http://schemas.microsoft.com/office/drawing/2014/main" id="{0BC96C3A-264D-E24A-EFD6-2F790A7AE354}"/>
              </a:ext>
            </a:extLst>
          </p:cNvPr>
          <p:cNvSpPr/>
          <p:nvPr/>
        </p:nvSpPr>
        <p:spPr>
          <a:xfrm>
            <a:off x="5613790" y="1652997"/>
            <a:ext cx="1374859" cy="62075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Google Sans" panose="020B0503030502040204" pitchFamily="34" charset="0"/>
              </a:rPr>
              <a:t>Perf.</a:t>
            </a:r>
          </a:p>
          <a:p>
            <a:pPr algn="ctr"/>
            <a:r>
              <a:rPr lang="en-CN" sz="2000" dirty="0">
                <a:solidFill>
                  <a:schemeClr val="tx1"/>
                </a:solidFill>
                <a:latin typeface="Google Sans" panose="020B0503030502040204" pitchFamily="34" charset="0"/>
              </a:rPr>
              <a:t>Simulator</a:t>
            </a:r>
          </a:p>
        </p:txBody>
      </p:sp>
      <p:grpSp>
        <p:nvGrpSpPr>
          <p:cNvPr id="32" name="Group 31">
            <a:extLst>
              <a:ext uri="{FF2B5EF4-FFF2-40B4-BE49-F238E27FC236}">
                <a16:creationId xmlns:a16="http://schemas.microsoft.com/office/drawing/2014/main" id="{1ADD7194-FA6B-70DC-C67D-59C97DCBEE78}"/>
              </a:ext>
            </a:extLst>
          </p:cNvPr>
          <p:cNvGrpSpPr/>
          <p:nvPr/>
        </p:nvGrpSpPr>
        <p:grpSpPr>
          <a:xfrm>
            <a:off x="3454140" y="752923"/>
            <a:ext cx="417822" cy="3155898"/>
            <a:chOff x="6920165" y="7183087"/>
            <a:chExt cx="417822" cy="3155898"/>
          </a:xfrm>
        </p:grpSpPr>
        <p:sp>
          <p:nvSpPr>
            <p:cNvPr id="33" name="Rectangle 32">
              <a:extLst>
                <a:ext uri="{FF2B5EF4-FFF2-40B4-BE49-F238E27FC236}">
                  <a16:creationId xmlns:a16="http://schemas.microsoft.com/office/drawing/2014/main" id="{1D5A914D-8741-581D-D531-3E12D9AA74BA}"/>
                </a:ext>
              </a:extLst>
            </p:cNvPr>
            <p:cNvSpPr/>
            <p:nvPr/>
          </p:nvSpPr>
          <p:spPr>
            <a:xfrm>
              <a:off x="6921800" y="7360131"/>
              <a:ext cx="206775"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4" name="Rectangle 33">
              <a:extLst>
                <a:ext uri="{FF2B5EF4-FFF2-40B4-BE49-F238E27FC236}">
                  <a16:creationId xmlns:a16="http://schemas.microsoft.com/office/drawing/2014/main" id="{0FBD1475-1440-94E1-E64E-AE1BFA650F53}"/>
                </a:ext>
              </a:extLst>
            </p:cNvPr>
            <p:cNvSpPr/>
            <p:nvPr/>
          </p:nvSpPr>
          <p:spPr>
            <a:xfrm>
              <a:off x="6921800" y="7851636"/>
              <a:ext cx="206775"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5" name="Rectangle 34">
              <a:extLst>
                <a:ext uri="{FF2B5EF4-FFF2-40B4-BE49-F238E27FC236}">
                  <a16:creationId xmlns:a16="http://schemas.microsoft.com/office/drawing/2014/main" id="{CF5E01CB-CDD5-26D6-B8BA-BA08296F64BB}"/>
                </a:ext>
              </a:extLst>
            </p:cNvPr>
            <p:cNvSpPr/>
            <p:nvPr/>
          </p:nvSpPr>
          <p:spPr>
            <a:xfrm>
              <a:off x="6921800" y="8343141"/>
              <a:ext cx="206775"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6" name="Rectangle 35">
              <a:extLst>
                <a:ext uri="{FF2B5EF4-FFF2-40B4-BE49-F238E27FC236}">
                  <a16:creationId xmlns:a16="http://schemas.microsoft.com/office/drawing/2014/main" id="{51B33FCE-E027-C5FF-4B52-3C6EDA8952E8}"/>
                </a:ext>
              </a:extLst>
            </p:cNvPr>
            <p:cNvSpPr/>
            <p:nvPr/>
          </p:nvSpPr>
          <p:spPr>
            <a:xfrm>
              <a:off x="6921800" y="8842102"/>
              <a:ext cx="206775"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7" name="Rectangle 36">
              <a:extLst>
                <a:ext uri="{FF2B5EF4-FFF2-40B4-BE49-F238E27FC236}">
                  <a16:creationId xmlns:a16="http://schemas.microsoft.com/office/drawing/2014/main" id="{15FA5FDC-4B68-2D53-25CD-D7E7D05DAC63}"/>
                </a:ext>
              </a:extLst>
            </p:cNvPr>
            <p:cNvSpPr/>
            <p:nvPr/>
          </p:nvSpPr>
          <p:spPr>
            <a:xfrm>
              <a:off x="6921800" y="9341063"/>
              <a:ext cx="206775"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8" name="Rectangle 37">
              <a:extLst>
                <a:ext uri="{FF2B5EF4-FFF2-40B4-BE49-F238E27FC236}">
                  <a16:creationId xmlns:a16="http://schemas.microsoft.com/office/drawing/2014/main" id="{778F806B-A529-B93D-D605-F94D48BB6A1A}"/>
                </a:ext>
              </a:extLst>
            </p:cNvPr>
            <p:cNvSpPr/>
            <p:nvPr/>
          </p:nvSpPr>
          <p:spPr>
            <a:xfrm>
              <a:off x="6920167" y="9840024"/>
              <a:ext cx="208408"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9" name="Rectangle 38">
              <a:extLst>
                <a:ext uri="{FF2B5EF4-FFF2-40B4-BE49-F238E27FC236}">
                  <a16:creationId xmlns:a16="http://schemas.microsoft.com/office/drawing/2014/main" id="{6C572F33-5612-5300-7F98-5D944A164E62}"/>
                </a:ext>
              </a:extLst>
            </p:cNvPr>
            <p:cNvSpPr/>
            <p:nvPr/>
          </p:nvSpPr>
          <p:spPr>
            <a:xfrm>
              <a:off x="6920165" y="7183087"/>
              <a:ext cx="208408" cy="169588"/>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0" name="Rectangle 39">
              <a:extLst>
                <a:ext uri="{FF2B5EF4-FFF2-40B4-BE49-F238E27FC236}">
                  <a16:creationId xmlns:a16="http://schemas.microsoft.com/office/drawing/2014/main" id="{64D77143-640C-B4EA-F1E9-5CF1E8AB4A2E}"/>
                </a:ext>
              </a:extLst>
            </p:cNvPr>
            <p:cNvSpPr/>
            <p:nvPr/>
          </p:nvSpPr>
          <p:spPr>
            <a:xfrm>
              <a:off x="7130590" y="10089504"/>
              <a:ext cx="206775" cy="24948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1" name="Rectangle 40">
              <a:extLst>
                <a:ext uri="{FF2B5EF4-FFF2-40B4-BE49-F238E27FC236}">
                  <a16:creationId xmlns:a16="http://schemas.microsoft.com/office/drawing/2014/main" id="{F7BCE698-BC6D-78FF-C7D4-74F3A6A679E1}"/>
                </a:ext>
              </a:extLst>
            </p:cNvPr>
            <p:cNvSpPr/>
            <p:nvPr/>
          </p:nvSpPr>
          <p:spPr>
            <a:xfrm>
              <a:off x="7128956" y="7608940"/>
              <a:ext cx="206775"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2" name="Rectangle 41">
              <a:extLst>
                <a:ext uri="{FF2B5EF4-FFF2-40B4-BE49-F238E27FC236}">
                  <a16:creationId xmlns:a16="http://schemas.microsoft.com/office/drawing/2014/main" id="{E239EA56-26ED-71C5-89DB-27B8AECE5DFD}"/>
                </a:ext>
              </a:extLst>
            </p:cNvPr>
            <p:cNvSpPr/>
            <p:nvPr/>
          </p:nvSpPr>
          <p:spPr>
            <a:xfrm>
              <a:off x="7128956" y="8100445"/>
              <a:ext cx="206775"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3" name="Rectangle 42">
              <a:extLst>
                <a:ext uri="{FF2B5EF4-FFF2-40B4-BE49-F238E27FC236}">
                  <a16:creationId xmlns:a16="http://schemas.microsoft.com/office/drawing/2014/main" id="{F4FB6633-4520-7707-8388-4DDB7BCEA35B}"/>
                </a:ext>
              </a:extLst>
            </p:cNvPr>
            <p:cNvSpPr/>
            <p:nvPr/>
          </p:nvSpPr>
          <p:spPr>
            <a:xfrm>
              <a:off x="7128956" y="8591950"/>
              <a:ext cx="206775"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6" name="Rectangle 45">
              <a:extLst>
                <a:ext uri="{FF2B5EF4-FFF2-40B4-BE49-F238E27FC236}">
                  <a16:creationId xmlns:a16="http://schemas.microsoft.com/office/drawing/2014/main" id="{35E5168A-2F9E-5382-3729-58DAEEFB85B2}"/>
                </a:ext>
              </a:extLst>
            </p:cNvPr>
            <p:cNvSpPr/>
            <p:nvPr/>
          </p:nvSpPr>
          <p:spPr>
            <a:xfrm>
              <a:off x="7128956" y="9090911"/>
              <a:ext cx="206775"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7" name="Rectangle 46">
              <a:extLst>
                <a:ext uri="{FF2B5EF4-FFF2-40B4-BE49-F238E27FC236}">
                  <a16:creationId xmlns:a16="http://schemas.microsoft.com/office/drawing/2014/main" id="{FA6F1265-A9D0-F52F-B1EB-CA47E695757B}"/>
                </a:ext>
              </a:extLst>
            </p:cNvPr>
            <p:cNvSpPr/>
            <p:nvPr/>
          </p:nvSpPr>
          <p:spPr>
            <a:xfrm>
              <a:off x="7128956" y="9589872"/>
              <a:ext cx="206775"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8" name="Rectangle 47">
              <a:extLst>
                <a:ext uri="{FF2B5EF4-FFF2-40B4-BE49-F238E27FC236}">
                  <a16:creationId xmlns:a16="http://schemas.microsoft.com/office/drawing/2014/main" id="{8BB15076-9F19-4027-E8FF-291C96544010}"/>
                </a:ext>
              </a:extLst>
            </p:cNvPr>
            <p:cNvSpPr/>
            <p:nvPr/>
          </p:nvSpPr>
          <p:spPr>
            <a:xfrm>
              <a:off x="7131212" y="7183087"/>
              <a:ext cx="206775" cy="418428"/>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grpSp>
      <p:cxnSp>
        <p:nvCxnSpPr>
          <p:cNvPr id="50" name="Straight Arrow Connector 49">
            <a:extLst>
              <a:ext uri="{FF2B5EF4-FFF2-40B4-BE49-F238E27FC236}">
                <a16:creationId xmlns:a16="http://schemas.microsoft.com/office/drawing/2014/main" id="{E57C0E34-7428-DCCC-0079-8B7DD76547E5}"/>
              </a:ext>
            </a:extLst>
          </p:cNvPr>
          <p:cNvCxnSpPr>
            <a:cxnSpLocks/>
            <a:endCxn id="52" idx="2"/>
          </p:cNvCxnSpPr>
          <p:nvPr/>
        </p:nvCxnSpPr>
        <p:spPr>
          <a:xfrm flipV="1">
            <a:off x="7896666" y="2262034"/>
            <a:ext cx="0" cy="1727122"/>
          </a:xfrm>
          <a:prstGeom prst="straightConnector1">
            <a:avLst/>
          </a:prstGeom>
          <a:ln w="28575">
            <a:tailEnd type="arrow" w="lg" len="lg"/>
          </a:ln>
        </p:spPr>
        <p:style>
          <a:lnRef idx="1">
            <a:schemeClr val="dk1"/>
          </a:lnRef>
          <a:fillRef idx="0">
            <a:schemeClr val="dk1"/>
          </a:fillRef>
          <a:effectRef idx="0">
            <a:schemeClr val="dk1"/>
          </a:effectRef>
          <a:fontRef idx="minor">
            <a:schemeClr val="tx1"/>
          </a:fontRef>
        </p:style>
      </p:cxnSp>
      <p:sp>
        <p:nvSpPr>
          <p:cNvPr id="51" name="Rectangle 50">
            <a:extLst>
              <a:ext uri="{FF2B5EF4-FFF2-40B4-BE49-F238E27FC236}">
                <a16:creationId xmlns:a16="http://schemas.microsoft.com/office/drawing/2014/main" id="{7E6A6CF1-39E0-5EF7-FD0A-A65E9150BEB4}"/>
              </a:ext>
            </a:extLst>
          </p:cNvPr>
          <p:cNvSpPr/>
          <p:nvPr/>
        </p:nvSpPr>
        <p:spPr>
          <a:xfrm>
            <a:off x="7290131" y="3369294"/>
            <a:ext cx="1186480" cy="347875"/>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bg1"/>
                </a:solidFill>
                <a:latin typeface="Google Sans" panose="020B0503030502040204" pitchFamily="34" charset="0"/>
              </a:rPr>
              <a:t>lpn2smt</a:t>
            </a:r>
          </a:p>
        </p:txBody>
      </p:sp>
      <p:sp>
        <p:nvSpPr>
          <p:cNvPr id="52" name="Rectangle 51">
            <a:extLst>
              <a:ext uri="{FF2B5EF4-FFF2-40B4-BE49-F238E27FC236}">
                <a16:creationId xmlns:a16="http://schemas.microsoft.com/office/drawing/2014/main" id="{6F504A6A-CC7F-21C5-9729-1954FC73668F}"/>
              </a:ext>
            </a:extLst>
          </p:cNvPr>
          <p:cNvSpPr/>
          <p:nvPr/>
        </p:nvSpPr>
        <p:spPr>
          <a:xfrm>
            <a:off x="7126069" y="1641277"/>
            <a:ext cx="1541193" cy="620757"/>
          </a:xfrm>
          <a:prstGeom prst="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bg1"/>
                </a:solidFill>
                <a:latin typeface="Google Sans" panose="020B0503030502040204" pitchFamily="34" charset="0"/>
              </a:rPr>
              <a:t>Perf.</a:t>
            </a:r>
          </a:p>
          <a:p>
            <a:pPr algn="ctr"/>
            <a:r>
              <a:rPr lang="en-CN" sz="2000" dirty="0">
                <a:solidFill>
                  <a:schemeClr val="bg1"/>
                </a:solidFill>
                <a:latin typeface="Google Sans" panose="020B0503030502040204" pitchFamily="34" charset="0"/>
              </a:rPr>
              <a:t>Verification</a:t>
            </a:r>
          </a:p>
        </p:txBody>
      </p:sp>
      <p:sp>
        <p:nvSpPr>
          <p:cNvPr id="56" name="TextBox 55">
            <a:extLst>
              <a:ext uri="{FF2B5EF4-FFF2-40B4-BE49-F238E27FC236}">
                <a16:creationId xmlns:a16="http://schemas.microsoft.com/office/drawing/2014/main" id="{EEB36EE4-7A5F-D9F7-BE3F-9A9BF8AA3BD7}"/>
              </a:ext>
            </a:extLst>
          </p:cNvPr>
          <p:cNvSpPr txBox="1">
            <a:spLocks/>
          </p:cNvSpPr>
          <p:nvPr/>
        </p:nvSpPr>
        <p:spPr>
          <a:xfrm>
            <a:off x="0" y="4369495"/>
            <a:ext cx="9168114" cy="400110"/>
          </a:xfrm>
          <a:prstGeom prst="rect">
            <a:avLst/>
          </a:prstGeom>
          <a:solidFill>
            <a:schemeClr val="accent1"/>
          </a:solidFill>
        </p:spPr>
        <p:txBody>
          <a:bodyPr wrap="square" rtlCol="0">
            <a:spAutoFit/>
          </a:bodyPr>
          <a:lstStyle/>
          <a:p>
            <a:pPr algn="ctr"/>
            <a:r>
              <a:rPr lang="en-US" sz="2000" dirty="0">
                <a:solidFill>
                  <a:schemeClr val="bg1"/>
                </a:solidFill>
                <a:latin typeface="Google Sans" panose="020B0503030502040204" pitchFamily="34" charset="0"/>
              </a:rPr>
              <a:t>l</a:t>
            </a:r>
            <a:r>
              <a:rPr lang="en-CN" sz="2000" dirty="0">
                <a:solidFill>
                  <a:schemeClr val="bg1"/>
                </a:solidFill>
                <a:latin typeface="Google Sans" panose="020B0503030502040204" pitchFamily="34" charset="0"/>
              </a:rPr>
              <a:t>pn2smt: Formally verify performance bounds, find performance bugs</a:t>
            </a:r>
          </a:p>
        </p:txBody>
      </p:sp>
      <p:sp>
        <p:nvSpPr>
          <p:cNvPr id="3" name="Rectangle 2">
            <a:extLst>
              <a:ext uri="{FF2B5EF4-FFF2-40B4-BE49-F238E27FC236}">
                <a16:creationId xmlns:a16="http://schemas.microsoft.com/office/drawing/2014/main" id="{169FE2FD-EE99-2D51-433F-5D66D6F36E3A}"/>
              </a:ext>
            </a:extLst>
          </p:cNvPr>
          <p:cNvSpPr/>
          <p:nvPr/>
        </p:nvSpPr>
        <p:spPr>
          <a:xfrm>
            <a:off x="561570" y="1578305"/>
            <a:ext cx="1976733" cy="89977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N" sz="1800" dirty="0">
                <a:solidFill>
                  <a:schemeClr val="tx1"/>
                </a:solidFill>
                <a:latin typeface="Google Sans" panose="020B0503030502040204" pitchFamily="34" charset="0"/>
              </a:rPr>
              <a:t>Accelerator </a:t>
            </a:r>
          </a:p>
          <a:p>
            <a:pPr algn="ctr"/>
            <a:r>
              <a:rPr lang="en-CN" sz="1800" dirty="0">
                <a:solidFill>
                  <a:schemeClr val="tx1"/>
                </a:solidFill>
                <a:latin typeface="Google Sans" panose="020B0503030502040204" pitchFamily="34" charset="0"/>
              </a:rPr>
              <a:t>(e.g. Verilog RTL)</a:t>
            </a:r>
          </a:p>
        </p:txBody>
      </p:sp>
      <p:cxnSp>
        <p:nvCxnSpPr>
          <p:cNvPr id="4" name="Straight Arrow Connector 3">
            <a:extLst>
              <a:ext uri="{FF2B5EF4-FFF2-40B4-BE49-F238E27FC236}">
                <a16:creationId xmlns:a16="http://schemas.microsoft.com/office/drawing/2014/main" id="{7CB81923-06E8-6C96-385E-42C5FB2BB65F}"/>
              </a:ext>
            </a:extLst>
          </p:cNvPr>
          <p:cNvCxnSpPr>
            <a:cxnSpLocks/>
            <a:stCxn id="3" idx="2"/>
          </p:cNvCxnSpPr>
          <p:nvPr/>
        </p:nvCxnSpPr>
        <p:spPr>
          <a:xfrm flipH="1">
            <a:off x="1531546" y="2478075"/>
            <a:ext cx="18391" cy="1171318"/>
          </a:xfrm>
          <a:prstGeom prst="straightConnector1">
            <a:avLst/>
          </a:prstGeom>
          <a:ln w="28575">
            <a:tailEnd type="arrow" w="lg" len="lg"/>
          </a:ln>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568585A6-FFCE-3DEF-482E-81E8C0D9D993}"/>
              </a:ext>
            </a:extLst>
          </p:cNvPr>
          <p:cNvSpPr txBox="1"/>
          <p:nvPr/>
        </p:nvSpPr>
        <p:spPr>
          <a:xfrm>
            <a:off x="704191" y="964798"/>
            <a:ext cx="1691489" cy="400110"/>
          </a:xfrm>
          <a:prstGeom prst="rect">
            <a:avLst/>
          </a:prstGeom>
          <a:noFill/>
        </p:spPr>
        <p:txBody>
          <a:bodyPr wrap="none" rtlCol="0">
            <a:spAutoFit/>
          </a:bodyPr>
          <a:lstStyle/>
          <a:p>
            <a:r>
              <a:rPr lang="en-CN" sz="2000" dirty="0">
                <a:latin typeface="Google Sans" panose="020B0503030502040204" pitchFamily="34" charset="0"/>
              </a:rPr>
              <a:t>HW Engineer</a:t>
            </a:r>
          </a:p>
        </p:txBody>
      </p:sp>
      <p:sp>
        <p:nvSpPr>
          <p:cNvPr id="12" name="TextBox 11">
            <a:extLst>
              <a:ext uri="{FF2B5EF4-FFF2-40B4-BE49-F238E27FC236}">
                <a16:creationId xmlns:a16="http://schemas.microsoft.com/office/drawing/2014/main" id="{17DEA45E-55C8-58CD-8B75-E92FEC5BDE6B}"/>
              </a:ext>
            </a:extLst>
          </p:cNvPr>
          <p:cNvSpPr txBox="1"/>
          <p:nvPr/>
        </p:nvSpPr>
        <p:spPr>
          <a:xfrm>
            <a:off x="1686972" y="2713519"/>
            <a:ext cx="1146468" cy="338554"/>
          </a:xfrm>
          <a:prstGeom prst="rect">
            <a:avLst/>
          </a:prstGeom>
          <a:noFill/>
        </p:spPr>
        <p:txBody>
          <a:bodyPr wrap="none" rtlCol="0">
            <a:spAutoFit/>
          </a:bodyPr>
          <a:lstStyle/>
          <a:p>
            <a:r>
              <a:rPr lang="en-CN" sz="1600" i="1" dirty="0">
                <a:solidFill>
                  <a:schemeClr val="tx1"/>
                </a:solidFill>
                <a:latin typeface="Google Sans" panose="020B0503030502040204" pitchFamily="34" charset="0"/>
              </a:rPr>
              <a:t>Distillation</a:t>
            </a:r>
          </a:p>
        </p:txBody>
      </p:sp>
      <p:sp>
        <p:nvSpPr>
          <p:cNvPr id="13" name="TextBox 12">
            <a:extLst>
              <a:ext uri="{FF2B5EF4-FFF2-40B4-BE49-F238E27FC236}">
                <a16:creationId xmlns:a16="http://schemas.microsoft.com/office/drawing/2014/main" id="{53759D66-A33D-AE0E-E558-4E7857181C0A}"/>
              </a:ext>
            </a:extLst>
          </p:cNvPr>
          <p:cNvSpPr txBox="1"/>
          <p:nvPr/>
        </p:nvSpPr>
        <p:spPr>
          <a:xfrm>
            <a:off x="4269944" y="2711552"/>
            <a:ext cx="2596888" cy="338554"/>
          </a:xfrm>
          <a:prstGeom prst="rect">
            <a:avLst/>
          </a:prstGeom>
          <a:noFill/>
        </p:spPr>
        <p:txBody>
          <a:bodyPr wrap="square" rtlCol="0">
            <a:spAutoFit/>
          </a:bodyPr>
          <a:lstStyle/>
          <a:p>
            <a:pPr algn="ctr"/>
            <a:r>
              <a:rPr lang="en-CN" sz="1600" i="1" dirty="0">
                <a:solidFill>
                  <a:schemeClr val="tx1"/>
                </a:solidFill>
                <a:latin typeface="Google Sans" panose="020B0503030502040204" pitchFamily="34" charset="0"/>
              </a:rPr>
              <a:t>Transformation</a:t>
            </a:r>
          </a:p>
        </p:txBody>
      </p:sp>
    </p:spTree>
    <p:extLst>
      <p:ext uri="{BB962C8B-B14F-4D97-AF65-F5344CB8AC3E}">
        <p14:creationId xmlns:p14="http://schemas.microsoft.com/office/powerpoint/2010/main" val="1480395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64;p33">
            <a:extLst>
              <a:ext uri="{FF2B5EF4-FFF2-40B4-BE49-F238E27FC236}">
                <a16:creationId xmlns:a16="http://schemas.microsoft.com/office/drawing/2014/main" id="{E80D1B26-6596-5B8B-DD88-B5CD688599EF}"/>
              </a:ext>
            </a:extLst>
          </p:cNvPr>
          <p:cNvSpPr/>
          <p:nvPr/>
        </p:nvSpPr>
        <p:spPr>
          <a:xfrm>
            <a:off x="0" y="2617909"/>
            <a:ext cx="9144000" cy="1187828"/>
          </a:xfrm>
          <a:prstGeom prst="roundRect">
            <a:avLst>
              <a:gd name="adj" fmla="val 16667"/>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b="1" dirty="0">
                <a:solidFill>
                  <a:srgbClr val="FF0000"/>
                </a:solidFill>
                <a:latin typeface="Google Sans"/>
                <a:ea typeface="Google Sans"/>
                <a:cs typeface="Google Sans"/>
                <a:sym typeface="Google Sans"/>
              </a:rPr>
              <a:t>Tools </a:t>
            </a:r>
            <a:r>
              <a:rPr lang="en-US" sz="2000" b="1" dirty="0">
                <a:solidFill>
                  <a:schemeClr val="tx1"/>
                </a:solidFill>
                <a:latin typeface="Google Sans"/>
                <a:ea typeface="Google Sans"/>
                <a:cs typeface="Google Sans"/>
                <a:sym typeface="Google Sans"/>
              </a:rPr>
              <a:t>can turn this IR into performance interfaces (and then some) </a:t>
            </a:r>
            <a:endParaRPr sz="2000" b="1" dirty="0">
              <a:solidFill>
                <a:schemeClr val="tx1"/>
              </a:solidFill>
              <a:latin typeface="Google Sans"/>
              <a:ea typeface="Google Sans"/>
              <a:cs typeface="Google Sans"/>
              <a:sym typeface="Google Sans"/>
            </a:endParaRPr>
          </a:p>
        </p:txBody>
      </p:sp>
      <p:sp>
        <p:nvSpPr>
          <p:cNvPr id="5" name="Google Shape;164;p33">
            <a:extLst>
              <a:ext uri="{FF2B5EF4-FFF2-40B4-BE49-F238E27FC236}">
                <a16:creationId xmlns:a16="http://schemas.microsoft.com/office/drawing/2014/main" id="{83FED9FB-1199-83DA-A14D-3E12D584F89E}"/>
              </a:ext>
            </a:extLst>
          </p:cNvPr>
          <p:cNvSpPr/>
          <p:nvPr/>
        </p:nvSpPr>
        <p:spPr>
          <a:xfrm>
            <a:off x="0" y="1931678"/>
            <a:ext cx="9144000" cy="952990"/>
          </a:xfrm>
          <a:prstGeom prst="roundRect">
            <a:avLst>
              <a:gd name="adj" fmla="val 16667"/>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b="1" dirty="0">
                <a:solidFill>
                  <a:schemeClr val="tx1"/>
                </a:solidFill>
                <a:latin typeface="Google Sans"/>
                <a:ea typeface="Google Sans"/>
                <a:cs typeface="Google Sans"/>
                <a:sym typeface="Google Sans"/>
              </a:rPr>
              <a:t>Accelerators should ship with a precise </a:t>
            </a:r>
            <a:r>
              <a:rPr lang="en-US" sz="2000" b="1" dirty="0">
                <a:solidFill>
                  <a:srgbClr val="FF0000"/>
                </a:solidFill>
                <a:latin typeface="Google Sans"/>
                <a:ea typeface="Google Sans"/>
                <a:cs typeface="Google Sans"/>
                <a:sym typeface="Google Sans"/>
              </a:rPr>
              <a:t>performance IR</a:t>
            </a:r>
            <a:r>
              <a:rPr lang="en-US" sz="2000" b="1" dirty="0">
                <a:solidFill>
                  <a:schemeClr val="tx1"/>
                </a:solidFill>
                <a:latin typeface="Google Sans"/>
                <a:ea typeface="Google Sans"/>
                <a:cs typeface="Google Sans"/>
                <a:sym typeface="Google Sans"/>
              </a:rPr>
              <a:t> (LPN)</a:t>
            </a:r>
            <a:endParaRPr sz="2000" b="1" dirty="0">
              <a:solidFill>
                <a:schemeClr val="tx1"/>
              </a:solidFill>
              <a:latin typeface="Google Sans"/>
              <a:ea typeface="Google Sans"/>
              <a:cs typeface="Google Sans"/>
              <a:sym typeface="Google Sans"/>
            </a:endParaRPr>
          </a:p>
        </p:txBody>
      </p:sp>
      <p:sp>
        <p:nvSpPr>
          <p:cNvPr id="3" name="Slide Number Placeholder 2">
            <a:extLst>
              <a:ext uri="{FF2B5EF4-FFF2-40B4-BE49-F238E27FC236}">
                <a16:creationId xmlns:a16="http://schemas.microsoft.com/office/drawing/2014/main" id="{C722112E-7556-DE76-75A2-320A57D48474}"/>
              </a:ext>
            </a:extLst>
          </p:cNvPr>
          <p:cNvSpPr>
            <a:spLocks noGrp="1"/>
          </p:cNvSpPr>
          <p:nvPr>
            <p:ph type="sldNum" idx="12"/>
          </p:nvPr>
        </p:nvSpPr>
        <p:spPr/>
        <p:txBody>
          <a:bodyPr>
            <a:normAutofit/>
          </a:bodyPr>
          <a:lstStyle/>
          <a:p>
            <a:pPr marL="0" lvl="0" indent="0" algn="r" rtl="0">
              <a:spcBef>
                <a:spcPts val="0"/>
              </a:spcBef>
              <a:spcAft>
                <a:spcPts val="0"/>
              </a:spcAft>
              <a:buNone/>
            </a:pPr>
            <a:fld id="{00000000-1234-1234-1234-123412341234}" type="slidenum">
              <a:rPr lang="en" smtClean="0"/>
              <a:t>21</a:t>
            </a:fld>
            <a:endParaRPr lang="en" dirty="0"/>
          </a:p>
        </p:txBody>
      </p:sp>
      <p:sp>
        <p:nvSpPr>
          <p:cNvPr id="9" name="Google Shape;164;p33">
            <a:extLst>
              <a:ext uri="{FF2B5EF4-FFF2-40B4-BE49-F238E27FC236}">
                <a16:creationId xmlns:a16="http://schemas.microsoft.com/office/drawing/2014/main" id="{D8C69A75-8EC5-6CE3-2EBB-4C1CB9598CF9}"/>
              </a:ext>
            </a:extLst>
          </p:cNvPr>
          <p:cNvSpPr/>
          <p:nvPr/>
        </p:nvSpPr>
        <p:spPr>
          <a:xfrm>
            <a:off x="0" y="1293158"/>
            <a:ext cx="9144000" cy="638520"/>
          </a:xfrm>
          <a:prstGeom prst="roundRect">
            <a:avLst>
              <a:gd name="adj" fmla="val 16667"/>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b="1" dirty="0">
                <a:solidFill>
                  <a:schemeClr val="tx1"/>
                </a:solidFill>
                <a:latin typeface="Google Sans"/>
                <a:ea typeface="Google Sans"/>
                <a:cs typeface="Google Sans"/>
                <a:sym typeface="Google Sans"/>
              </a:rPr>
              <a:t>Accelerators must have </a:t>
            </a:r>
            <a:r>
              <a:rPr lang="en-US" sz="2000" b="1" dirty="0">
                <a:solidFill>
                  <a:srgbClr val="FF0000"/>
                </a:solidFill>
                <a:latin typeface="Google Sans"/>
                <a:ea typeface="Google Sans"/>
                <a:cs typeface="Google Sans"/>
                <a:sym typeface="Google Sans"/>
              </a:rPr>
              <a:t>performance interfaces</a:t>
            </a:r>
            <a:r>
              <a:rPr lang="en-US" sz="2000" b="1" dirty="0">
                <a:solidFill>
                  <a:schemeClr val="tx1"/>
                </a:solidFill>
                <a:latin typeface="Google Sans"/>
                <a:ea typeface="Google Sans"/>
                <a:cs typeface="Google Sans"/>
                <a:sym typeface="Google Sans"/>
              </a:rPr>
              <a:t> </a:t>
            </a:r>
            <a:endParaRPr sz="2000" b="1" dirty="0">
              <a:solidFill>
                <a:schemeClr val="tx1"/>
              </a:solidFill>
              <a:latin typeface="Google Sans"/>
              <a:ea typeface="Google Sans"/>
              <a:cs typeface="Google Sans"/>
              <a:sym typeface="Google Sans"/>
            </a:endParaRPr>
          </a:p>
        </p:txBody>
      </p:sp>
    </p:spTree>
    <p:extLst>
      <p:ext uri="{BB962C8B-B14F-4D97-AF65-F5344CB8AC3E}">
        <p14:creationId xmlns:p14="http://schemas.microsoft.com/office/powerpoint/2010/main" val="827033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traight Arrow Connector 51">
            <a:extLst>
              <a:ext uri="{FF2B5EF4-FFF2-40B4-BE49-F238E27FC236}">
                <a16:creationId xmlns:a16="http://schemas.microsoft.com/office/drawing/2014/main" id="{43C3EEE6-B5FB-5AF9-C723-459EBA62CE04}"/>
              </a:ext>
            </a:extLst>
          </p:cNvPr>
          <p:cNvCxnSpPr>
            <a:cxnSpLocks/>
            <a:endCxn id="54" idx="2"/>
          </p:cNvCxnSpPr>
          <p:nvPr/>
        </p:nvCxnSpPr>
        <p:spPr>
          <a:xfrm flipV="1">
            <a:off x="7896666" y="2262034"/>
            <a:ext cx="0" cy="1727122"/>
          </a:xfrm>
          <a:prstGeom prst="straightConnector1">
            <a:avLst/>
          </a:prstGeom>
          <a:ln w="28575">
            <a:tailEnd type="arrow" w="lg" len="lg"/>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F0D285AA-48CE-322D-A5CB-E3BD5389F5C4}"/>
              </a:ext>
            </a:extLst>
          </p:cNvPr>
          <p:cNvSpPr txBox="1"/>
          <p:nvPr/>
        </p:nvSpPr>
        <p:spPr>
          <a:xfrm>
            <a:off x="5267703" y="4268732"/>
            <a:ext cx="3876297" cy="369332"/>
          </a:xfrm>
          <a:prstGeom prst="rect">
            <a:avLst/>
          </a:prstGeom>
          <a:noFill/>
        </p:spPr>
        <p:txBody>
          <a:bodyPr wrap="square">
            <a:spAutoFit/>
          </a:bodyPr>
          <a:lstStyle/>
          <a:p>
            <a:r>
              <a:rPr lang="en-CN" sz="1800" dirty="0">
                <a:solidFill>
                  <a:srgbClr val="FF0000"/>
                </a:solidFill>
              </a:rPr>
              <a:t>https://dslab.epfl.ch/research/perf</a:t>
            </a:r>
          </a:p>
        </p:txBody>
      </p:sp>
      <p:sp>
        <p:nvSpPr>
          <p:cNvPr id="16" name="Title 15">
            <a:extLst>
              <a:ext uri="{FF2B5EF4-FFF2-40B4-BE49-F238E27FC236}">
                <a16:creationId xmlns:a16="http://schemas.microsoft.com/office/drawing/2014/main" id="{F48B5E9B-A772-C85B-ED2A-D8619FE9C920}"/>
              </a:ext>
            </a:extLst>
          </p:cNvPr>
          <p:cNvSpPr>
            <a:spLocks noGrp="1"/>
          </p:cNvSpPr>
          <p:nvPr>
            <p:ph type="title"/>
          </p:nvPr>
        </p:nvSpPr>
        <p:spPr>
          <a:xfrm>
            <a:off x="8712583" y="-2759057"/>
            <a:ext cx="8520600" cy="572700"/>
          </a:xfrm>
        </p:spPr>
        <p:txBody>
          <a:bodyPr>
            <a:normAutofit fontScale="90000"/>
          </a:bodyPr>
          <a:lstStyle/>
          <a:p>
            <a:endParaRPr lang="en-CN" dirty="0"/>
          </a:p>
        </p:txBody>
      </p:sp>
      <p:sp>
        <p:nvSpPr>
          <p:cNvPr id="17" name="Title 1">
            <a:extLst>
              <a:ext uri="{FF2B5EF4-FFF2-40B4-BE49-F238E27FC236}">
                <a16:creationId xmlns:a16="http://schemas.microsoft.com/office/drawing/2014/main" id="{D50BC863-EAEC-BFD4-54F7-8F1FDB4EC748}"/>
              </a:ext>
            </a:extLst>
          </p:cNvPr>
          <p:cNvSpPr txBox="1">
            <a:spLocks/>
          </p:cNvSpPr>
          <p:nvPr/>
        </p:nvSpPr>
        <p:spPr>
          <a:xfrm>
            <a:off x="253342" y="303292"/>
            <a:ext cx="85206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Google Sans Medium"/>
              <a:buNone/>
              <a:defRPr sz="2800" b="0" i="0" u="none" strike="noStrike" cap="none">
                <a:solidFill>
                  <a:schemeClr val="dk1"/>
                </a:solidFill>
                <a:latin typeface="Google Sans Medium"/>
                <a:ea typeface="Google Sans Medium"/>
                <a:cs typeface="Google Sans Medium"/>
                <a:sym typeface="Google Sans Medium"/>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CN" dirty="0"/>
              <a:t>Performance Interfaces for HW Accelerators</a:t>
            </a:r>
          </a:p>
        </p:txBody>
      </p:sp>
      <p:cxnSp>
        <p:nvCxnSpPr>
          <p:cNvPr id="19" name="Straight Arrow Connector 18">
            <a:extLst>
              <a:ext uri="{FF2B5EF4-FFF2-40B4-BE49-F238E27FC236}">
                <a16:creationId xmlns:a16="http://schemas.microsoft.com/office/drawing/2014/main" id="{27CB6355-36B7-9AFC-D3C6-73C434B84FF5}"/>
              </a:ext>
            </a:extLst>
          </p:cNvPr>
          <p:cNvCxnSpPr>
            <a:cxnSpLocks/>
            <a:endCxn id="28" idx="2"/>
          </p:cNvCxnSpPr>
          <p:nvPr/>
        </p:nvCxnSpPr>
        <p:spPr>
          <a:xfrm flipV="1">
            <a:off x="4838949" y="2273754"/>
            <a:ext cx="0" cy="1715402"/>
          </a:xfrm>
          <a:prstGeom prst="straightConnector1">
            <a:avLst/>
          </a:prstGeom>
          <a:ln w="28575">
            <a:tailEnd type="arrow" w="lg" len="lg"/>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CD5CB26D-FBBD-BD4E-A17C-2EA0A8F76C5C}"/>
              </a:ext>
            </a:extLst>
          </p:cNvPr>
          <p:cNvCxnSpPr>
            <a:cxnSpLocks/>
            <a:endCxn id="29" idx="2"/>
          </p:cNvCxnSpPr>
          <p:nvPr/>
        </p:nvCxnSpPr>
        <p:spPr>
          <a:xfrm flipV="1">
            <a:off x="6301220" y="2273754"/>
            <a:ext cx="0" cy="1700772"/>
          </a:xfrm>
          <a:prstGeom prst="straightConnector1">
            <a:avLst/>
          </a:prstGeom>
          <a:ln w="28575">
            <a:tailEnd type="arrow" w="lg" len="lg"/>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EC29B644-9E9F-0004-6A3D-CA1F01C10AA6}"/>
              </a:ext>
            </a:extLst>
          </p:cNvPr>
          <p:cNvCxnSpPr>
            <a:cxnSpLocks/>
          </p:cNvCxnSpPr>
          <p:nvPr/>
        </p:nvCxnSpPr>
        <p:spPr>
          <a:xfrm>
            <a:off x="2656293" y="3989156"/>
            <a:ext cx="648039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92F2F034-BF09-9BD4-6818-0B0712A4B877}"/>
              </a:ext>
            </a:extLst>
          </p:cNvPr>
          <p:cNvSpPr txBox="1"/>
          <p:nvPr/>
        </p:nvSpPr>
        <p:spPr>
          <a:xfrm>
            <a:off x="5068377" y="1004043"/>
            <a:ext cx="1656223" cy="400110"/>
          </a:xfrm>
          <a:prstGeom prst="rect">
            <a:avLst/>
          </a:prstGeom>
          <a:noFill/>
        </p:spPr>
        <p:txBody>
          <a:bodyPr wrap="none" rtlCol="0">
            <a:spAutoFit/>
          </a:bodyPr>
          <a:lstStyle/>
          <a:p>
            <a:r>
              <a:rPr lang="en-CN" sz="2000" dirty="0">
                <a:latin typeface="Google Sans" panose="020B0503030502040204" pitchFamily="34" charset="0"/>
              </a:rPr>
              <a:t>SW Engineer</a:t>
            </a:r>
          </a:p>
        </p:txBody>
      </p:sp>
      <p:sp>
        <p:nvSpPr>
          <p:cNvPr id="23" name="Rectangle 22">
            <a:extLst>
              <a:ext uri="{FF2B5EF4-FFF2-40B4-BE49-F238E27FC236}">
                <a16:creationId xmlns:a16="http://schemas.microsoft.com/office/drawing/2014/main" id="{B44AF294-737C-6E6C-A08B-36577819109A}"/>
              </a:ext>
            </a:extLst>
          </p:cNvPr>
          <p:cNvSpPr/>
          <p:nvPr/>
        </p:nvSpPr>
        <p:spPr>
          <a:xfrm>
            <a:off x="4268447" y="3384626"/>
            <a:ext cx="1105983" cy="3478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Google Sans" panose="020B0503030502040204" pitchFamily="34" charset="0"/>
              </a:rPr>
              <a:t>lpn2pi</a:t>
            </a:r>
          </a:p>
        </p:txBody>
      </p:sp>
      <p:sp>
        <p:nvSpPr>
          <p:cNvPr id="26" name="Rectangle 25">
            <a:extLst>
              <a:ext uri="{FF2B5EF4-FFF2-40B4-BE49-F238E27FC236}">
                <a16:creationId xmlns:a16="http://schemas.microsoft.com/office/drawing/2014/main" id="{5C3472D3-6C9A-F8D1-A1FB-F823D3F60626}"/>
              </a:ext>
            </a:extLst>
          </p:cNvPr>
          <p:cNvSpPr/>
          <p:nvPr/>
        </p:nvSpPr>
        <p:spPr>
          <a:xfrm>
            <a:off x="5668441" y="3381014"/>
            <a:ext cx="1186480" cy="3478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Google Sans" panose="020B0503030502040204" pitchFamily="34" charset="0"/>
              </a:rPr>
              <a:t>lpn2sim</a:t>
            </a:r>
          </a:p>
        </p:txBody>
      </p:sp>
      <p:sp>
        <p:nvSpPr>
          <p:cNvPr id="28" name="Rectangle 27">
            <a:extLst>
              <a:ext uri="{FF2B5EF4-FFF2-40B4-BE49-F238E27FC236}">
                <a16:creationId xmlns:a16="http://schemas.microsoft.com/office/drawing/2014/main" id="{A07ABDF5-F218-C817-A037-31704319E5AF}"/>
              </a:ext>
            </a:extLst>
          </p:cNvPr>
          <p:cNvSpPr/>
          <p:nvPr/>
        </p:nvSpPr>
        <p:spPr>
          <a:xfrm>
            <a:off x="4221698" y="1652997"/>
            <a:ext cx="1234502" cy="62075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Google Sans" panose="020B0503030502040204" pitchFamily="34" charset="0"/>
              </a:rPr>
              <a:t>Perf. </a:t>
            </a:r>
          </a:p>
          <a:p>
            <a:pPr algn="ctr"/>
            <a:r>
              <a:rPr lang="en-CN" sz="2000" dirty="0">
                <a:solidFill>
                  <a:schemeClr val="tx1"/>
                </a:solidFill>
                <a:latin typeface="Google Sans" panose="020B0503030502040204" pitchFamily="34" charset="0"/>
              </a:rPr>
              <a:t>Interface</a:t>
            </a:r>
          </a:p>
        </p:txBody>
      </p:sp>
      <p:sp>
        <p:nvSpPr>
          <p:cNvPr id="29" name="Rectangle 28">
            <a:extLst>
              <a:ext uri="{FF2B5EF4-FFF2-40B4-BE49-F238E27FC236}">
                <a16:creationId xmlns:a16="http://schemas.microsoft.com/office/drawing/2014/main" id="{D97A5D01-3869-212D-3F6A-E4F9974F4C5A}"/>
              </a:ext>
            </a:extLst>
          </p:cNvPr>
          <p:cNvSpPr/>
          <p:nvPr/>
        </p:nvSpPr>
        <p:spPr>
          <a:xfrm>
            <a:off x="5613790" y="1652997"/>
            <a:ext cx="1374859" cy="62075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Google Sans" panose="020B0503030502040204" pitchFamily="34" charset="0"/>
              </a:rPr>
              <a:t>Perf.</a:t>
            </a:r>
          </a:p>
          <a:p>
            <a:pPr algn="ctr"/>
            <a:r>
              <a:rPr lang="en-CN" sz="2000" dirty="0">
                <a:solidFill>
                  <a:schemeClr val="tx1"/>
                </a:solidFill>
                <a:latin typeface="Google Sans" panose="020B0503030502040204" pitchFamily="34" charset="0"/>
              </a:rPr>
              <a:t>Simulator</a:t>
            </a:r>
          </a:p>
        </p:txBody>
      </p:sp>
      <p:grpSp>
        <p:nvGrpSpPr>
          <p:cNvPr id="30" name="Group 29">
            <a:extLst>
              <a:ext uri="{FF2B5EF4-FFF2-40B4-BE49-F238E27FC236}">
                <a16:creationId xmlns:a16="http://schemas.microsoft.com/office/drawing/2014/main" id="{385C6126-D4D4-4BEB-53D8-3615E5E24323}"/>
              </a:ext>
            </a:extLst>
          </p:cNvPr>
          <p:cNvGrpSpPr/>
          <p:nvPr/>
        </p:nvGrpSpPr>
        <p:grpSpPr>
          <a:xfrm>
            <a:off x="3353676" y="789204"/>
            <a:ext cx="417822" cy="3155898"/>
            <a:chOff x="6920165" y="7183087"/>
            <a:chExt cx="417822" cy="3155898"/>
          </a:xfrm>
        </p:grpSpPr>
        <p:sp>
          <p:nvSpPr>
            <p:cNvPr id="31" name="Rectangle 30">
              <a:extLst>
                <a:ext uri="{FF2B5EF4-FFF2-40B4-BE49-F238E27FC236}">
                  <a16:creationId xmlns:a16="http://schemas.microsoft.com/office/drawing/2014/main" id="{C205D65E-8686-F412-A052-1E62B7CE54E2}"/>
                </a:ext>
              </a:extLst>
            </p:cNvPr>
            <p:cNvSpPr/>
            <p:nvPr/>
          </p:nvSpPr>
          <p:spPr>
            <a:xfrm>
              <a:off x="6921800" y="7360131"/>
              <a:ext cx="206775"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3" name="Rectangle 32">
              <a:extLst>
                <a:ext uri="{FF2B5EF4-FFF2-40B4-BE49-F238E27FC236}">
                  <a16:creationId xmlns:a16="http://schemas.microsoft.com/office/drawing/2014/main" id="{1D212E34-D89E-86C0-D6A2-6F412A1DC200}"/>
                </a:ext>
              </a:extLst>
            </p:cNvPr>
            <p:cNvSpPr/>
            <p:nvPr/>
          </p:nvSpPr>
          <p:spPr>
            <a:xfrm>
              <a:off x="6921800" y="7851636"/>
              <a:ext cx="206775"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4" name="Rectangle 33">
              <a:extLst>
                <a:ext uri="{FF2B5EF4-FFF2-40B4-BE49-F238E27FC236}">
                  <a16:creationId xmlns:a16="http://schemas.microsoft.com/office/drawing/2014/main" id="{05D83F86-69CB-147E-E27A-79A70ABF56B8}"/>
                </a:ext>
              </a:extLst>
            </p:cNvPr>
            <p:cNvSpPr/>
            <p:nvPr/>
          </p:nvSpPr>
          <p:spPr>
            <a:xfrm>
              <a:off x="6921800" y="8343141"/>
              <a:ext cx="206775"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5" name="Rectangle 34">
              <a:extLst>
                <a:ext uri="{FF2B5EF4-FFF2-40B4-BE49-F238E27FC236}">
                  <a16:creationId xmlns:a16="http://schemas.microsoft.com/office/drawing/2014/main" id="{DB7C443C-6570-F917-AB7A-93A471077757}"/>
                </a:ext>
              </a:extLst>
            </p:cNvPr>
            <p:cNvSpPr/>
            <p:nvPr/>
          </p:nvSpPr>
          <p:spPr>
            <a:xfrm>
              <a:off x="6921800" y="8842102"/>
              <a:ext cx="206775"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6" name="Rectangle 35">
              <a:extLst>
                <a:ext uri="{FF2B5EF4-FFF2-40B4-BE49-F238E27FC236}">
                  <a16:creationId xmlns:a16="http://schemas.microsoft.com/office/drawing/2014/main" id="{B0792A49-1709-1B81-DA9C-C18856C2868B}"/>
                </a:ext>
              </a:extLst>
            </p:cNvPr>
            <p:cNvSpPr/>
            <p:nvPr/>
          </p:nvSpPr>
          <p:spPr>
            <a:xfrm>
              <a:off x="6921800" y="9341063"/>
              <a:ext cx="206775"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37" name="Rectangle 36">
              <a:extLst>
                <a:ext uri="{FF2B5EF4-FFF2-40B4-BE49-F238E27FC236}">
                  <a16:creationId xmlns:a16="http://schemas.microsoft.com/office/drawing/2014/main" id="{27BC726B-F70A-23D1-BEDD-CB8514355663}"/>
                </a:ext>
              </a:extLst>
            </p:cNvPr>
            <p:cNvSpPr/>
            <p:nvPr/>
          </p:nvSpPr>
          <p:spPr>
            <a:xfrm>
              <a:off x="6920167" y="9840024"/>
              <a:ext cx="208408"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0" name="Rectangle 39">
              <a:extLst>
                <a:ext uri="{FF2B5EF4-FFF2-40B4-BE49-F238E27FC236}">
                  <a16:creationId xmlns:a16="http://schemas.microsoft.com/office/drawing/2014/main" id="{C76182FF-3365-4DA8-C36F-8E8D11CFC2AC}"/>
                </a:ext>
              </a:extLst>
            </p:cNvPr>
            <p:cNvSpPr/>
            <p:nvPr/>
          </p:nvSpPr>
          <p:spPr>
            <a:xfrm>
              <a:off x="6920165" y="7183087"/>
              <a:ext cx="208408" cy="169588"/>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1" name="Rectangle 40">
              <a:extLst>
                <a:ext uri="{FF2B5EF4-FFF2-40B4-BE49-F238E27FC236}">
                  <a16:creationId xmlns:a16="http://schemas.microsoft.com/office/drawing/2014/main" id="{2F32BB39-26E3-DED1-5743-451816279E61}"/>
                </a:ext>
              </a:extLst>
            </p:cNvPr>
            <p:cNvSpPr/>
            <p:nvPr/>
          </p:nvSpPr>
          <p:spPr>
            <a:xfrm>
              <a:off x="7130590" y="10089504"/>
              <a:ext cx="206775" cy="24948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2" name="Rectangle 41">
              <a:extLst>
                <a:ext uri="{FF2B5EF4-FFF2-40B4-BE49-F238E27FC236}">
                  <a16:creationId xmlns:a16="http://schemas.microsoft.com/office/drawing/2014/main" id="{9BB25ADF-2A2F-894A-15F6-2C6D242408EA}"/>
                </a:ext>
              </a:extLst>
            </p:cNvPr>
            <p:cNvSpPr/>
            <p:nvPr/>
          </p:nvSpPr>
          <p:spPr>
            <a:xfrm>
              <a:off x="7128956" y="7608940"/>
              <a:ext cx="206775"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6" name="Rectangle 45">
              <a:extLst>
                <a:ext uri="{FF2B5EF4-FFF2-40B4-BE49-F238E27FC236}">
                  <a16:creationId xmlns:a16="http://schemas.microsoft.com/office/drawing/2014/main" id="{9C2AA3F1-DFBC-1D1B-1348-943B1B070F67}"/>
                </a:ext>
              </a:extLst>
            </p:cNvPr>
            <p:cNvSpPr/>
            <p:nvPr/>
          </p:nvSpPr>
          <p:spPr>
            <a:xfrm>
              <a:off x="7128956" y="8100445"/>
              <a:ext cx="206775"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7" name="Rectangle 46">
              <a:extLst>
                <a:ext uri="{FF2B5EF4-FFF2-40B4-BE49-F238E27FC236}">
                  <a16:creationId xmlns:a16="http://schemas.microsoft.com/office/drawing/2014/main" id="{FE6E2423-1C40-26F9-16EF-0D1F273A4833}"/>
                </a:ext>
              </a:extLst>
            </p:cNvPr>
            <p:cNvSpPr/>
            <p:nvPr/>
          </p:nvSpPr>
          <p:spPr>
            <a:xfrm>
              <a:off x="7128956" y="8591950"/>
              <a:ext cx="206775"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8" name="Rectangle 47">
              <a:extLst>
                <a:ext uri="{FF2B5EF4-FFF2-40B4-BE49-F238E27FC236}">
                  <a16:creationId xmlns:a16="http://schemas.microsoft.com/office/drawing/2014/main" id="{954453F7-D8B6-A44C-D6BC-6928886FE28D}"/>
                </a:ext>
              </a:extLst>
            </p:cNvPr>
            <p:cNvSpPr/>
            <p:nvPr/>
          </p:nvSpPr>
          <p:spPr>
            <a:xfrm>
              <a:off x="7128956" y="9090911"/>
              <a:ext cx="206775"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49" name="Rectangle 48">
              <a:extLst>
                <a:ext uri="{FF2B5EF4-FFF2-40B4-BE49-F238E27FC236}">
                  <a16:creationId xmlns:a16="http://schemas.microsoft.com/office/drawing/2014/main" id="{667F0891-1337-D41D-FDAF-DD9E0AA2CE73}"/>
                </a:ext>
              </a:extLst>
            </p:cNvPr>
            <p:cNvSpPr/>
            <p:nvPr/>
          </p:nvSpPr>
          <p:spPr>
            <a:xfrm>
              <a:off x="7128956" y="9589872"/>
              <a:ext cx="206775" cy="498961"/>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0" name="Rectangle 49">
              <a:extLst>
                <a:ext uri="{FF2B5EF4-FFF2-40B4-BE49-F238E27FC236}">
                  <a16:creationId xmlns:a16="http://schemas.microsoft.com/office/drawing/2014/main" id="{C96F709D-E081-DFBD-A3FB-C4D5B7E7113B}"/>
                </a:ext>
              </a:extLst>
            </p:cNvPr>
            <p:cNvSpPr/>
            <p:nvPr/>
          </p:nvSpPr>
          <p:spPr>
            <a:xfrm>
              <a:off x="7131212" y="7183087"/>
              <a:ext cx="206775" cy="418428"/>
            </a:xfrm>
            <a:prstGeom prst="rect">
              <a:avLst/>
            </a:prstGeom>
            <a:solidFill>
              <a:srgbClr val="E38E0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grpSp>
      <p:sp>
        <p:nvSpPr>
          <p:cNvPr id="53" name="Rectangle 52">
            <a:extLst>
              <a:ext uri="{FF2B5EF4-FFF2-40B4-BE49-F238E27FC236}">
                <a16:creationId xmlns:a16="http://schemas.microsoft.com/office/drawing/2014/main" id="{707FC113-89D2-4416-48B2-B9C2293E921F}"/>
              </a:ext>
            </a:extLst>
          </p:cNvPr>
          <p:cNvSpPr/>
          <p:nvPr/>
        </p:nvSpPr>
        <p:spPr>
          <a:xfrm>
            <a:off x="7290131" y="3369294"/>
            <a:ext cx="1186480" cy="34787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Google Sans" panose="020B0503030502040204" pitchFamily="34" charset="0"/>
              </a:rPr>
              <a:t>lpn2smt</a:t>
            </a:r>
          </a:p>
        </p:txBody>
      </p:sp>
      <p:sp>
        <p:nvSpPr>
          <p:cNvPr id="54" name="Rectangle 53">
            <a:extLst>
              <a:ext uri="{FF2B5EF4-FFF2-40B4-BE49-F238E27FC236}">
                <a16:creationId xmlns:a16="http://schemas.microsoft.com/office/drawing/2014/main" id="{0D4BCA9F-252C-0B98-DC06-708CFF7993FC}"/>
              </a:ext>
            </a:extLst>
          </p:cNvPr>
          <p:cNvSpPr/>
          <p:nvPr/>
        </p:nvSpPr>
        <p:spPr>
          <a:xfrm>
            <a:off x="7126069" y="1641277"/>
            <a:ext cx="1541193" cy="62075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Google Sans" panose="020B0503030502040204" pitchFamily="34" charset="0"/>
              </a:rPr>
              <a:t>Perf.</a:t>
            </a:r>
          </a:p>
          <a:p>
            <a:pPr algn="ctr"/>
            <a:r>
              <a:rPr lang="en-CN" sz="2000" dirty="0">
                <a:solidFill>
                  <a:schemeClr val="tx1"/>
                </a:solidFill>
                <a:latin typeface="Google Sans" panose="020B0503030502040204" pitchFamily="34" charset="0"/>
              </a:rPr>
              <a:t>Verification</a:t>
            </a:r>
          </a:p>
        </p:txBody>
      </p:sp>
      <p:sp>
        <p:nvSpPr>
          <p:cNvPr id="55" name="Rectangle 54">
            <a:extLst>
              <a:ext uri="{FF2B5EF4-FFF2-40B4-BE49-F238E27FC236}">
                <a16:creationId xmlns:a16="http://schemas.microsoft.com/office/drawing/2014/main" id="{36E4909D-6E20-241F-C536-66B268CA115B}"/>
              </a:ext>
            </a:extLst>
          </p:cNvPr>
          <p:cNvSpPr/>
          <p:nvPr/>
        </p:nvSpPr>
        <p:spPr>
          <a:xfrm>
            <a:off x="543229" y="1677737"/>
            <a:ext cx="1976733" cy="89977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N" sz="1800" dirty="0">
                <a:solidFill>
                  <a:schemeClr val="tx1"/>
                </a:solidFill>
                <a:latin typeface="Google Sans" panose="020B0503030502040204" pitchFamily="34" charset="0"/>
              </a:rPr>
              <a:t>Accelerator </a:t>
            </a:r>
          </a:p>
          <a:p>
            <a:pPr algn="ctr"/>
            <a:r>
              <a:rPr lang="en-CN" sz="1800" dirty="0">
                <a:solidFill>
                  <a:schemeClr val="tx1"/>
                </a:solidFill>
                <a:latin typeface="Google Sans" panose="020B0503030502040204" pitchFamily="34" charset="0"/>
              </a:rPr>
              <a:t>(e.g. Verilog RTL)</a:t>
            </a:r>
          </a:p>
        </p:txBody>
      </p:sp>
      <p:sp>
        <p:nvSpPr>
          <p:cNvPr id="56" name="Rectangle 55">
            <a:extLst>
              <a:ext uri="{FF2B5EF4-FFF2-40B4-BE49-F238E27FC236}">
                <a16:creationId xmlns:a16="http://schemas.microsoft.com/office/drawing/2014/main" id="{730341A9-F2DD-0905-6DE8-340902C53FF7}"/>
              </a:ext>
            </a:extLst>
          </p:cNvPr>
          <p:cNvSpPr/>
          <p:nvPr/>
        </p:nvSpPr>
        <p:spPr>
          <a:xfrm>
            <a:off x="406798" y="3649393"/>
            <a:ext cx="2249495" cy="46853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tx1"/>
                </a:solidFill>
                <a:latin typeface="Google Sans" panose="020B0503030502040204" pitchFamily="34" charset="0"/>
              </a:rPr>
              <a:t>LPN</a:t>
            </a:r>
          </a:p>
        </p:txBody>
      </p:sp>
      <p:cxnSp>
        <p:nvCxnSpPr>
          <p:cNvPr id="57" name="Straight Arrow Connector 56">
            <a:extLst>
              <a:ext uri="{FF2B5EF4-FFF2-40B4-BE49-F238E27FC236}">
                <a16:creationId xmlns:a16="http://schemas.microsoft.com/office/drawing/2014/main" id="{7AD8035D-F60E-9B4C-AD44-69FF065A8157}"/>
              </a:ext>
            </a:extLst>
          </p:cNvPr>
          <p:cNvCxnSpPr>
            <a:cxnSpLocks/>
            <a:stCxn id="55" idx="2"/>
            <a:endCxn id="56" idx="0"/>
          </p:cNvCxnSpPr>
          <p:nvPr/>
        </p:nvCxnSpPr>
        <p:spPr>
          <a:xfrm flipH="1">
            <a:off x="1531546" y="2577507"/>
            <a:ext cx="50" cy="107188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58" name="TextBox 57">
            <a:extLst>
              <a:ext uri="{FF2B5EF4-FFF2-40B4-BE49-F238E27FC236}">
                <a16:creationId xmlns:a16="http://schemas.microsoft.com/office/drawing/2014/main" id="{AE968168-18C9-6F3C-EF28-411FEC54BD63}"/>
              </a:ext>
            </a:extLst>
          </p:cNvPr>
          <p:cNvSpPr txBox="1"/>
          <p:nvPr/>
        </p:nvSpPr>
        <p:spPr>
          <a:xfrm>
            <a:off x="704191" y="964798"/>
            <a:ext cx="1691489" cy="400110"/>
          </a:xfrm>
          <a:prstGeom prst="rect">
            <a:avLst/>
          </a:prstGeom>
          <a:noFill/>
        </p:spPr>
        <p:txBody>
          <a:bodyPr wrap="none" rtlCol="0">
            <a:spAutoFit/>
          </a:bodyPr>
          <a:lstStyle/>
          <a:p>
            <a:r>
              <a:rPr lang="en-CN" sz="2000" dirty="0">
                <a:latin typeface="Google Sans" panose="020B0503030502040204" pitchFamily="34" charset="0"/>
              </a:rPr>
              <a:t>HW Engineer</a:t>
            </a:r>
          </a:p>
        </p:txBody>
      </p:sp>
      <p:pic>
        <p:nvPicPr>
          <p:cNvPr id="4" name="Picture 3" descr="A qr code on a white background&#10;&#10;Description automatically generated">
            <a:extLst>
              <a:ext uri="{FF2B5EF4-FFF2-40B4-BE49-F238E27FC236}">
                <a16:creationId xmlns:a16="http://schemas.microsoft.com/office/drawing/2014/main" id="{FA0CD6ED-A17A-CD41-1003-56EE8D64CD22}"/>
              </a:ext>
            </a:extLst>
          </p:cNvPr>
          <p:cNvPicPr>
            <a:picLocks noChangeAspect="1"/>
          </p:cNvPicPr>
          <p:nvPr/>
        </p:nvPicPr>
        <p:blipFill>
          <a:blip r:embed="rId3"/>
          <a:stretch>
            <a:fillRect/>
          </a:stretch>
        </p:blipFill>
        <p:spPr>
          <a:xfrm>
            <a:off x="4509477" y="4273413"/>
            <a:ext cx="837176" cy="751216"/>
          </a:xfrm>
          <a:prstGeom prst="rect">
            <a:avLst/>
          </a:prstGeom>
        </p:spPr>
      </p:pic>
      <p:sp>
        <p:nvSpPr>
          <p:cNvPr id="2" name="TextBox 1">
            <a:extLst>
              <a:ext uri="{FF2B5EF4-FFF2-40B4-BE49-F238E27FC236}">
                <a16:creationId xmlns:a16="http://schemas.microsoft.com/office/drawing/2014/main" id="{D1BA344A-154C-AA23-8E36-B93F197E9912}"/>
              </a:ext>
            </a:extLst>
          </p:cNvPr>
          <p:cNvSpPr txBox="1"/>
          <p:nvPr/>
        </p:nvSpPr>
        <p:spPr>
          <a:xfrm>
            <a:off x="1686972" y="2713519"/>
            <a:ext cx="1146468" cy="338554"/>
          </a:xfrm>
          <a:prstGeom prst="rect">
            <a:avLst/>
          </a:prstGeom>
          <a:noFill/>
        </p:spPr>
        <p:txBody>
          <a:bodyPr wrap="none" rtlCol="0">
            <a:spAutoFit/>
          </a:bodyPr>
          <a:lstStyle/>
          <a:p>
            <a:r>
              <a:rPr lang="en-CN" sz="1600" i="1" dirty="0">
                <a:solidFill>
                  <a:schemeClr val="tx1"/>
                </a:solidFill>
                <a:latin typeface="Google Sans" panose="020B0503030502040204" pitchFamily="34" charset="0"/>
              </a:rPr>
              <a:t>Distillation</a:t>
            </a:r>
          </a:p>
        </p:txBody>
      </p:sp>
      <p:sp>
        <p:nvSpPr>
          <p:cNvPr id="3" name="TextBox 2">
            <a:extLst>
              <a:ext uri="{FF2B5EF4-FFF2-40B4-BE49-F238E27FC236}">
                <a16:creationId xmlns:a16="http://schemas.microsoft.com/office/drawing/2014/main" id="{F03DAB2A-15EA-C655-3A45-7C0F8585B645}"/>
              </a:ext>
            </a:extLst>
          </p:cNvPr>
          <p:cNvSpPr txBox="1"/>
          <p:nvPr/>
        </p:nvSpPr>
        <p:spPr>
          <a:xfrm>
            <a:off x="4269944" y="2711552"/>
            <a:ext cx="2596888" cy="338554"/>
          </a:xfrm>
          <a:prstGeom prst="rect">
            <a:avLst/>
          </a:prstGeom>
          <a:noFill/>
        </p:spPr>
        <p:txBody>
          <a:bodyPr wrap="square" rtlCol="0">
            <a:spAutoFit/>
          </a:bodyPr>
          <a:lstStyle/>
          <a:p>
            <a:pPr algn="ctr"/>
            <a:r>
              <a:rPr lang="en-CN" sz="1600" i="1" dirty="0">
                <a:solidFill>
                  <a:schemeClr val="tx1"/>
                </a:solidFill>
                <a:latin typeface="Google Sans" panose="020B0503030502040204" pitchFamily="34" charset="0"/>
              </a:rPr>
              <a:t>Transformation</a:t>
            </a:r>
          </a:p>
        </p:txBody>
      </p:sp>
      <p:pic>
        <p:nvPicPr>
          <p:cNvPr id="7" name="Picture 6" descr="A white sign with black text&#10;&#10;Description automatically generated">
            <a:extLst>
              <a:ext uri="{FF2B5EF4-FFF2-40B4-BE49-F238E27FC236}">
                <a16:creationId xmlns:a16="http://schemas.microsoft.com/office/drawing/2014/main" id="{C8AA59D3-1302-314D-5661-8235ED1A9500}"/>
              </a:ext>
            </a:extLst>
          </p:cNvPr>
          <p:cNvPicPr>
            <a:picLocks noChangeAspect="1"/>
          </p:cNvPicPr>
          <p:nvPr/>
        </p:nvPicPr>
        <p:blipFill>
          <a:blip r:embed="rId4"/>
          <a:stretch>
            <a:fillRect/>
          </a:stretch>
        </p:blipFill>
        <p:spPr>
          <a:xfrm>
            <a:off x="12698" y="4376684"/>
            <a:ext cx="2342076" cy="757580"/>
          </a:xfrm>
          <a:prstGeom prst="rect">
            <a:avLst/>
          </a:prstGeom>
        </p:spPr>
      </p:pic>
    </p:spTree>
    <p:extLst>
      <p:ext uri="{BB962C8B-B14F-4D97-AF65-F5344CB8AC3E}">
        <p14:creationId xmlns:p14="http://schemas.microsoft.com/office/powerpoint/2010/main" val="12636685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8F81D-7CF4-5C19-95FF-E97662E7553F}"/>
              </a:ext>
            </a:extLst>
          </p:cNvPr>
          <p:cNvSpPr>
            <a:spLocks noGrp="1"/>
          </p:cNvSpPr>
          <p:nvPr>
            <p:ph type="title"/>
          </p:nvPr>
        </p:nvSpPr>
        <p:spPr>
          <a:xfrm>
            <a:off x="311700" y="1999050"/>
            <a:ext cx="8520600" cy="572700"/>
          </a:xfrm>
        </p:spPr>
        <p:txBody>
          <a:bodyPr>
            <a:normAutofit fontScale="90000"/>
          </a:bodyPr>
          <a:lstStyle/>
          <a:p>
            <a:pPr algn="ctr"/>
            <a:r>
              <a:rPr lang="en-CN" dirty="0"/>
              <a:t>Backup</a:t>
            </a:r>
            <a:r>
              <a:rPr lang="zh-CN" altLang="en-US" dirty="0"/>
              <a:t> </a:t>
            </a:r>
            <a:r>
              <a:rPr lang="en-US" altLang="zh-CN" dirty="0"/>
              <a:t>Slides</a:t>
            </a:r>
            <a:endParaRPr lang="en-CN" dirty="0"/>
          </a:p>
        </p:txBody>
      </p:sp>
      <p:sp>
        <p:nvSpPr>
          <p:cNvPr id="3" name="Slide Number Placeholder 2">
            <a:extLst>
              <a:ext uri="{FF2B5EF4-FFF2-40B4-BE49-F238E27FC236}">
                <a16:creationId xmlns:a16="http://schemas.microsoft.com/office/drawing/2014/main" id="{6AEE9A9E-AC5D-8F60-3937-6493BC8054BD}"/>
              </a:ext>
            </a:extLst>
          </p:cNvPr>
          <p:cNvSpPr>
            <a:spLocks noGrp="1"/>
          </p:cNvSpPr>
          <p:nvPr>
            <p:ph type="sldNum" idx="12"/>
          </p:nvPr>
        </p:nvSpPr>
        <p:spPr/>
        <p:txBody>
          <a:bodyPr/>
          <a:lstStyle/>
          <a:p>
            <a:fld id="{00000000-1234-1234-1234-123412341234}" type="slidenum">
              <a:rPr lang="en" smtClean="0"/>
              <a:pPr/>
              <a:t>23</a:t>
            </a:fld>
            <a:endParaRPr lang="en" dirty="0"/>
          </a:p>
        </p:txBody>
      </p:sp>
      <p:sp>
        <p:nvSpPr>
          <p:cNvPr id="4" name="Footer Placeholder 3">
            <a:extLst>
              <a:ext uri="{FF2B5EF4-FFF2-40B4-BE49-F238E27FC236}">
                <a16:creationId xmlns:a16="http://schemas.microsoft.com/office/drawing/2014/main" id="{325EA0B3-3E9C-5A33-D304-B3DBA5A5C2B0}"/>
              </a:ext>
            </a:extLst>
          </p:cNvPr>
          <p:cNvSpPr>
            <a:spLocks noGrp="1"/>
          </p:cNvSpPr>
          <p:nvPr>
            <p:ph type="ftr" sz="quarter" idx="4294967295"/>
          </p:nvPr>
        </p:nvSpPr>
        <p:spPr>
          <a:xfrm>
            <a:off x="0" y="4715239"/>
            <a:ext cx="4006332" cy="376237"/>
          </a:xfrm>
          <a:prstGeom prst="rect">
            <a:avLst/>
          </a:prstGeom>
        </p:spPr>
        <p:txBody>
          <a:bodyPr/>
          <a:lstStyle/>
          <a:p>
            <a:r>
              <a:rPr lang="en-US" dirty="0"/>
              <a:t>Performance Interfaces for Hardware Accelerators</a:t>
            </a:r>
            <a:endParaRPr lang="en-CN" dirty="0"/>
          </a:p>
        </p:txBody>
      </p:sp>
    </p:spTree>
    <p:extLst>
      <p:ext uri="{BB962C8B-B14F-4D97-AF65-F5344CB8AC3E}">
        <p14:creationId xmlns:p14="http://schemas.microsoft.com/office/powerpoint/2010/main" val="3502615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783A2-3C7B-A011-D629-B92A9447D35C}"/>
              </a:ext>
            </a:extLst>
          </p:cNvPr>
          <p:cNvSpPr>
            <a:spLocks noGrp="1"/>
          </p:cNvSpPr>
          <p:nvPr>
            <p:ph type="title"/>
          </p:nvPr>
        </p:nvSpPr>
        <p:spPr/>
        <p:txBody>
          <a:bodyPr>
            <a:normAutofit fontScale="90000"/>
          </a:bodyPr>
          <a:lstStyle/>
          <a:p>
            <a:r>
              <a:rPr lang="en-CN" dirty="0"/>
              <a:t>Accelerators</a:t>
            </a:r>
            <a:r>
              <a:rPr lang="zh-CN" altLang="en-US" dirty="0"/>
              <a:t> </a:t>
            </a:r>
            <a:r>
              <a:rPr lang="en-US" altLang="zh-CN" dirty="0"/>
              <a:t>We</a:t>
            </a:r>
            <a:r>
              <a:rPr lang="zh-CN" altLang="en-US" dirty="0"/>
              <a:t> </a:t>
            </a:r>
            <a:r>
              <a:rPr lang="en-US" altLang="zh-CN" dirty="0"/>
              <a:t>Evaluated</a:t>
            </a:r>
            <a:r>
              <a:rPr lang="zh-CN" altLang="en-US" dirty="0"/>
              <a:t> </a:t>
            </a:r>
            <a:r>
              <a:rPr lang="en-US" altLang="zh-CN" dirty="0"/>
              <a:t>and</a:t>
            </a:r>
            <a:r>
              <a:rPr lang="zh-CN" altLang="en-US" dirty="0"/>
              <a:t> </a:t>
            </a:r>
            <a:r>
              <a:rPr lang="en-US" altLang="zh-CN" dirty="0"/>
              <a:t>Workloads</a:t>
            </a:r>
            <a:endParaRPr lang="en-CN" dirty="0"/>
          </a:p>
        </p:txBody>
      </p:sp>
      <p:sp>
        <p:nvSpPr>
          <p:cNvPr id="3" name="Slide Number Placeholder 2">
            <a:extLst>
              <a:ext uri="{FF2B5EF4-FFF2-40B4-BE49-F238E27FC236}">
                <a16:creationId xmlns:a16="http://schemas.microsoft.com/office/drawing/2014/main" id="{75DDA47C-6144-CB8F-A691-E89E6A42274D}"/>
              </a:ext>
            </a:extLst>
          </p:cNvPr>
          <p:cNvSpPr>
            <a:spLocks noGrp="1"/>
          </p:cNvSpPr>
          <p:nvPr>
            <p:ph type="sldNum" idx="12"/>
          </p:nvPr>
        </p:nvSpPr>
        <p:spPr/>
        <p:txBody>
          <a:bodyPr/>
          <a:lstStyle/>
          <a:p>
            <a:fld id="{00000000-1234-1234-1234-123412341234}" type="slidenum">
              <a:rPr lang="en" smtClean="0"/>
              <a:pPr/>
              <a:t>24</a:t>
            </a:fld>
            <a:endParaRPr lang="en" dirty="0"/>
          </a:p>
        </p:txBody>
      </p:sp>
      <p:sp>
        <p:nvSpPr>
          <p:cNvPr id="4" name="Footer Placeholder 3">
            <a:extLst>
              <a:ext uri="{FF2B5EF4-FFF2-40B4-BE49-F238E27FC236}">
                <a16:creationId xmlns:a16="http://schemas.microsoft.com/office/drawing/2014/main" id="{ACC8EE8F-FAA4-6CBA-3DAB-0F703AFD56FF}"/>
              </a:ext>
            </a:extLst>
          </p:cNvPr>
          <p:cNvSpPr>
            <a:spLocks noGrp="1"/>
          </p:cNvSpPr>
          <p:nvPr>
            <p:ph type="ftr" sz="quarter" idx="4294967295"/>
          </p:nvPr>
        </p:nvSpPr>
        <p:spPr>
          <a:xfrm>
            <a:off x="0" y="4715239"/>
            <a:ext cx="4006332" cy="376237"/>
          </a:xfrm>
          <a:prstGeom prst="rect">
            <a:avLst/>
          </a:prstGeom>
        </p:spPr>
        <p:txBody>
          <a:bodyPr/>
          <a:lstStyle/>
          <a:p>
            <a:r>
              <a:rPr lang="en-US"/>
              <a:t>Performance Interfaces for Hardware Accelerators</a:t>
            </a:r>
            <a:endParaRPr lang="en-CN" dirty="0"/>
          </a:p>
        </p:txBody>
      </p:sp>
      <p:graphicFrame>
        <p:nvGraphicFramePr>
          <p:cNvPr id="6" name="Table 5">
            <a:extLst>
              <a:ext uri="{FF2B5EF4-FFF2-40B4-BE49-F238E27FC236}">
                <a16:creationId xmlns:a16="http://schemas.microsoft.com/office/drawing/2014/main" id="{425DFE82-B785-82CA-33D5-7B51D70971B8}"/>
              </a:ext>
            </a:extLst>
          </p:cNvPr>
          <p:cNvGraphicFramePr>
            <a:graphicFrameLocks noGrp="1"/>
          </p:cNvGraphicFramePr>
          <p:nvPr>
            <p:extLst>
              <p:ext uri="{D42A27DB-BD31-4B8C-83A1-F6EECF244321}">
                <p14:modId xmlns:p14="http://schemas.microsoft.com/office/powerpoint/2010/main" val="3655439382"/>
              </p:ext>
            </p:extLst>
          </p:nvPr>
        </p:nvGraphicFramePr>
        <p:xfrm>
          <a:off x="1353541" y="1477262"/>
          <a:ext cx="6096000" cy="2519680"/>
        </p:xfrm>
        <a:graphic>
          <a:graphicData uri="http://schemas.openxmlformats.org/drawingml/2006/table">
            <a:tbl>
              <a:tblPr firstRow="1" bandRow="1">
                <a:tableStyleId>{0DA17D06-1E22-4259-BB2C-CAE999706008}</a:tableStyleId>
              </a:tblPr>
              <a:tblGrid>
                <a:gridCol w="2032000">
                  <a:extLst>
                    <a:ext uri="{9D8B030D-6E8A-4147-A177-3AD203B41FA5}">
                      <a16:colId xmlns:a16="http://schemas.microsoft.com/office/drawing/2014/main" val="1390985956"/>
                    </a:ext>
                  </a:extLst>
                </a:gridCol>
                <a:gridCol w="2032000">
                  <a:extLst>
                    <a:ext uri="{9D8B030D-6E8A-4147-A177-3AD203B41FA5}">
                      <a16:colId xmlns:a16="http://schemas.microsoft.com/office/drawing/2014/main" val="3177344487"/>
                    </a:ext>
                  </a:extLst>
                </a:gridCol>
                <a:gridCol w="2032000">
                  <a:extLst>
                    <a:ext uri="{9D8B030D-6E8A-4147-A177-3AD203B41FA5}">
                      <a16:colId xmlns:a16="http://schemas.microsoft.com/office/drawing/2014/main" val="419821673"/>
                    </a:ext>
                  </a:extLst>
                </a:gridCol>
              </a:tblGrid>
              <a:tr h="370840">
                <a:tc>
                  <a:txBody>
                    <a:bodyPr/>
                    <a:lstStyle/>
                    <a:p>
                      <a:pPr algn="ctr"/>
                      <a:r>
                        <a:rPr lang="en-CN" b="0" i="0" dirty="0">
                          <a:solidFill>
                            <a:schemeClr val="tx1"/>
                          </a:solidFill>
                          <a:latin typeface="Google Sans" panose="020B0503030502040204" pitchFamily="34" charset="0"/>
                        </a:rPr>
                        <a:t>Accelerator</a:t>
                      </a:r>
                    </a:p>
                  </a:txBody>
                  <a:tcPr/>
                </a:tc>
                <a:tc>
                  <a:txBody>
                    <a:bodyPr/>
                    <a:lstStyle/>
                    <a:p>
                      <a:pPr algn="ctr"/>
                      <a:r>
                        <a:rPr lang="en-CN" b="0" i="0" dirty="0">
                          <a:solidFill>
                            <a:schemeClr val="tx1"/>
                          </a:solidFill>
                          <a:latin typeface="Google Sans" panose="020B0503030502040204" pitchFamily="34" charset="0"/>
                        </a:rPr>
                        <a:t>Domain</a:t>
                      </a:r>
                    </a:p>
                  </a:txBody>
                  <a:tcPr/>
                </a:tc>
                <a:tc>
                  <a:txBody>
                    <a:bodyPr/>
                    <a:lstStyle/>
                    <a:p>
                      <a:pPr algn="ctr"/>
                      <a:r>
                        <a:rPr lang="en-CN" b="0" i="0" dirty="0">
                          <a:solidFill>
                            <a:schemeClr val="tx1"/>
                          </a:solidFill>
                          <a:latin typeface="Google Sans" panose="020B0503030502040204" pitchFamily="34" charset="0"/>
                        </a:rPr>
                        <a:t>Workload</a:t>
                      </a:r>
                    </a:p>
                  </a:txBody>
                  <a:tcPr/>
                </a:tc>
                <a:extLst>
                  <a:ext uri="{0D108BD9-81ED-4DB2-BD59-A6C34878D82A}">
                    <a16:rowId xmlns:a16="http://schemas.microsoft.com/office/drawing/2014/main" val="999337149"/>
                  </a:ext>
                </a:extLst>
              </a:tr>
              <a:tr h="370840">
                <a:tc>
                  <a:txBody>
                    <a:bodyPr/>
                    <a:lstStyle/>
                    <a:p>
                      <a:pPr algn="ctr"/>
                      <a:r>
                        <a:rPr lang="en-CN" b="0" i="0" dirty="0">
                          <a:latin typeface="Google Sans" panose="020B0503030502040204" pitchFamily="34" charset="0"/>
                        </a:rPr>
                        <a:t>VTA</a:t>
                      </a:r>
                    </a:p>
                  </a:txBody>
                  <a:tcPr/>
                </a:tc>
                <a:tc>
                  <a:txBody>
                    <a:bodyPr/>
                    <a:lstStyle/>
                    <a:p>
                      <a:pPr algn="ctr"/>
                      <a:r>
                        <a:rPr lang="en-CN" b="0" i="0" dirty="0">
                          <a:latin typeface="Google Sans" panose="020B0503030502040204" pitchFamily="34" charset="0"/>
                        </a:rPr>
                        <a:t>Deep Learning</a:t>
                      </a:r>
                    </a:p>
                  </a:txBody>
                  <a:tcPr/>
                </a:tc>
                <a:tc>
                  <a:txBody>
                    <a:bodyPr/>
                    <a:lstStyle/>
                    <a:p>
                      <a:pPr algn="ctr"/>
                      <a:r>
                        <a:rPr lang="en-CN" b="0" i="0" dirty="0">
                          <a:latin typeface="Google Sans" panose="020B0503030502040204" pitchFamily="34" charset="0"/>
                        </a:rPr>
                        <a:t>Autotune ResNet-18</a:t>
                      </a:r>
                    </a:p>
                  </a:txBody>
                  <a:tcPr/>
                </a:tc>
                <a:extLst>
                  <a:ext uri="{0D108BD9-81ED-4DB2-BD59-A6C34878D82A}">
                    <a16:rowId xmlns:a16="http://schemas.microsoft.com/office/drawing/2014/main" val="2809078371"/>
                  </a:ext>
                </a:extLst>
              </a:tr>
              <a:tr h="370840">
                <a:tc>
                  <a:txBody>
                    <a:bodyPr/>
                    <a:lstStyle/>
                    <a:p>
                      <a:pPr algn="ctr"/>
                      <a:r>
                        <a:rPr lang="en-CN" b="0" i="0" dirty="0">
                          <a:latin typeface="Google Sans" panose="020B0503030502040204" pitchFamily="34" charset="0"/>
                        </a:rPr>
                        <a:t>Protoacc</a:t>
                      </a:r>
                    </a:p>
                  </a:txBody>
                  <a:tcPr/>
                </a:tc>
                <a:tc>
                  <a:txBody>
                    <a:bodyPr/>
                    <a:lstStyle/>
                    <a:p>
                      <a:pPr algn="ctr"/>
                      <a:r>
                        <a:rPr lang="en-CN" b="0" i="0" dirty="0">
                          <a:latin typeface="Google Sans" panose="020B0503030502040204" pitchFamily="34" charset="0"/>
                        </a:rPr>
                        <a:t>RPC message serialization</a:t>
                      </a:r>
                    </a:p>
                  </a:txBody>
                  <a:tcPr/>
                </a:tc>
                <a:tc>
                  <a:txBody>
                    <a:bodyPr/>
                    <a:lstStyle/>
                    <a:p>
                      <a:pPr algn="ctr"/>
                      <a:r>
                        <a:rPr lang="en-CN" b="0" i="0" dirty="0">
                          <a:latin typeface="Google Sans" panose="020B0503030502040204" pitchFamily="34" charset="0"/>
                        </a:rPr>
                        <a:t>Hyperprotobench</a:t>
                      </a:r>
                    </a:p>
                  </a:txBody>
                  <a:tcPr/>
                </a:tc>
                <a:extLst>
                  <a:ext uri="{0D108BD9-81ED-4DB2-BD59-A6C34878D82A}">
                    <a16:rowId xmlns:a16="http://schemas.microsoft.com/office/drawing/2014/main" val="2628007888"/>
                  </a:ext>
                </a:extLst>
              </a:tr>
              <a:tr h="370840">
                <a:tc>
                  <a:txBody>
                    <a:bodyPr/>
                    <a:lstStyle/>
                    <a:p>
                      <a:pPr algn="ctr"/>
                      <a:r>
                        <a:rPr lang="en-CN" b="0" i="0" dirty="0">
                          <a:latin typeface="Google Sans" panose="020B0503030502040204" pitchFamily="34" charset="0"/>
                        </a:rPr>
                        <a:t>JPEG</a:t>
                      </a:r>
                    </a:p>
                  </a:txBody>
                  <a:tcPr/>
                </a:tc>
                <a:tc>
                  <a:txBody>
                    <a:bodyPr/>
                    <a:lstStyle/>
                    <a:p>
                      <a:pPr algn="ctr"/>
                      <a:r>
                        <a:rPr lang="en-CN" b="0" i="0" dirty="0">
                          <a:latin typeface="Google Sans" panose="020B0503030502040204" pitchFamily="34" charset="0"/>
                        </a:rPr>
                        <a:t>Image decoding</a:t>
                      </a:r>
                    </a:p>
                  </a:txBody>
                  <a:tcPr/>
                </a:tc>
                <a:tc>
                  <a:txBody>
                    <a:bodyPr/>
                    <a:lstStyle/>
                    <a:p>
                      <a:pPr algn="ctr"/>
                      <a:r>
                        <a:rPr lang="en-CN" b="0" i="0" dirty="0">
                          <a:latin typeface="Google Sans" panose="020B0503030502040204" pitchFamily="34" charset="0"/>
                        </a:rPr>
                        <a:t>60000 images</a:t>
                      </a:r>
                    </a:p>
                  </a:txBody>
                  <a:tcPr/>
                </a:tc>
                <a:extLst>
                  <a:ext uri="{0D108BD9-81ED-4DB2-BD59-A6C34878D82A}">
                    <a16:rowId xmlns:a16="http://schemas.microsoft.com/office/drawing/2014/main" val="3877611494"/>
                  </a:ext>
                </a:extLst>
              </a:tr>
              <a:tr h="370840">
                <a:tc>
                  <a:txBody>
                    <a:bodyPr/>
                    <a:lstStyle/>
                    <a:p>
                      <a:pPr algn="ctr"/>
                      <a:r>
                        <a:rPr lang="en-CN" b="0" i="0" dirty="0">
                          <a:latin typeface="Google Sans" panose="020B0503030502040204" pitchFamily="34" charset="0"/>
                        </a:rPr>
                        <a:t>Darwin</a:t>
                      </a:r>
                    </a:p>
                  </a:txBody>
                  <a:tcPr/>
                </a:tc>
                <a:tc>
                  <a:txBody>
                    <a:bodyPr/>
                    <a:lstStyle/>
                    <a:p>
                      <a:pPr algn="ctr"/>
                      <a:r>
                        <a:rPr lang="en-CN" b="0" i="0" dirty="0">
                          <a:latin typeface="Google Sans" panose="020B0503030502040204" pitchFamily="34" charset="0"/>
                        </a:rPr>
                        <a:t>Bioinformatics</a:t>
                      </a:r>
                    </a:p>
                  </a:txBody>
                  <a:tcPr/>
                </a:tc>
                <a:tc>
                  <a:txBody>
                    <a:bodyPr/>
                    <a:lstStyle/>
                    <a:p>
                      <a:pPr algn="ctr"/>
                      <a:r>
                        <a:rPr lang="en-CN" b="0" i="0" dirty="0">
                          <a:latin typeface="Google Sans" panose="020B0503030502040204" pitchFamily="34" charset="0"/>
                        </a:rPr>
                        <a:t>10 DNA test cases</a:t>
                      </a:r>
                    </a:p>
                  </a:txBody>
                  <a:tcPr/>
                </a:tc>
                <a:extLst>
                  <a:ext uri="{0D108BD9-81ED-4DB2-BD59-A6C34878D82A}">
                    <a16:rowId xmlns:a16="http://schemas.microsoft.com/office/drawing/2014/main" val="3234860935"/>
                  </a:ext>
                </a:extLst>
              </a:tr>
              <a:tr h="506511">
                <a:tc>
                  <a:txBody>
                    <a:bodyPr/>
                    <a:lstStyle/>
                    <a:p>
                      <a:pPr algn="ctr"/>
                      <a:r>
                        <a:rPr lang="en-CN" b="0" i="0" dirty="0">
                          <a:latin typeface="Google Sans" panose="020B0503030502040204" pitchFamily="34" charset="0"/>
                        </a:rPr>
                        <a:t>Menshen</a:t>
                      </a:r>
                    </a:p>
                  </a:txBody>
                  <a:tcPr/>
                </a:tc>
                <a:tc>
                  <a:txBody>
                    <a:bodyPr/>
                    <a:lstStyle/>
                    <a:p>
                      <a:pPr algn="ctr"/>
                      <a:r>
                        <a:rPr lang="en-CN" b="0" i="0" dirty="0">
                          <a:latin typeface="Google Sans" panose="020B0503030502040204" pitchFamily="34" charset="0"/>
                        </a:rPr>
                        <a:t>Programmable P4 network switch</a:t>
                      </a:r>
                    </a:p>
                  </a:txBody>
                  <a:tcPr/>
                </a:tc>
                <a:tc>
                  <a:txBody>
                    <a:bodyPr/>
                    <a:lstStyle/>
                    <a:p>
                      <a:pPr algn="ctr"/>
                      <a:r>
                        <a:rPr lang="en-US" b="0" i="0" dirty="0">
                          <a:latin typeface="Google Sans" panose="020B0503030502040204" pitchFamily="34" charset="0"/>
                        </a:rPr>
                        <a:t>Original t</a:t>
                      </a:r>
                      <a:r>
                        <a:rPr lang="en-CN" b="0" i="0" dirty="0">
                          <a:latin typeface="Google Sans" panose="020B0503030502040204" pitchFamily="34" charset="0"/>
                        </a:rPr>
                        <a:t>estbenches</a:t>
                      </a:r>
                    </a:p>
                  </a:txBody>
                  <a:tcPr/>
                </a:tc>
                <a:extLst>
                  <a:ext uri="{0D108BD9-81ED-4DB2-BD59-A6C34878D82A}">
                    <a16:rowId xmlns:a16="http://schemas.microsoft.com/office/drawing/2014/main" val="201474595"/>
                  </a:ext>
                </a:extLst>
              </a:tr>
            </a:tbl>
          </a:graphicData>
        </a:graphic>
      </p:graphicFrame>
    </p:spTree>
    <p:extLst>
      <p:ext uri="{BB962C8B-B14F-4D97-AF65-F5344CB8AC3E}">
        <p14:creationId xmlns:p14="http://schemas.microsoft.com/office/powerpoint/2010/main" val="2525954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72D7D-EB08-DAD3-EBFC-B85945765D7D}"/>
              </a:ext>
            </a:extLst>
          </p:cNvPr>
          <p:cNvSpPr>
            <a:spLocks noGrp="1"/>
          </p:cNvSpPr>
          <p:nvPr>
            <p:ph type="title"/>
          </p:nvPr>
        </p:nvSpPr>
        <p:spPr/>
        <p:txBody>
          <a:bodyPr>
            <a:normAutofit fontScale="90000"/>
          </a:bodyPr>
          <a:lstStyle/>
          <a:p>
            <a:r>
              <a:rPr lang="en-CN" dirty="0"/>
              <a:t>LPN Errors Detailed</a:t>
            </a:r>
          </a:p>
        </p:txBody>
      </p:sp>
      <p:sp>
        <p:nvSpPr>
          <p:cNvPr id="3" name="Slide Number Placeholder 2">
            <a:extLst>
              <a:ext uri="{FF2B5EF4-FFF2-40B4-BE49-F238E27FC236}">
                <a16:creationId xmlns:a16="http://schemas.microsoft.com/office/drawing/2014/main" id="{E2D6EA88-473F-2330-9B50-F894D799930A}"/>
              </a:ext>
            </a:extLst>
          </p:cNvPr>
          <p:cNvSpPr>
            <a:spLocks noGrp="1"/>
          </p:cNvSpPr>
          <p:nvPr>
            <p:ph type="sldNum" idx="12"/>
          </p:nvPr>
        </p:nvSpPr>
        <p:spPr/>
        <p:txBody>
          <a:bodyPr/>
          <a:lstStyle/>
          <a:p>
            <a:fld id="{00000000-1234-1234-1234-123412341234}" type="slidenum">
              <a:rPr lang="en" smtClean="0"/>
              <a:pPr/>
              <a:t>25</a:t>
            </a:fld>
            <a:endParaRPr lang="en" dirty="0"/>
          </a:p>
        </p:txBody>
      </p:sp>
      <p:sp>
        <p:nvSpPr>
          <p:cNvPr id="4" name="Footer Placeholder 3">
            <a:extLst>
              <a:ext uri="{FF2B5EF4-FFF2-40B4-BE49-F238E27FC236}">
                <a16:creationId xmlns:a16="http://schemas.microsoft.com/office/drawing/2014/main" id="{3D1DDADE-ECDE-C774-B537-8E306B89045C}"/>
              </a:ext>
            </a:extLst>
          </p:cNvPr>
          <p:cNvSpPr>
            <a:spLocks noGrp="1"/>
          </p:cNvSpPr>
          <p:nvPr>
            <p:ph type="ftr" sz="quarter" idx="4294967295"/>
          </p:nvPr>
        </p:nvSpPr>
        <p:spPr>
          <a:xfrm>
            <a:off x="0" y="4715239"/>
            <a:ext cx="4006332" cy="376237"/>
          </a:xfrm>
          <a:prstGeom prst="rect">
            <a:avLst/>
          </a:prstGeom>
        </p:spPr>
        <p:txBody>
          <a:bodyPr/>
          <a:lstStyle/>
          <a:p>
            <a:r>
              <a:rPr lang="en-US"/>
              <a:t>Performance Interfaces for Hardware Accelerators</a:t>
            </a:r>
            <a:endParaRPr lang="en-CN" dirty="0"/>
          </a:p>
        </p:txBody>
      </p:sp>
      <p:pic>
        <p:nvPicPr>
          <p:cNvPr id="5" name="Picture 4">
            <a:extLst>
              <a:ext uri="{FF2B5EF4-FFF2-40B4-BE49-F238E27FC236}">
                <a16:creationId xmlns:a16="http://schemas.microsoft.com/office/drawing/2014/main" id="{CA585884-73F8-41BA-0ADF-AC770209B90D}"/>
              </a:ext>
            </a:extLst>
          </p:cNvPr>
          <p:cNvPicPr>
            <a:picLocks noChangeAspect="1"/>
          </p:cNvPicPr>
          <p:nvPr/>
        </p:nvPicPr>
        <p:blipFill>
          <a:blip r:embed="rId2"/>
          <a:stretch>
            <a:fillRect/>
          </a:stretch>
        </p:blipFill>
        <p:spPr>
          <a:xfrm>
            <a:off x="2003166" y="1263999"/>
            <a:ext cx="5740400" cy="2870201"/>
          </a:xfrm>
          <a:prstGeom prst="rect">
            <a:avLst/>
          </a:prstGeom>
        </p:spPr>
      </p:pic>
    </p:spTree>
    <p:extLst>
      <p:ext uri="{BB962C8B-B14F-4D97-AF65-F5344CB8AC3E}">
        <p14:creationId xmlns:p14="http://schemas.microsoft.com/office/powerpoint/2010/main" val="4151670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729E1-500E-DD5D-A07E-4D6FE1C6E1DE}"/>
              </a:ext>
            </a:extLst>
          </p:cNvPr>
          <p:cNvSpPr>
            <a:spLocks noGrp="1"/>
          </p:cNvSpPr>
          <p:nvPr>
            <p:ph type="title"/>
          </p:nvPr>
        </p:nvSpPr>
        <p:spPr/>
        <p:txBody>
          <a:bodyPr>
            <a:normAutofit fontScale="90000"/>
          </a:bodyPr>
          <a:lstStyle/>
          <a:p>
            <a:r>
              <a:rPr lang="en-CN" dirty="0"/>
              <a:t>lpn2sim Speedup</a:t>
            </a:r>
          </a:p>
        </p:txBody>
      </p:sp>
      <p:sp>
        <p:nvSpPr>
          <p:cNvPr id="3" name="Slide Number Placeholder 2">
            <a:extLst>
              <a:ext uri="{FF2B5EF4-FFF2-40B4-BE49-F238E27FC236}">
                <a16:creationId xmlns:a16="http://schemas.microsoft.com/office/drawing/2014/main" id="{213F78F6-19DA-39D5-19B8-AEDDFC9B7099}"/>
              </a:ext>
            </a:extLst>
          </p:cNvPr>
          <p:cNvSpPr>
            <a:spLocks noGrp="1"/>
          </p:cNvSpPr>
          <p:nvPr>
            <p:ph type="sldNum" idx="12"/>
          </p:nvPr>
        </p:nvSpPr>
        <p:spPr/>
        <p:txBody>
          <a:bodyPr/>
          <a:lstStyle/>
          <a:p>
            <a:fld id="{00000000-1234-1234-1234-123412341234}" type="slidenum">
              <a:rPr lang="en" smtClean="0"/>
              <a:pPr/>
              <a:t>26</a:t>
            </a:fld>
            <a:endParaRPr lang="en" dirty="0"/>
          </a:p>
        </p:txBody>
      </p:sp>
      <p:sp>
        <p:nvSpPr>
          <p:cNvPr id="4" name="Footer Placeholder 3">
            <a:extLst>
              <a:ext uri="{FF2B5EF4-FFF2-40B4-BE49-F238E27FC236}">
                <a16:creationId xmlns:a16="http://schemas.microsoft.com/office/drawing/2014/main" id="{E3D47532-BCB3-446F-9C7C-251D7A9EFE5D}"/>
              </a:ext>
            </a:extLst>
          </p:cNvPr>
          <p:cNvSpPr>
            <a:spLocks noGrp="1"/>
          </p:cNvSpPr>
          <p:nvPr>
            <p:ph type="ftr" sz="quarter" idx="4294967295"/>
          </p:nvPr>
        </p:nvSpPr>
        <p:spPr>
          <a:xfrm>
            <a:off x="0" y="4715239"/>
            <a:ext cx="4006332" cy="376237"/>
          </a:xfrm>
          <a:prstGeom prst="rect">
            <a:avLst/>
          </a:prstGeom>
        </p:spPr>
        <p:txBody>
          <a:bodyPr/>
          <a:lstStyle/>
          <a:p>
            <a:r>
              <a:rPr lang="en-US"/>
              <a:t>Performance Interfaces for Hardware Accelerators</a:t>
            </a:r>
            <a:endParaRPr lang="en-CN" dirty="0"/>
          </a:p>
        </p:txBody>
      </p:sp>
      <p:pic>
        <p:nvPicPr>
          <p:cNvPr id="5" name="Picture 4">
            <a:extLst>
              <a:ext uri="{FF2B5EF4-FFF2-40B4-BE49-F238E27FC236}">
                <a16:creationId xmlns:a16="http://schemas.microsoft.com/office/drawing/2014/main" id="{E07727C7-4842-15BF-9051-2A1750C02841}"/>
              </a:ext>
            </a:extLst>
          </p:cNvPr>
          <p:cNvPicPr>
            <a:picLocks noChangeAspect="1"/>
          </p:cNvPicPr>
          <p:nvPr/>
        </p:nvPicPr>
        <p:blipFill>
          <a:blip r:embed="rId2"/>
          <a:stretch>
            <a:fillRect/>
          </a:stretch>
        </p:blipFill>
        <p:spPr>
          <a:xfrm>
            <a:off x="1699309" y="1394487"/>
            <a:ext cx="5582024" cy="2791013"/>
          </a:xfrm>
          <a:prstGeom prst="rect">
            <a:avLst/>
          </a:prstGeom>
        </p:spPr>
      </p:pic>
    </p:spTree>
    <p:extLst>
      <p:ext uri="{BB962C8B-B14F-4D97-AF65-F5344CB8AC3E}">
        <p14:creationId xmlns:p14="http://schemas.microsoft.com/office/powerpoint/2010/main" val="2964064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89FBD-DEB5-4AA9-9A69-A5BC3CFA34D5}"/>
              </a:ext>
            </a:extLst>
          </p:cNvPr>
          <p:cNvSpPr>
            <a:spLocks noGrp="1"/>
          </p:cNvSpPr>
          <p:nvPr>
            <p:ph type="title"/>
          </p:nvPr>
        </p:nvSpPr>
        <p:spPr/>
        <p:txBody>
          <a:bodyPr>
            <a:normAutofit fontScale="90000"/>
          </a:bodyPr>
          <a:lstStyle/>
          <a:p>
            <a:r>
              <a:rPr lang="en-CN" dirty="0"/>
              <a:t>Scalability of Tools</a:t>
            </a:r>
          </a:p>
        </p:txBody>
      </p:sp>
      <p:sp>
        <p:nvSpPr>
          <p:cNvPr id="3" name="Slide Number Placeholder 2">
            <a:extLst>
              <a:ext uri="{FF2B5EF4-FFF2-40B4-BE49-F238E27FC236}">
                <a16:creationId xmlns:a16="http://schemas.microsoft.com/office/drawing/2014/main" id="{1840C51D-D347-FE1C-A5B8-2B3905913F59}"/>
              </a:ext>
            </a:extLst>
          </p:cNvPr>
          <p:cNvSpPr>
            <a:spLocks noGrp="1"/>
          </p:cNvSpPr>
          <p:nvPr>
            <p:ph type="sldNum" idx="12"/>
          </p:nvPr>
        </p:nvSpPr>
        <p:spPr/>
        <p:txBody>
          <a:bodyPr/>
          <a:lstStyle/>
          <a:p>
            <a:fld id="{00000000-1234-1234-1234-123412341234}" type="slidenum">
              <a:rPr lang="en" smtClean="0"/>
              <a:pPr/>
              <a:t>27</a:t>
            </a:fld>
            <a:endParaRPr lang="en" dirty="0"/>
          </a:p>
        </p:txBody>
      </p:sp>
      <p:sp>
        <p:nvSpPr>
          <p:cNvPr id="4" name="Footer Placeholder 3">
            <a:extLst>
              <a:ext uri="{FF2B5EF4-FFF2-40B4-BE49-F238E27FC236}">
                <a16:creationId xmlns:a16="http://schemas.microsoft.com/office/drawing/2014/main" id="{F819E572-F03C-D41B-A37E-EB5379F891ED}"/>
              </a:ext>
            </a:extLst>
          </p:cNvPr>
          <p:cNvSpPr>
            <a:spLocks noGrp="1"/>
          </p:cNvSpPr>
          <p:nvPr>
            <p:ph type="ftr" sz="quarter" idx="4294967295"/>
          </p:nvPr>
        </p:nvSpPr>
        <p:spPr>
          <a:xfrm>
            <a:off x="0" y="4715239"/>
            <a:ext cx="4006332" cy="376237"/>
          </a:xfrm>
          <a:prstGeom prst="rect">
            <a:avLst/>
          </a:prstGeom>
        </p:spPr>
        <p:txBody>
          <a:bodyPr/>
          <a:lstStyle/>
          <a:p>
            <a:r>
              <a:rPr lang="en-US"/>
              <a:t>Performance Interfaces for Hardware Accelerators</a:t>
            </a:r>
            <a:endParaRPr lang="en-CN" dirty="0"/>
          </a:p>
        </p:txBody>
      </p:sp>
      <p:graphicFrame>
        <p:nvGraphicFramePr>
          <p:cNvPr id="5" name="Table 4">
            <a:extLst>
              <a:ext uri="{FF2B5EF4-FFF2-40B4-BE49-F238E27FC236}">
                <a16:creationId xmlns:a16="http://schemas.microsoft.com/office/drawing/2014/main" id="{BA1D8FFB-5A93-9B88-23EA-D3088E755B1D}"/>
              </a:ext>
            </a:extLst>
          </p:cNvPr>
          <p:cNvGraphicFramePr>
            <a:graphicFrameLocks noGrp="1"/>
          </p:cNvGraphicFramePr>
          <p:nvPr>
            <p:extLst>
              <p:ext uri="{D42A27DB-BD31-4B8C-83A1-F6EECF244321}">
                <p14:modId xmlns:p14="http://schemas.microsoft.com/office/powerpoint/2010/main" val="4232505162"/>
              </p:ext>
            </p:extLst>
          </p:nvPr>
        </p:nvGraphicFramePr>
        <p:xfrm>
          <a:off x="1828798" y="1377950"/>
          <a:ext cx="4944534" cy="1864784"/>
        </p:xfrm>
        <a:graphic>
          <a:graphicData uri="http://schemas.openxmlformats.org/drawingml/2006/table">
            <a:tbl>
              <a:tblPr firstRow="1" bandRow="1">
                <a:tableStyleId>{0DA17D06-1E22-4259-BB2C-CAE999706008}</a:tableStyleId>
              </a:tblPr>
              <a:tblGrid>
                <a:gridCol w="1648178">
                  <a:extLst>
                    <a:ext uri="{9D8B030D-6E8A-4147-A177-3AD203B41FA5}">
                      <a16:colId xmlns:a16="http://schemas.microsoft.com/office/drawing/2014/main" val="148864343"/>
                    </a:ext>
                  </a:extLst>
                </a:gridCol>
                <a:gridCol w="1648178">
                  <a:extLst>
                    <a:ext uri="{9D8B030D-6E8A-4147-A177-3AD203B41FA5}">
                      <a16:colId xmlns:a16="http://schemas.microsoft.com/office/drawing/2014/main" val="3276735587"/>
                    </a:ext>
                  </a:extLst>
                </a:gridCol>
                <a:gridCol w="1648178">
                  <a:extLst>
                    <a:ext uri="{9D8B030D-6E8A-4147-A177-3AD203B41FA5}">
                      <a16:colId xmlns:a16="http://schemas.microsoft.com/office/drawing/2014/main" val="4277331459"/>
                    </a:ext>
                  </a:extLst>
                </a:gridCol>
              </a:tblGrid>
              <a:tr h="466196">
                <a:tc>
                  <a:txBody>
                    <a:bodyPr/>
                    <a:lstStyle/>
                    <a:p>
                      <a:r>
                        <a:rPr lang="en-CN" dirty="0"/>
                        <a:t>Tools</a:t>
                      </a:r>
                    </a:p>
                  </a:txBody>
                  <a:tcPr/>
                </a:tc>
                <a:tc>
                  <a:txBody>
                    <a:bodyPr/>
                    <a:lstStyle/>
                    <a:p>
                      <a:r>
                        <a:rPr lang="en-CN" dirty="0"/>
                        <a:t>Step-1</a:t>
                      </a:r>
                    </a:p>
                  </a:txBody>
                  <a:tcPr/>
                </a:tc>
                <a:tc>
                  <a:txBody>
                    <a:bodyPr/>
                    <a:lstStyle/>
                    <a:p>
                      <a:r>
                        <a:rPr lang="en-CN" dirty="0"/>
                        <a:t>Step-2</a:t>
                      </a:r>
                    </a:p>
                  </a:txBody>
                  <a:tcPr/>
                </a:tc>
                <a:extLst>
                  <a:ext uri="{0D108BD9-81ED-4DB2-BD59-A6C34878D82A}">
                    <a16:rowId xmlns:a16="http://schemas.microsoft.com/office/drawing/2014/main" val="3341705161"/>
                  </a:ext>
                </a:extLst>
              </a:tr>
              <a:tr h="466196">
                <a:tc>
                  <a:txBody>
                    <a:bodyPr/>
                    <a:lstStyle/>
                    <a:p>
                      <a:r>
                        <a:rPr lang="en-CN" dirty="0"/>
                        <a:t>lpn2pi</a:t>
                      </a:r>
                    </a:p>
                  </a:txBody>
                  <a:tcPr/>
                </a:tc>
                <a:tc>
                  <a:txBody>
                    <a:bodyPr/>
                    <a:lstStyle/>
                    <a:p>
                      <a:r>
                        <a:rPr lang="en-CN" dirty="0"/>
                        <a:t>O(V+E)</a:t>
                      </a:r>
                    </a:p>
                  </a:txBody>
                  <a:tcPr/>
                </a:tc>
                <a:tc>
                  <a:txBody>
                    <a:bodyPr/>
                    <a:lstStyle/>
                    <a:p>
                      <a:r>
                        <a:rPr lang="en-CN" dirty="0"/>
                        <a:t>O(V+I)</a:t>
                      </a:r>
                    </a:p>
                  </a:txBody>
                  <a:tcPr/>
                </a:tc>
                <a:extLst>
                  <a:ext uri="{0D108BD9-81ED-4DB2-BD59-A6C34878D82A}">
                    <a16:rowId xmlns:a16="http://schemas.microsoft.com/office/drawing/2014/main" val="3261131248"/>
                  </a:ext>
                </a:extLst>
              </a:tr>
              <a:tr h="466196">
                <a:tc>
                  <a:txBody>
                    <a:bodyPr/>
                    <a:lstStyle/>
                    <a:p>
                      <a:r>
                        <a:rPr lang="en-CN" dirty="0"/>
                        <a:t>lpn2sim</a:t>
                      </a:r>
                    </a:p>
                  </a:txBody>
                  <a:tcPr/>
                </a:tc>
                <a:tc>
                  <a:txBody>
                    <a:bodyPr/>
                    <a:lstStyle/>
                    <a:p>
                      <a:r>
                        <a:rPr lang="en-CN" dirty="0"/>
                        <a:t>O(V+E)</a:t>
                      </a:r>
                    </a:p>
                  </a:txBody>
                  <a:tcPr/>
                </a:tc>
                <a:tc>
                  <a:txBody>
                    <a:bodyPr/>
                    <a:lstStyle/>
                    <a:p>
                      <a:endParaRPr lang="en-CN"/>
                    </a:p>
                  </a:txBody>
                  <a:tcPr/>
                </a:tc>
                <a:extLst>
                  <a:ext uri="{0D108BD9-81ED-4DB2-BD59-A6C34878D82A}">
                    <a16:rowId xmlns:a16="http://schemas.microsoft.com/office/drawing/2014/main" val="538331294"/>
                  </a:ext>
                </a:extLst>
              </a:tr>
              <a:tr h="466196">
                <a:tc>
                  <a:txBody>
                    <a:bodyPr/>
                    <a:lstStyle/>
                    <a:p>
                      <a:r>
                        <a:rPr lang="en-US" dirty="0"/>
                        <a:t>l</a:t>
                      </a:r>
                      <a:r>
                        <a:rPr lang="en-CN" dirty="0"/>
                        <a:t>pn2smt</a:t>
                      </a:r>
                    </a:p>
                  </a:txBody>
                  <a:tcPr/>
                </a:tc>
                <a:tc>
                  <a:txBody>
                    <a:bodyPr/>
                    <a:lstStyle/>
                    <a:p>
                      <a:r>
                        <a:rPr lang="en-CN" dirty="0"/>
                        <a:t>O(V+E)</a:t>
                      </a:r>
                    </a:p>
                  </a:txBody>
                  <a:tcPr/>
                </a:tc>
                <a:tc>
                  <a:txBody>
                    <a:bodyPr/>
                    <a:lstStyle/>
                    <a:p>
                      <a:r>
                        <a:rPr lang="en-CN" dirty="0"/>
                        <a:t>O(V+I)</a:t>
                      </a:r>
                    </a:p>
                  </a:txBody>
                  <a:tcPr/>
                </a:tc>
                <a:extLst>
                  <a:ext uri="{0D108BD9-81ED-4DB2-BD59-A6C34878D82A}">
                    <a16:rowId xmlns:a16="http://schemas.microsoft.com/office/drawing/2014/main" val="3401957940"/>
                  </a:ext>
                </a:extLst>
              </a:tr>
            </a:tbl>
          </a:graphicData>
        </a:graphic>
      </p:graphicFrame>
      <p:sp>
        <p:nvSpPr>
          <p:cNvPr id="6" name="TextBox 5">
            <a:extLst>
              <a:ext uri="{FF2B5EF4-FFF2-40B4-BE49-F238E27FC236}">
                <a16:creationId xmlns:a16="http://schemas.microsoft.com/office/drawing/2014/main" id="{2A86AD95-AD0D-C6E2-B0AB-6EB2F98641CE}"/>
              </a:ext>
            </a:extLst>
          </p:cNvPr>
          <p:cNvSpPr txBox="1"/>
          <p:nvPr/>
        </p:nvSpPr>
        <p:spPr>
          <a:xfrm>
            <a:off x="1828798" y="3453021"/>
            <a:ext cx="4453467" cy="738664"/>
          </a:xfrm>
          <a:prstGeom prst="rect">
            <a:avLst/>
          </a:prstGeom>
          <a:noFill/>
        </p:spPr>
        <p:txBody>
          <a:bodyPr wrap="square" rtlCol="0">
            <a:spAutoFit/>
          </a:bodyPr>
          <a:lstStyle/>
          <a:p>
            <a:r>
              <a:rPr lang="en-CN" dirty="0"/>
              <a:t>V is number of places + transitions</a:t>
            </a:r>
          </a:p>
          <a:p>
            <a:r>
              <a:rPr lang="en-CN" dirty="0"/>
              <a:t>E is number of edges</a:t>
            </a:r>
          </a:p>
          <a:p>
            <a:r>
              <a:rPr lang="en-CN" dirty="0"/>
              <a:t>I is the size of the input</a:t>
            </a:r>
          </a:p>
        </p:txBody>
      </p:sp>
    </p:spTree>
    <p:extLst>
      <p:ext uri="{BB962C8B-B14F-4D97-AF65-F5344CB8AC3E}">
        <p14:creationId xmlns:p14="http://schemas.microsoft.com/office/powerpoint/2010/main" val="3539501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C0EB0-962F-9AF1-6A18-DA6F3C962CB4}"/>
              </a:ext>
            </a:extLst>
          </p:cNvPr>
          <p:cNvSpPr>
            <a:spLocks noGrp="1"/>
          </p:cNvSpPr>
          <p:nvPr>
            <p:ph type="title"/>
          </p:nvPr>
        </p:nvSpPr>
        <p:spPr/>
        <p:txBody>
          <a:bodyPr>
            <a:normAutofit fontScale="90000"/>
          </a:bodyPr>
          <a:lstStyle/>
          <a:p>
            <a:endParaRPr lang="en-CN"/>
          </a:p>
        </p:txBody>
      </p:sp>
      <p:sp>
        <p:nvSpPr>
          <p:cNvPr id="3" name="Slide Number Placeholder 2">
            <a:extLst>
              <a:ext uri="{FF2B5EF4-FFF2-40B4-BE49-F238E27FC236}">
                <a16:creationId xmlns:a16="http://schemas.microsoft.com/office/drawing/2014/main" id="{F4D37B24-A13D-7A3B-E834-2824DF645E59}"/>
              </a:ext>
            </a:extLst>
          </p:cNvPr>
          <p:cNvSpPr>
            <a:spLocks noGrp="1"/>
          </p:cNvSpPr>
          <p:nvPr>
            <p:ph type="sldNum" idx="12"/>
          </p:nvPr>
        </p:nvSpPr>
        <p:spPr/>
        <p:txBody>
          <a:bodyPr/>
          <a:lstStyle/>
          <a:p>
            <a:fld id="{00000000-1234-1234-1234-123412341234}" type="slidenum">
              <a:rPr lang="en" smtClean="0"/>
              <a:pPr/>
              <a:t>28</a:t>
            </a:fld>
            <a:endParaRPr lang="en" dirty="0"/>
          </a:p>
        </p:txBody>
      </p:sp>
      <p:sp>
        <p:nvSpPr>
          <p:cNvPr id="4" name="Footer Placeholder 3">
            <a:extLst>
              <a:ext uri="{FF2B5EF4-FFF2-40B4-BE49-F238E27FC236}">
                <a16:creationId xmlns:a16="http://schemas.microsoft.com/office/drawing/2014/main" id="{B1E6380A-3ECB-3F96-F37A-7A3B08E9D9E6}"/>
              </a:ext>
            </a:extLst>
          </p:cNvPr>
          <p:cNvSpPr>
            <a:spLocks noGrp="1"/>
          </p:cNvSpPr>
          <p:nvPr>
            <p:ph type="ftr" sz="quarter" idx="4294967295"/>
          </p:nvPr>
        </p:nvSpPr>
        <p:spPr>
          <a:xfrm>
            <a:off x="0" y="4715239"/>
            <a:ext cx="4006332" cy="376237"/>
          </a:xfrm>
          <a:prstGeom prst="rect">
            <a:avLst/>
          </a:prstGeom>
        </p:spPr>
        <p:txBody>
          <a:bodyPr/>
          <a:lstStyle/>
          <a:p>
            <a:r>
              <a:rPr lang="en-US"/>
              <a:t>Performance Interfaces for Hardware Accelerators</a:t>
            </a:r>
            <a:endParaRPr lang="en-CN" dirty="0"/>
          </a:p>
        </p:txBody>
      </p:sp>
    </p:spTree>
    <p:extLst>
      <p:ext uri="{BB962C8B-B14F-4D97-AF65-F5344CB8AC3E}">
        <p14:creationId xmlns:p14="http://schemas.microsoft.com/office/powerpoint/2010/main" val="30328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52F6533-A877-5507-1DF1-BCC397038B53}"/>
              </a:ext>
            </a:extLst>
          </p:cNvPr>
          <p:cNvSpPr/>
          <p:nvPr/>
        </p:nvSpPr>
        <p:spPr>
          <a:xfrm>
            <a:off x="4387629" y="1673555"/>
            <a:ext cx="4262017" cy="1188602"/>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6" name="Rectangle 15">
            <a:extLst>
              <a:ext uri="{FF2B5EF4-FFF2-40B4-BE49-F238E27FC236}">
                <a16:creationId xmlns:a16="http://schemas.microsoft.com/office/drawing/2014/main" id="{FF15B755-1CAA-2B43-ED10-4939B61ED05A}"/>
              </a:ext>
            </a:extLst>
          </p:cNvPr>
          <p:cNvSpPr/>
          <p:nvPr/>
        </p:nvSpPr>
        <p:spPr>
          <a:xfrm>
            <a:off x="266219" y="1673554"/>
            <a:ext cx="3722493" cy="1197149"/>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 name="Title 1">
            <a:extLst>
              <a:ext uri="{FF2B5EF4-FFF2-40B4-BE49-F238E27FC236}">
                <a16:creationId xmlns:a16="http://schemas.microsoft.com/office/drawing/2014/main" id="{993B0E2C-0BF9-53D4-E1EE-0E0039ED7C2F}"/>
              </a:ext>
            </a:extLst>
          </p:cNvPr>
          <p:cNvSpPr>
            <a:spLocks noGrp="1"/>
          </p:cNvSpPr>
          <p:nvPr>
            <p:ph type="title"/>
          </p:nvPr>
        </p:nvSpPr>
        <p:spPr>
          <a:xfrm>
            <a:off x="311700" y="263792"/>
            <a:ext cx="10155774" cy="461665"/>
          </a:xfrm>
        </p:spPr>
        <p:txBody>
          <a:bodyPr>
            <a:noAutofit/>
          </a:bodyPr>
          <a:lstStyle/>
          <a:p>
            <a:r>
              <a:rPr lang="en-CN" dirty="0"/>
              <a:t>Problem: Accelerators Lack Performance Clarity</a:t>
            </a:r>
          </a:p>
        </p:txBody>
      </p:sp>
      <p:sp>
        <p:nvSpPr>
          <p:cNvPr id="5" name="TextBox 4">
            <a:extLst>
              <a:ext uri="{FF2B5EF4-FFF2-40B4-BE49-F238E27FC236}">
                <a16:creationId xmlns:a16="http://schemas.microsoft.com/office/drawing/2014/main" id="{BD28AABC-B372-5EDB-F44C-726EF8EAECFF}"/>
              </a:ext>
            </a:extLst>
          </p:cNvPr>
          <p:cNvSpPr txBox="1"/>
          <p:nvPr/>
        </p:nvSpPr>
        <p:spPr>
          <a:xfrm>
            <a:off x="266218" y="1665008"/>
            <a:ext cx="3722494" cy="400110"/>
          </a:xfrm>
          <a:prstGeom prst="rect">
            <a:avLst/>
          </a:prstGeom>
          <a:noFill/>
        </p:spPr>
        <p:txBody>
          <a:bodyPr wrap="none" rtlCol="0">
            <a:spAutoFit/>
          </a:bodyPr>
          <a:lstStyle/>
          <a:p>
            <a:r>
              <a:rPr lang="en-CN" sz="2000" dirty="0">
                <a:latin typeface="Google Sans" panose="020B0503030502040204" pitchFamily="34" charset="0"/>
              </a:rPr>
              <a:t>What are the inputs/outputs ? </a:t>
            </a:r>
          </a:p>
        </p:txBody>
      </p:sp>
      <p:sp>
        <p:nvSpPr>
          <p:cNvPr id="6" name="TextBox 5">
            <a:extLst>
              <a:ext uri="{FF2B5EF4-FFF2-40B4-BE49-F238E27FC236}">
                <a16:creationId xmlns:a16="http://schemas.microsoft.com/office/drawing/2014/main" id="{37726CE4-BA5D-27EE-9CF0-ADE1F3F0EE2E}"/>
              </a:ext>
            </a:extLst>
          </p:cNvPr>
          <p:cNvSpPr txBox="1"/>
          <p:nvPr/>
        </p:nvSpPr>
        <p:spPr>
          <a:xfrm>
            <a:off x="270752" y="2159166"/>
            <a:ext cx="3326613" cy="707886"/>
          </a:xfrm>
          <a:prstGeom prst="rect">
            <a:avLst/>
          </a:prstGeom>
          <a:solidFill>
            <a:schemeClr val="bg1"/>
          </a:solidFill>
          <a:ln w="28575">
            <a:solidFill>
              <a:schemeClr val="tx1"/>
            </a:solidFill>
          </a:ln>
        </p:spPr>
        <p:txBody>
          <a:bodyPr wrap="square" rtlCol="0">
            <a:spAutoFit/>
          </a:bodyPr>
          <a:lstStyle/>
          <a:p>
            <a:r>
              <a:rPr lang="en-CN" sz="2000" dirty="0">
                <a:latin typeface="Google Sans" panose="020B0503030502040204" pitchFamily="34" charset="0"/>
              </a:rPr>
              <a:t>Vendor answer:</a:t>
            </a:r>
          </a:p>
          <a:p>
            <a:r>
              <a:rPr lang="en-CN" sz="2000" dirty="0">
                <a:latin typeface="Google Sans" panose="020B0503030502040204" pitchFamily="34" charset="0"/>
              </a:rPr>
              <a:t>                                        </a:t>
            </a:r>
          </a:p>
        </p:txBody>
      </p:sp>
      <p:sp>
        <p:nvSpPr>
          <p:cNvPr id="11" name="TextBox 10">
            <a:extLst>
              <a:ext uri="{FF2B5EF4-FFF2-40B4-BE49-F238E27FC236}">
                <a16:creationId xmlns:a16="http://schemas.microsoft.com/office/drawing/2014/main" id="{124F660D-E2CA-4115-9DF5-4D1AC0AAE158}"/>
              </a:ext>
            </a:extLst>
          </p:cNvPr>
          <p:cNvSpPr txBox="1"/>
          <p:nvPr/>
        </p:nvSpPr>
        <p:spPr>
          <a:xfrm>
            <a:off x="4400683" y="1699122"/>
            <a:ext cx="4027064" cy="400110"/>
          </a:xfrm>
          <a:prstGeom prst="rect">
            <a:avLst/>
          </a:prstGeom>
          <a:noFill/>
        </p:spPr>
        <p:txBody>
          <a:bodyPr wrap="none" rtlCol="0">
            <a:spAutoFit/>
          </a:bodyPr>
          <a:lstStyle/>
          <a:p>
            <a:r>
              <a:rPr lang="en-CN" sz="2000" dirty="0">
                <a:latin typeface="Google Sans" panose="020B0503030502040204" pitchFamily="34" charset="0"/>
              </a:rPr>
              <a:t>W</a:t>
            </a:r>
            <a:r>
              <a:rPr lang="en-US" sz="2000" dirty="0">
                <a:latin typeface="Google Sans" panose="020B0503030502040204" pitchFamily="34" charset="0"/>
              </a:rPr>
              <a:t>ha</a:t>
            </a:r>
            <a:r>
              <a:rPr lang="en-CN" sz="2000" dirty="0">
                <a:latin typeface="Google Sans" panose="020B0503030502040204" pitchFamily="34" charset="0"/>
              </a:rPr>
              <a:t>t/How much it accelerates ? </a:t>
            </a:r>
          </a:p>
        </p:txBody>
      </p:sp>
      <p:sp>
        <p:nvSpPr>
          <p:cNvPr id="14" name="TextBox 13">
            <a:extLst>
              <a:ext uri="{FF2B5EF4-FFF2-40B4-BE49-F238E27FC236}">
                <a16:creationId xmlns:a16="http://schemas.microsoft.com/office/drawing/2014/main" id="{BE69126C-D0BD-9471-2EFA-E2D83A7E70CC}"/>
              </a:ext>
            </a:extLst>
          </p:cNvPr>
          <p:cNvSpPr txBox="1"/>
          <p:nvPr/>
        </p:nvSpPr>
        <p:spPr>
          <a:xfrm>
            <a:off x="4387629" y="2149567"/>
            <a:ext cx="3823694" cy="707886"/>
          </a:xfrm>
          <a:prstGeom prst="rect">
            <a:avLst/>
          </a:prstGeom>
          <a:solidFill>
            <a:schemeClr val="bg1"/>
          </a:solidFill>
          <a:ln w="28575">
            <a:solidFill>
              <a:schemeClr val="tx1"/>
            </a:solidFill>
            <a:prstDash val="solid"/>
          </a:ln>
        </p:spPr>
        <p:txBody>
          <a:bodyPr wrap="square" rtlCol="0">
            <a:spAutoFit/>
          </a:bodyPr>
          <a:lstStyle/>
          <a:p>
            <a:r>
              <a:rPr lang="en-CN" sz="2000" dirty="0">
                <a:latin typeface="Google Sans" panose="020B0503030502040204" pitchFamily="34" charset="0"/>
              </a:rPr>
              <a:t>Vendor answer:</a:t>
            </a:r>
          </a:p>
          <a:p>
            <a:r>
              <a:rPr lang="en-CN" sz="2000" dirty="0">
                <a:latin typeface="Google Sans" panose="020B0503030502040204" pitchFamily="34" charset="0"/>
              </a:rPr>
              <a:t>      </a:t>
            </a:r>
          </a:p>
        </p:txBody>
      </p:sp>
      <p:sp>
        <p:nvSpPr>
          <p:cNvPr id="18" name="TextBox 17">
            <a:extLst>
              <a:ext uri="{FF2B5EF4-FFF2-40B4-BE49-F238E27FC236}">
                <a16:creationId xmlns:a16="http://schemas.microsoft.com/office/drawing/2014/main" id="{DE8DB22B-26D3-358F-63B5-9541ED307AD7}"/>
              </a:ext>
            </a:extLst>
          </p:cNvPr>
          <p:cNvSpPr txBox="1"/>
          <p:nvPr/>
        </p:nvSpPr>
        <p:spPr>
          <a:xfrm>
            <a:off x="4891661" y="2476833"/>
            <a:ext cx="2815630" cy="400110"/>
          </a:xfrm>
          <a:prstGeom prst="rect">
            <a:avLst/>
          </a:prstGeom>
          <a:noFill/>
          <a:ln w="28575">
            <a:noFill/>
          </a:ln>
        </p:spPr>
        <p:txBody>
          <a:bodyPr wrap="square" rtlCol="0">
            <a:spAutoFit/>
          </a:bodyPr>
          <a:lstStyle/>
          <a:p>
            <a:pPr algn="ctr"/>
            <a:r>
              <a:rPr lang="en-CN" sz="2000" dirty="0">
                <a:solidFill>
                  <a:srgbClr val="FF0000"/>
                </a:solidFill>
                <a:latin typeface="Google Sans" panose="020B0503030502040204" pitchFamily="34" charset="0"/>
              </a:rPr>
              <a:t>?</a:t>
            </a:r>
            <a:r>
              <a:rPr lang="en-CN" sz="2000" dirty="0">
                <a:solidFill>
                  <a:schemeClr val="tx2">
                    <a:lumMod val="75000"/>
                  </a:schemeClr>
                </a:solidFill>
                <a:latin typeface="Google Sans" panose="020B0503030502040204" pitchFamily="34" charset="0"/>
              </a:rPr>
              <a:t> </a:t>
            </a:r>
          </a:p>
        </p:txBody>
      </p:sp>
      <p:sp>
        <p:nvSpPr>
          <p:cNvPr id="19" name="TextBox 18">
            <a:extLst>
              <a:ext uri="{FF2B5EF4-FFF2-40B4-BE49-F238E27FC236}">
                <a16:creationId xmlns:a16="http://schemas.microsoft.com/office/drawing/2014/main" id="{3C3DBD6C-5635-7A22-B84A-A2A70B5194D3}"/>
              </a:ext>
            </a:extLst>
          </p:cNvPr>
          <p:cNvSpPr txBox="1"/>
          <p:nvPr/>
        </p:nvSpPr>
        <p:spPr>
          <a:xfrm>
            <a:off x="428249" y="2462047"/>
            <a:ext cx="3011617" cy="400110"/>
          </a:xfrm>
          <a:prstGeom prst="rect">
            <a:avLst/>
          </a:prstGeom>
          <a:noFill/>
          <a:ln w="28575">
            <a:noFill/>
          </a:ln>
        </p:spPr>
        <p:txBody>
          <a:bodyPr wrap="square" rtlCol="0">
            <a:spAutoFit/>
          </a:bodyPr>
          <a:lstStyle/>
          <a:p>
            <a:pPr algn="ctr"/>
            <a:r>
              <a:rPr lang="en-CN" sz="2000" dirty="0">
                <a:latin typeface="Google Sans" panose="020B0503030502040204" pitchFamily="34" charset="0"/>
              </a:rPr>
              <a:t> </a:t>
            </a:r>
            <a:r>
              <a:rPr lang="en-CN" sz="2000" dirty="0">
                <a:solidFill>
                  <a:srgbClr val="FF0000"/>
                </a:solidFill>
                <a:latin typeface="Google Sans" panose="020B0503030502040204" pitchFamily="34" charset="0"/>
              </a:rPr>
              <a:t>Semantic interface</a:t>
            </a:r>
          </a:p>
        </p:txBody>
      </p:sp>
      <p:sp>
        <p:nvSpPr>
          <p:cNvPr id="8" name="Google Shape;111;p26">
            <a:extLst>
              <a:ext uri="{FF2B5EF4-FFF2-40B4-BE49-F238E27FC236}">
                <a16:creationId xmlns:a16="http://schemas.microsoft.com/office/drawing/2014/main" id="{8646D945-02B8-BE61-1D9D-F7310917FB5C}"/>
              </a:ext>
            </a:extLst>
          </p:cNvPr>
          <p:cNvSpPr/>
          <p:nvPr/>
        </p:nvSpPr>
        <p:spPr>
          <a:xfrm>
            <a:off x="4630780" y="3161649"/>
            <a:ext cx="3822754" cy="1173178"/>
          </a:xfrm>
          <a:prstGeom prst="roundRect">
            <a:avLst>
              <a:gd name="adj" fmla="val 16667"/>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tx1"/>
                </a:solidFill>
                <a:latin typeface="Google Sans"/>
                <a:ea typeface="Google Sans"/>
                <a:cs typeface="Google Sans"/>
                <a:sym typeface="Google Sans"/>
              </a:rPr>
              <a:t>Accelerators can actually slow down your work</a:t>
            </a:r>
            <a:r>
              <a:rPr lang="en-US" sz="2000" dirty="0">
                <a:solidFill>
                  <a:schemeClr val="tx1"/>
                </a:solidFill>
                <a:latin typeface="Google Sans"/>
                <a:ea typeface="Google Sans"/>
                <a:cs typeface="Google Sans"/>
                <a:sym typeface="Google Sans"/>
              </a:rPr>
              <a:t>l</a:t>
            </a:r>
            <a:r>
              <a:rPr lang="en" sz="2000" dirty="0" err="1">
                <a:solidFill>
                  <a:schemeClr val="tx1"/>
                </a:solidFill>
                <a:latin typeface="Google Sans"/>
                <a:ea typeface="Google Sans"/>
                <a:cs typeface="Google Sans"/>
                <a:sym typeface="Google Sans"/>
              </a:rPr>
              <a:t>oad</a:t>
            </a:r>
            <a:r>
              <a:rPr lang="en" sz="2000" dirty="0">
                <a:solidFill>
                  <a:schemeClr val="tx1"/>
                </a:solidFill>
                <a:latin typeface="Google Sans"/>
                <a:ea typeface="Google Sans"/>
                <a:cs typeface="Google Sans"/>
                <a:sym typeface="Google Sans"/>
              </a:rPr>
              <a:t>* </a:t>
            </a:r>
            <a:endParaRPr sz="1600" dirty="0">
              <a:latin typeface="Google Sans"/>
              <a:ea typeface="Google Sans"/>
              <a:cs typeface="Google Sans"/>
              <a:sym typeface="Google Sans"/>
            </a:endParaRPr>
          </a:p>
        </p:txBody>
      </p:sp>
      <p:sp>
        <p:nvSpPr>
          <p:cNvPr id="12" name="TextBox 11">
            <a:extLst>
              <a:ext uri="{FF2B5EF4-FFF2-40B4-BE49-F238E27FC236}">
                <a16:creationId xmlns:a16="http://schemas.microsoft.com/office/drawing/2014/main" id="{D3770CAC-297F-3B83-28E2-CDD143239D43}"/>
              </a:ext>
            </a:extLst>
          </p:cNvPr>
          <p:cNvSpPr txBox="1"/>
          <p:nvPr/>
        </p:nvSpPr>
        <p:spPr>
          <a:xfrm>
            <a:off x="3902870" y="4511208"/>
            <a:ext cx="4836161" cy="246221"/>
          </a:xfrm>
          <a:prstGeom prst="rect">
            <a:avLst/>
          </a:prstGeom>
          <a:noFill/>
        </p:spPr>
        <p:txBody>
          <a:bodyPr wrap="square">
            <a:spAutoFit/>
          </a:bodyPr>
          <a:lstStyle/>
          <a:p>
            <a:r>
              <a:rPr lang="en-US" sz="1000" dirty="0">
                <a:solidFill>
                  <a:schemeClr val="tx2">
                    <a:lumMod val="90000"/>
                  </a:schemeClr>
                </a:solidFill>
              </a:rPr>
              <a:t>* </a:t>
            </a:r>
            <a:r>
              <a:rPr lang="en-US" sz="1000" dirty="0" err="1">
                <a:solidFill>
                  <a:schemeClr val="tx2">
                    <a:lumMod val="90000"/>
                  </a:schemeClr>
                </a:solidFill>
              </a:rPr>
              <a:t>Karandikar</a:t>
            </a:r>
            <a:r>
              <a:rPr lang="en-US" sz="1000" dirty="0">
                <a:solidFill>
                  <a:schemeClr val="tx2">
                    <a:lumMod val="90000"/>
                  </a:schemeClr>
                </a:solidFill>
              </a:rPr>
              <a:t> et al. "A hardware accelerator for protocol buffers." MICRO ‘21</a:t>
            </a:r>
            <a:endParaRPr lang="en-CN" sz="1000" dirty="0">
              <a:solidFill>
                <a:schemeClr val="tx2">
                  <a:lumMod val="90000"/>
                </a:schemeClr>
              </a:solidFill>
            </a:endParaRPr>
          </a:p>
        </p:txBody>
      </p:sp>
      <p:sp>
        <p:nvSpPr>
          <p:cNvPr id="3" name="Slide Number Placeholder 2">
            <a:extLst>
              <a:ext uri="{FF2B5EF4-FFF2-40B4-BE49-F238E27FC236}">
                <a16:creationId xmlns:a16="http://schemas.microsoft.com/office/drawing/2014/main" id="{348555D4-68E1-D82E-4086-7FEE345E4580}"/>
              </a:ext>
            </a:extLst>
          </p:cNvPr>
          <p:cNvSpPr>
            <a:spLocks noGrp="1"/>
          </p:cNvSpPr>
          <p:nvPr>
            <p:ph type="sldNum" idx="12"/>
          </p:nvPr>
        </p:nvSpPr>
        <p:spPr/>
        <p:txBody>
          <a:bodyPr>
            <a:normAutofit/>
          </a:bodyPr>
          <a:lstStyle/>
          <a:p>
            <a:pPr marL="0" lvl="0" indent="0" algn="r" rtl="0">
              <a:spcBef>
                <a:spcPts val="0"/>
              </a:spcBef>
              <a:spcAft>
                <a:spcPts val="0"/>
              </a:spcAft>
              <a:buNone/>
            </a:pPr>
            <a:fld id="{00000000-1234-1234-1234-123412341234}" type="slidenum">
              <a:rPr lang="en" smtClean="0"/>
              <a:t>3</a:t>
            </a:fld>
            <a:endParaRPr lang="en" dirty="0"/>
          </a:p>
        </p:txBody>
      </p:sp>
    </p:spTree>
    <p:custDataLst>
      <p:tags r:id="rId1"/>
    </p:custDataLst>
    <p:extLst>
      <p:ext uri="{BB962C8B-B14F-4D97-AF65-F5344CB8AC3E}">
        <p14:creationId xmlns:p14="http://schemas.microsoft.com/office/powerpoint/2010/main" val="322528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11;p26">
            <a:extLst>
              <a:ext uri="{FF2B5EF4-FFF2-40B4-BE49-F238E27FC236}">
                <a16:creationId xmlns:a16="http://schemas.microsoft.com/office/drawing/2014/main" id="{DEB08F5E-2972-9EE6-0D11-F99415CC9690}"/>
              </a:ext>
            </a:extLst>
          </p:cNvPr>
          <p:cNvSpPr/>
          <p:nvPr/>
        </p:nvSpPr>
        <p:spPr>
          <a:xfrm>
            <a:off x="358996" y="3132344"/>
            <a:ext cx="3534964" cy="120803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solidFill>
                  <a:schemeClr val="tx1"/>
                </a:solidFill>
                <a:latin typeface="Google Sans"/>
                <a:ea typeface="Google Sans"/>
                <a:cs typeface="Google Sans"/>
                <a:sym typeface="Google Sans"/>
              </a:rPr>
              <a:t>Semantic interface </a:t>
            </a:r>
          </a:p>
          <a:p>
            <a:pPr marL="0" lvl="0" indent="0" algn="ctr" rtl="0">
              <a:spcBef>
                <a:spcPts val="0"/>
              </a:spcBef>
              <a:spcAft>
                <a:spcPts val="0"/>
              </a:spcAft>
              <a:buNone/>
            </a:pPr>
            <a:r>
              <a:rPr lang="en" sz="2000" dirty="0">
                <a:solidFill>
                  <a:schemeClr val="tx1"/>
                </a:solidFill>
                <a:latin typeface="Google Sans"/>
                <a:ea typeface="Google Sans"/>
                <a:cs typeface="Google Sans"/>
                <a:sym typeface="Google Sans"/>
              </a:rPr>
              <a:t>describes only the functionality </a:t>
            </a:r>
          </a:p>
        </p:txBody>
      </p:sp>
      <p:sp>
        <p:nvSpPr>
          <p:cNvPr id="9" name="Google Shape;111;p26">
            <a:extLst>
              <a:ext uri="{FF2B5EF4-FFF2-40B4-BE49-F238E27FC236}">
                <a16:creationId xmlns:a16="http://schemas.microsoft.com/office/drawing/2014/main" id="{A99D3D38-E8CF-4411-C3A1-E4751764847B}"/>
              </a:ext>
            </a:extLst>
          </p:cNvPr>
          <p:cNvSpPr/>
          <p:nvPr/>
        </p:nvSpPr>
        <p:spPr>
          <a:xfrm>
            <a:off x="4751154" y="3132344"/>
            <a:ext cx="3534964" cy="1208030"/>
          </a:xfrm>
          <a:prstGeom prst="roundRect">
            <a:avLst>
              <a:gd name="adj" fmla="val 16667"/>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err="1">
                <a:solidFill>
                  <a:schemeClr val="tx1"/>
                </a:solidFill>
                <a:latin typeface="Google Sans"/>
                <a:ea typeface="Google Sans"/>
                <a:cs typeface="Google Sans"/>
                <a:sym typeface="Google Sans"/>
              </a:rPr>
              <a:t>Perfo</a:t>
            </a:r>
            <a:r>
              <a:rPr lang="en-US" sz="2000" dirty="0">
                <a:solidFill>
                  <a:schemeClr val="tx1"/>
                </a:solidFill>
                <a:latin typeface="Google Sans"/>
                <a:ea typeface="Google Sans"/>
                <a:cs typeface="Google Sans"/>
                <a:sym typeface="Google Sans"/>
              </a:rPr>
              <a:t>rm</a:t>
            </a:r>
            <a:r>
              <a:rPr lang="en" sz="2000" dirty="0" err="1">
                <a:solidFill>
                  <a:schemeClr val="tx1"/>
                </a:solidFill>
                <a:latin typeface="Google Sans"/>
                <a:ea typeface="Google Sans"/>
                <a:cs typeface="Google Sans"/>
                <a:sym typeface="Google Sans"/>
              </a:rPr>
              <a:t>ance</a:t>
            </a:r>
            <a:r>
              <a:rPr lang="en" sz="2000" dirty="0">
                <a:solidFill>
                  <a:schemeClr val="tx1"/>
                </a:solidFill>
                <a:latin typeface="Google Sans"/>
                <a:ea typeface="Google Sans"/>
                <a:cs typeface="Google Sans"/>
                <a:sym typeface="Google Sans"/>
              </a:rPr>
              <a:t> interface* de</a:t>
            </a:r>
            <a:r>
              <a:rPr lang="en-US" sz="2000" dirty="0">
                <a:solidFill>
                  <a:schemeClr val="tx1"/>
                </a:solidFill>
                <a:latin typeface="Google Sans"/>
                <a:ea typeface="Google Sans"/>
                <a:cs typeface="Google Sans"/>
                <a:sym typeface="Google Sans"/>
              </a:rPr>
              <a:t>s</a:t>
            </a:r>
            <a:r>
              <a:rPr lang="en" sz="2000" dirty="0" err="1">
                <a:solidFill>
                  <a:schemeClr val="tx1"/>
                </a:solidFill>
                <a:latin typeface="Google Sans"/>
                <a:ea typeface="Google Sans"/>
                <a:cs typeface="Google Sans"/>
                <a:sym typeface="Google Sans"/>
              </a:rPr>
              <a:t>cribes</a:t>
            </a:r>
            <a:r>
              <a:rPr lang="en" sz="2000" dirty="0">
                <a:solidFill>
                  <a:schemeClr val="tx1"/>
                </a:solidFill>
                <a:latin typeface="Google Sans"/>
                <a:ea typeface="Google Sans"/>
                <a:cs typeface="Google Sans"/>
                <a:sym typeface="Google Sans"/>
              </a:rPr>
              <a:t> only the per</a:t>
            </a:r>
            <a:r>
              <a:rPr lang="en-US" sz="2000" dirty="0" err="1">
                <a:solidFill>
                  <a:schemeClr val="tx1"/>
                </a:solidFill>
                <a:latin typeface="Google Sans"/>
                <a:ea typeface="Google Sans"/>
                <a:cs typeface="Google Sans"/>
                <a:sym typeface="Google Sans"/>
              </a:rPr>
              <a:t>fo</a:t>
            </a:r>
            <a:r>
              <a:rPr lang="en" sz="2000" dirty="0" err="1">
                <a:solidFill>
                  <a:schemeClr val="tx1"/>
                </a:solidFill>
                <a:latin typeface="Google Sans"/>
                <a:ea typeface="Google Sans"/>
                <a:cs typeface="Google Sans"/>
                <a:sym typeface="Google Sans"/>
              </a:rPr>
              <a:t>rmance</a:t>
            </a:r>
            <a:r>
              <a:rPr lang="en" sz="2000" dirty="0">
                <a:solidFill>
                  <a:schemeClr val="tx1"/>
                </a:solidFill>
                <a:latin typeface="Google Sans"/>
                <a:ea typeface="Google Sans"/>
                <a:cs typeface="Google Sans"/>
                <a:sym typeface="Google Sans"/>
              </a:rPr>
              <a:t> </a:t>
            </a:r>
            <a:endParaRPr sz="2000" dirty="0">
              <a:solidFill>
                <a:schemeClr val="tx1"/>
              </a:solidFill>
              <a:latin typeface="Google Sans"/>
              <a:ea typeface="Google Sans"/>
              <a:cs typeface="Google Sans"/>
              <a:sym typeface="Google Sans"/>
            </a:endParaRPr>
          </a:p>
        </p:txBody>
      </p:sp>
      <p:sp>
        <p:nvSpPr>
          <p:cNvPr id="7" name="TextBox 6">
            <a:extLst>
              <a:ext uri="{FF2B5EF4-FFF2-40B4-BE49-F238E27FC236}">
                <a16:creationId xmlns:a16="http://schemas.microsoft.com/office/drawing/2014/main" id="{25B10F64-48AB-4229-01A5-333E07BF87BB}"/>
              </a:ext>
            </a:extLst>
          </p:cNvPr>
          <p:cNvSpPr txBox="1"/>
          <p:nvPr/>
        </p:nvSpPr>
        <p:spPr>
          <a:xfrm>
            <a:off x="3893960" y="4478904"/>
            <a:ext cx="7072313" cy="246221"/>
          </a:xfrm>
          <a:prstGeom prst="rect">
            <a:avLst/>
          </a:prstGeom>
          <a:noFill/>
        </p:spPr>
        <p:txBody>
          <a:bodyPr wrap="square">
            <a:spAutoFit/>
          </a:bodyPr>
          <a:lstStyle/>
          <a:p>
            <a:r>
              <a:rPr lang="en-US" sz="1000" i="1" dirty="0">
                <a:solidFill>
                  <a:schemeClr val="tx2">
                    <a:lumMod val="90000"/>
                  </a:schemeClr>
                </a:solidFill>
              </a:rPr>
              <a:t>* Iyer </a:t>
            </a:r>
            <a:r>
              <a:rPr lang="en-US" sz="1000" dirty="0">
                <a:solidFill>
                  <a:schemeClr val="tx2">
                    <a:lumMod val="90000"/>
                  </a:schemeClr>
                </a:solidFill>
              </a:rPr>
              <a:t>et al. ”Performance Interfaces for Network Functions” NSDI ‘22</a:t>
            </a:r>
            <a:endParaRPr lang="en-CN" sz="1000" dirty="0">
              <a:solidFill>
                <a:schemeClr val="tx2">
                  <a:lumMod val="90000"/>
                </a:schemeClr>
              </a:solidFill>
            </a:endParaRPr>
          </a:p>
        </p:txBody>
      </p:sp>
      <p:sp>
        <p:nvSpPr>
          <p:cNvPr id="12" name="Slide Number Placeholder 11">
            <a:extLst>
              <a:ext uri="{FF2B5EF4-FFF2-40B4-BE49-F238E27FC236}">
                <a16:creationId xmlns:a16="http://schemas.microsoft.com/office/drawing/2014/main" id="{6D280868-0840-D060-A975-76978DD9260D}"/>
              </a:ext>
            </a:extLst>
          </p:cNvPr>
          <p:cNvSpPr>
            <a:spLocks noGrp="1"/>
          </p:cNvSpPr>
          <p:nvPr>
            <p:ph type="sldNum" idx="12"/>
          </p:nvPr>
        </p:nvSpPr>
        <p:spPr/>
        <p:txBody>
          <a:bodyPr>
            <a:normAutofit/>
          </a:bodyPr>
          <a:lstStyle/>
          <a:p>
            <a:pPr marL="0" lvl="0" indent="0" algn="r" rtl="0">
              <a:spcBef>
                <a:spcPts val="0"/>
              </a:spcBef>
              <a:spcAft>
                <a:spcPts val="0"/>
              </a:spcAft>
              <a:buNone/>
            </a:pPr>
            <a:fld id="{00000000-1234-1234-1234-123412341234}" type="slidenum">
              <a:rPr lang="en" smtClean="0"/>
              <a:t>4</a:t>
            </a:fld>
            <a:endParaRPr lang="en" dirty="0"/>
          </a:p>
        </p:txBody>
      </p:sp>
      <p:sp>
        <p:nvSpPr>
          <p:cNvPr id="13" name="Rectangle 12">
            <a:extLst>
              <a:ext uri="{FF2B5EF4-FFF2-40B4-BE49-F238E27FC236}">
                <a16:creationId xmlns:a16="http://schemas.microsoft.com/office/drawing/2014/main" id="{74CA7BB4-C4F0-C459-43A5-72433659D8CB}"/>
              </a:ext>
            </a:extLst>
          </p:cNvPr>
          <p:cNvSpPr/>
          <p:nvPr/>
        </p:nvSpPr>
        <p:spPr>
          <a:xfrm>
            <a:off x="4387629" y="1673555"/>
            <a:ext cx="4262017" cy="1188602"/>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5" name="Rectangle 14">
            <a:extLst>
              <a:ext uri="{FF2B5EF4-FFF2-40B4-BE49-F238E27FC236}">
                <a16:creationId xmlns:a16="http://schemas.microsoft.com/office/drawing/2014/main" id="{EBDF1811-4B2A-2481-71FD-9D405D479CCA}"/>
              </a:ext>
            </a:extLst>
          </p:cNvPr>
          <p:cNvSpPr/>
          <p:nvPr/>
        </p:nvSpPr>
        <p:spPr>
          <a:xfrm>
            <a:off x="266219" y="1673554"/>
            <a:ext cx="3722493" cy="1197149"/>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20" name="TextBox 19">
            <a:extLst>
              <a:ext uri="{FF2B5EF4-FFF2-40B4-BE49-F238E27FC236}">
                <a16:creationId xmlns:a16="http://schemas.microsoft.com/office/drawing/2014/main" id="{3F577A40-CF04-67F8-BFDB-433CAF10DC1A}"/>
              </a:ext>
            </a:extLst>
          </p:cNvPr>
          <p:cNvSpPr txBox="1"/>
          <p:nvPr/>
        </p:nvSpPr>
        <p:spPr>
          <a:xfrm>
            <a:off x="266218" y="1665008"/>
            <a:ext cx="3722494" cy="400110"/>
          </a:xfrm>
          <a:prstGeom prst="rect">
            <a:avLst/>
          </a:prstGeom>
          <a:noFill/>
        </p:spPr>
        <p:txBody>
          <a:bodyPr wrap="none" rtlCol="0">
            <a:spAutoFit/>
          </a:bodyPr>
          <a:lstStyle/>
          <a:p>
            <a:r>
              <a:rPr lang="en-CN" sz="2000" dirty="0">
                <a:latin typeface="Google Sans" panose="020B0503030502040204" pitchFamily="34" charset="0"/>
              </a:rPr>
              <a:t>What are the inputs/outputs ? </a:t>
            </a:r>
          </a:p>
        </p:txBody>
      </p:sp>
      <p:sp>
        <p:nvSpPr>
          <p:cNvPr id="21" name="TextBox 20">
            <a:extLst>
              <a:ext uri="{FF2B5EF4-FFF2-40B4-BE49-F238E27FC236}">
                <a16:creationId xmlns:a16="http://schemas.microsoft.com/office/drawing/2014/main" id="{4B40F1FE-BD15-E470-FA7D-7EBCAD41DCF8}"/>
              </a:ext>
            </a:extLst>
          </p:cNvPr>
          <p:cNvSpPr txBox="1"/>
          <p:nvPr/>
        </p:nvSpPr>
        <p:spPr>
          <a:xfrm>
            <a:off x="270752" y="2159166"/>
            <a:ext cx="3326613" cy="707886"/>
          </a:xfrm>
          <a:prstGeom prst="rect">
            <a:avLst/>
          </a:prstGeom>
          <a:solidFill>
            <a:schemeClr val="bg1"/>
          </a:solidFill>
          <a:ln w="28575">
            <a:solidFill>
              <a:schemeClr val="tx1"/>
            </a:solidFill>
          </a:ln>
        </p:spPr>
        <p:txBody>
          <a:bodyPr wrap="square" rtlCol="0">
            <a:spAutoFit/>
          </a:bodyPr>
          <a:lstStyle/>
          <a:p>
            <a:r>
              <a:rPr lang="en-CN" sz="2000" dirty="0">
                <a:latin typeface="Google Sans" panose="020B0503030502040204" pitchFamily="34" charset="0"/>
              </a:rPr>
              <a:t>Vendor answer:</a:t>
            </a:r>
          </a:p>
          <a:p>
            <a:r>
              <a:rPr lang="en-CN" sz="2000" dirty="0">
                <a:latin typeface="Google Sans" panose="020B0503030502040204" pitchFamily="34" charset="0"/>
              </a:rPr>
              <a:t>                                        </a:t>
            </a:r>
          </a:p>
        </p:txBody>
      </p:sp>
      <p:sp>
        <p:nvSpPr>
          <p:cNvPr id="22" name="TextBox 21">
            <a:extLst>
              <a:ext uri="{FF2B5EF4-FFF2-40B4-BE49-F238E27FC236}">
                <a16:creationId xmlns:a16="http://schemas.microsoft.com/office/drawing/2014/main" id="{BFF63F0B-A9ED-5382-4480-ABFFE53BF63D}"/>
              </a:ext>
            </a:extLst>
          </p:cNvPr>
          <p:cNvSpPr txBox="1"/>
          <p:nvPr/>
        </p:nvSpPr>
        <p:spPr>
          <a:xfrm>
            <a:off x="4400683" y="1699122"/>
            <a:ext cx="4027064" cy="400110"/>
          </a:xfrm>
          <a:prstGeom prst="rect">
            <a:avLst/>
          </a:prstGeom>
          <a:noFill/>
        </p:spPr>
        <p:txBody>
          <a:bodyPr wrap="none" rtlCol="0">
            <a:spAutoFit/>
          </a:bodyPr>
          <a:lstStyle/>
          <a:p>
            <a:r>
              <a:rPr lang="en-CN" sz="2000" dirty="0">
                <a:latin typeface="Google Sans" panose="020B0503030502040204" pitchFamily="34" charset="0"/>
              </a:rPr>
              <a:t>W</a:t>
            </a:r>
            <a:r>
              <a:rPr lang="en-US" sz="2000" dirty="0">
                <a:latin typeface="Google Sans" panose="020B0503030502040204" pitchFamily="34" charset="0"/>
              </a:rPr>
              <a:t>ha</a:t>
            </a:r>
            <a:r>
              <a:rPr lang="en-CN" sz="2000" dirty="0">
                <a:latin typeface="Google Sans" panose="020B0503030502040204" pitchFamily="34" charset="0"/>
              </a:rPr>
              <a:t>t/How much it accelerates ? </a:t>
            </a:r>
          </a:p>
        </p:txBody>
      </p:sp>
      <p:sp>
        <p:nvSpPr>
          <p:cNvPr id="23" name="TextBox 22">
            <a:extLst>
              <a:ext uri="{FF2B5EF4-FFF2-40B4-BE49-F238E27FC236}">
                <a16:creationId xmlns:a16="http://schemas.microsoft.com/office/drawing/2014/main" id="{CFD0BC9A-1ABA-B3C4-B50B-3FC582FAACCC}"/>
              </a:ext>
            </a:extLst>
          </p:cNvPr>
          <p:cNvSpPr txBox="1"/>
          <p:nvPr/>
        </p:nvSpPr>
        <p:spPr>
          <a:xfrm>
            <a:off x="4387629" y="2149567"/>
            <a:ext cx="3823694" cy="707886"/>
          </a:xfrm>
          <a:prstGeom prst="rect">
            <a:avLst/>
          </a:prstGeom>
          <a:solidFill>
            <a:schemeClr val="bg1"/>
          </a:solidFill>
          <a:ln w="28575">
            <a:solidFill>
              <a:schemeClr val="tx1"/>
            </a:solidFill>
            <a:prstDash val="solid"/>
          </a:ln>
        </p:spPr>
        <p:txBody>
          <a:bodyPr wrap="square" rtlCol="0">
            <a:spAutoFit/>
          </a:bodyPr>
          <a:lstStyle/>
          <a:p>
            <a:r>
              <a:rPr lang="en-CN" sz="2000" dirty="0">
                <a:latin typeface="Google Sans" panose="020B0503030502040204" pitchFamily="34" charset="0"/>
              </a:rPr>
              <a:t>Our answer:</a:t>
            </a:r>
          </a:p>
          <a:p>
            <a:r>
              <a:rPr lang="en-CN" sz="2000" dirty="0">
                <a:latin typeface="Google Sans" panose="020B0503030502040204" pitchFamily="34" charset="0"/>
              </a:rPr>
              <a:t>      </a:t>
            </a:r>
          </a:p>
        </p:txBody>
      </p:sp>
      <p:sp>
        <p:nvSpPr>
          <p:cNvPr id="25" name="TextBox 24">
            <a:extLst>
              <a:ext uri="{FF2B5EF4-FFF2-40B4-BE49-F238E27FC236}">
                <a16:creationId xmlns:a16="http://schemas.microsoft.com/office/drawing/2014/main" id="{5608FEA1-877E-AFA6-3F05-B2D65AE62483}"/>
              </a:ext>
            </a:extLst>
          </p:cNvPr>
          <p:cNvSpPr txBox="1"/>
          <p:nvPr/>
        </p:nvSpPr>
        <p:spPr>
          <a:xfrm>
            <a:off x="428249" y="2462047"/>
            <a:ext cx="3011617" cy="400110"/>
          </a:xfrm>
          <a:prstGeom prst="rect">
            <a:avLst/>
          </a:prstGeom>
          <a:noFill/>
          <a:ln w="28575">
            <a:noFill/>
          </a:ln>
        </p:spPr>
        <p:txBody>
          <a:bodyPr wrap="square" rtlCol="0">
            <a:spAutoFit/>
          </a:bodyPr>
          <a:lstStyle/>
          <a:p>
            <a:pPr algn="ctr"/>
            <a:r>
              <a:rPr lang="en-CN" sz="2000" dirty="0">
                <a:latin typeface="Google Sans" panose="020B0503030502040204" pitchFamily="34" charset="0"/>
              </a:rPr>
              <a:t> </a:t>
            </a:r>
            <a:r>
              <a:rPr lang="en-CN" sz="2000" dirty="0">
                <a:solidFill>
                  <a:srgbClr val="FF0000"/>
                </a:solidFill>
                <a:latin typeface="Google Sans" panose="020B0503030502040204" pitchFamily="34" charset="0"/>
              </a:rPr>
              <a:t>Semantic interface</a:t>
            </a:r>
          </a:p>
        </p:txBody>
      </p:sp>
      <p:sp>
        <p:nvSpPr>
          <p:cNvPr id="10" name="TextBox 9">
            <a:extLst>
              <a:ext uri="{FF2B5EF4-FFF2-40B4-BE49-F238E27FC236}">
                <a16:creationId xmlns:a16="http://schemas.microsoft.com/office/drawing/2014/main" id="{BD9A5FC0-C2F9-25C5-EFA5-6EDA9E3C08D8}"/>
              </a:ext>
            </a:extLst>
          </p:cNvPr>
          <p:cNvSpPr txBox="1"/>
          <p:nvPr/>
        </p:nvSpPr>
        <p:spPr>
          <a:xfrm>
            <a:off x="4712159" y="2457343"/>
            <a:ext cx="3612955" cy="400110"/>
          </a:xfrm>
          <a:prstGeom prst="rect">
            <a:avLst/>
          </a:prstGeom>
          <a:noFill/>
          <a:ln w="28575">
            <a:noFill/>
          </a:ln>
        </p:spPr>
        <p:txBody>
          <a:bodyPr wrap="square" rtlCol="0">
            <a:spAutoFit/>
          </a:bodyPr>
          <a:lstStyle/>
          <a:p>
            <a:pPr algn="ctr"/>
            <a:r>
              <a:rPr lang="en-CN" sz="2000" dirty="0">
                <a:solidFill>
                  <a:srgbClr val="FF0000"/>
                </a:solidFill>
                <a:latin typeface="Google Sans" panose="020B0503030502040204" pitchFamily="34" charset="0"/>
              </a:rPr>
              <a:t>Performance interface</a:t>
            </a:r>
          </a:p>
        </p:txBody>
      </p:sp>
      <p:sp>
        <p:nvSpPr>
          <p:cNvPr id="2" name="Title 1">
            <a:extLst>
              <a:ext uri="{FF2B5EF4-FFF2-40B4-BE49-F238E27FC236}">
                <a16:creationId xmlns:a16="http://schemas.microsoft.com/office/drawing/2014/main" id="{2E64DB5C-CD29-9553-1D4B-FE9DE64A74F0}"/>
              </a:ext>
            </a:extLst>
          </p:cNvPr>
          <p:cNvSpPr>
            <a:spLocks noGrp="1"/>
          </p:cNvSpPr>
          <p:nvPr>
            <p:ph type="title"/>
          </p:nvPr>
        </p:nvSpPr>
        <p:spPr>
          <a:xfrm>
            <a:off x="311700" y="263792"/>
            <a:ext cx="10155774" cy="461665"/>
          </a:xfrm>
        </p:spPr>
        <p:txBody>
          <a:bodyPr>
            <a:noAutofit/>
          </a:bodyPr>
          <a:lstStyle/>
          <a:p>
            <a:r>
              <a:rPr lang="en-CN" dirty="0"/>
              <a:t>Problem: Accelerators Lack Performance Clarity</a:t>
            </a:r>
          </a:p>
        </p:txBody>
      </p:sp>
    </p:spTree>
    <p:custDataLst>
      <p:tags r:id="rId1"/>
    </p:custDataLst>
    <p:extLst>
      <p:ext uri="{BB962C8B-B14F-4D97-AF65-F5344CB8AC3E}">
        <p14:creationId xmlns:p14="http://schemas.microsoft.com/office/powerpoint/2010/main" val="1692419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64;p33">
            <a:extLst>
              <a:ext uri="{FF2B5EF4-FFF2-40B4-BE49-F238E27FC236}">
                <a16:creationId xmlns:a16="http://schemas.microsoft.com/office/drawing/2014/main" id="{E80D1B26-6596-5B8B-DD88-B5CD688599EF}"/>
              </a:ext>
            </a:extLst>
          </p:cNvPr>
          <p:cNvSpPr/>
          <p:nvPr/>
        </p:nvSpPr>
        <p:spPr>
          <a:xfrm>
            <a:off x="0" y="2571750"/>
            <a:ext cx="9144000" cy="1187828"/>
          </a:xfrm>
          <a:prstGeom prst="roundRect">
            <a:avLst>
              <a:gd name="adj" fmla="val 16667"/>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b="1" dirty="0">
                <a:solidFill>
                  <a:srgbClr val="FF0000"/>
                </a:solidFill>
                <a:latin typeface="Google Sans"/>
                <a:ea typeface="Google Sans"/>
                <a:cs typeface="Google Sans"/>
                <a:sym typeface="Google Sans"/>
              </a:rPr>
              <a:t>Tools </a:t>
            </a:r>
            <a:r>
              <a:rPr lang="en-US" sz="2000" b="1" dirty="0">
                <a:solidFill>
                  <a:schemeClr val="tx1"/>
                </a:solidFill>
                <a:latin typeface="Google Sans"/>
                <a:ea typeface="Google Sans"/>
                <a:cs typeface="Google Sans"/>
                <a:sym typeface="Google Sans"/>
              </a:rPr>
              <a:t>can turn this IR into performance interfaces</a:t>
            </a:r>
            <a:endParaRPr sz="2000" b="1" dirty="0">
              <a:solidFill>
                <a:schemeClr val="tx1"/>
              </a:solidFill>
              <a:latin typeface="Google Sans"/>
              <a:ea typeface="Google Sans"/>
              <a:cs typeface="Google Sans"/>
              <a:sym typeface="Google Sans"/>
            </a:endParaRPr>
          </a:p>
        </p:txBody>
      </p:sp>
      <p:sp>
        <p:nvSpPr>
          <p:cNvPr id="5" name="Google Shape;164;p33">
            <a:extLst>
              <a:ext uri="{FF2B5EF4-FFF2-40B4-BE49-F238E27FC236}">
                <a16:creationId xmlns:a16="http://schemas.microsoft.com/office/drawing/2014/main" id="{83FED9FB-1199-83DA-A14D-3E12D584F89E}"/>
              </a:ext>
            </a:extLst>
          </p:cNvPr>
          <p:cNvSpPr/>
          <p:nvPr/>
        </p:nvSpPr>
        <p:spPr>
          <a:xfrm>
            <a:off x="0" y="1963658"/>
            <a:ext cx="9144000" cy="952990"/>
          </a:xfrm>
          <a:prstGeom prst="roundRect">
            <a:avLst>
              <a:gd name="adj" fmla="val 16667"/>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b="1" dirty="0">
                <a:solidFill>
                  <a:schemeClr val="tx1"/>
                </a:solidFill>
                <a:latin typeface="Google Sans"/>
                <a:ea typeface="Google Sans"/>
                <a:cs typeface="Google Sans"/>
                <a:sym typeface="Google Sans"/>
              </a:rPr>
              <a:t>Accelerators should ship with a precise </a:t>
            </a:r>
            <a:r>
              <a:rPr lang="en-US" sz="2000" b="1" dirty="0">
                <a:solidFill>
                  <a:srgbClr val="FF0000"/>
                </a:solidFill>
                <a:latin typeface="Google Sans"/>
                <a:ea typeface="Google Sans"/>
                <a:cs typeface="Google Sans"/>
                <a:sym typeface="Google Sans"/>
              </a:rPr>
              <a:t>performance IR</a:t>
            </a:r>
            <a:endParaRPr sz="2000" b="1" dirty="0">
              <a:solidFill>
                <a:srgbClr val="FF0000"/>
              </a:solidFill>
              <a:latin typeface="Google Sans"/>
              <a:ea typeface="Google Sans"/>
              <a:cs typeface="Google Sans"/>
              <a:sym typeface="Google Sans"/>
            </a:endParaRPr>
          </a:p>
        </p:txBody>
      </p:sp>
      <p:sp>
        <p:nvSpPr>
          <p:cNvPr id="3" name="Slide Number Placeholder 2">
            <a:extLst>
              <a:ext uri="{FF2B5EF4-FFF2-40B4-BE49-F238E27FC236}">
                <a16:creationId xmlns:a16="http://schemas.microsoft.com/office/drawing/2014/main" id="{C722112E-7556-DE76-75A2-320A57D48474}"/>
              </a:ext>
            </a:extLst>
          </p:cNvPr>
          <p:cNvSpPr>
            <a:spLocks noGrp="1"/>
          </p:cNvSpPr>
          <p:nvPr>
            <p:ph type="sldNum" idx="12"/>
          </p:nvPr>
        </p:nvSpPr>
        <p:spPr/>
        <p:txBody>
          <a:bodyPr>
            <a:normAutofit/>
          </a:bodyPr>
          <a:lstStyle/>
          <a:p>
            <a:pPr marL="0" lvl="0" indent="0" algn="r" rtl="0">
              <a:spcBef>
                <a:spcPts val="0"/>
              </a:spcBef>
              <a:spcAft>
                <a:spcPts val="0"/>
              </a:spcAft>
              <a:buNone/>
            </a:pPr>
            <a:fld id="{00000000-1234-1234-1234-123412341234}" type="slidenum">
              <a:rPr lang="en" smtClean="0"/>
              <a:t>5</a:t>
            </a:fld>
            <a:endParaRPr lang="en" dirty="0"/>
          </a:p>
        </p:txBody>
      </p:sp>
      <p:sp>
        <p:nvSpPr>
          <p:cNvPr id="9" name="Google Shape;164;p33">
            <a:extLst>
              <a:ext uri="{FF2B5EF4-FFF2-40B4-BE49-F238E27FC236}">
                <a16:creationId xmlns:a16="http://schemas.microsoft.com/office/drawing/2014/main" id="{D8C69A75-8EC5-6CE3-2EBB-4C1CB9598CF9}"/>
              </a:ext>
            </a:extLst>
          </p:cNvPr>
          <p:cNvSpPr/>
          <p:nvPr/>
        </p:nvSpPr>
        <p:spPr>
          <a:xfrm>
            <a:off x="0" y="1325138"/>
            <a:ext cx="9144000" cy="638520"/>
          </a:xfrm>
          <a:prstGeom prst="roundRect">
            <a:avLst>
              <a:gd name="adj" fmla="val 16667"/>
            </a:avLst>
          </a:prstGeom>
          <a:noFill/>
          <a:ln w="381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b="1" dirty="0">
                <a:solidFill>
                  <a:schemeClr val="tx1"/>
                </a:solidFill>
                <a:latin typeface="Google Sans"/>
                <a:ea typeface="Google Sans"/>
                <a:cs typeface="Google Sans"/>
                <a:sym typeface="Google Sans"/>
              </a:rPr>
              <a:t>Accelerators must have </a:t>
            </a:r>
            <a:r>
              <a:rPr lang="en-US" sz="2000" b="1" dirty="0">
                <a:solidFill>
                  <a:srgbClr val="FF0000"/>
                </a:solidFill>
                <a:latin typeface="Google Sans"/>
                <a:ea typeface="Google Sans"/>
                <a:cs typeface="Google Sans"/>
                <a:sym typeface="Google Sans"/>
              </a:rPr>
              <a:t>performance interfaces</a:t>
            </a:r>
            <a:r>
              <a:rPr lang="en-US" sz="2000" b="1" dirty="0">
                <a:solidFill>
                  <a:schemeClr val="tx1"/>
                </a:solidFill>
                <a:latin typeface="Google Sans"/>
                <a:ea typeface="Google Sans"/>
                <a:cs typeface="Google Sans"/>
                <a:sym typeface="Google Sans"/>
              </a:rPr>
              <a:t> </a:t>
            </a:r>
            <a:endParaRPr sz="2000" b="1" dirty="0">
              <a:solidFill>
                <a:schemeClr val="tx1"/>
              </a:solidFill>
              <a:latin typeface="Google Sans"/>
              <a:ea typeface="Google Sans"/>
              <a:cs typeface="Google Sans"/>
              <a:sym typeface="Google Sans"/>
            </a:endParaRPr>
          </a:p>
        </p:txBody>
      </p:sp>
    </p:spTree>
    <p:extLst>
      <p:ext uri="{BB962C8B-B14F-4D97-AF65-F5344CB8AC3E}">
        <p14:creationId xmlns:p14="http://schemas.microsoft.com/office/powerpoint/2010/main" val="152321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09;p26">
            <a:extLst>
              <a:ext uri="{FF2B5EF4-FFF2-40B4-BE49-F238E27FC236}">
                <a16:creationId xmlns:a16="http://schemas.microsoft.com/office/drawing/2014/main" id="{4CBA87FA-BF11-9AF8-AF05-F8183DD1B3A4}"/>
              </a:ext>
            </a:extLst>
          </p:cNvPr>
          <p:cNvSpPr txBox="1">
            <a:spLocks/>
          </p:cNvSpPr>
          <p:nvPr/>
        </p:nvSpPr>
        <p:spPr>
          <a:xfrm>
            <a:off x="594012" y="1297266"/>
            <a:ext cx="8652538" cy="28980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Google Sans"/>
              <a:buChar char="●"/>
              <a:defRPr sz="1800" b="0" i="0" u="none" strike="noStrike" cap="none">
                <a:solidFill>
                  <a:schemeClr val="dk2"/>
                </a:solidFill>
                <a:latin typeface="Google Sans"/>
                <a:ea typeface="Google Sans"/>
                <a:cs typeface="Google Sans"/>
                <a:sym typeface="Google Sans"/>
              </a:defRPr>
            </a:lvl1pPr>
            <a:lvl2pPr marL="914400" marR="0" lvl="1" indent="-317500" algn="l" rtl="0">
              <a:lnSpc>
                <a:spcPct val="115000"/>
              </a:lnSpc>
              <a:spcBef>
                <a:spcPts val="0"/>
              </a:spcBef>
              <a:spcAft>
                <a:spcPts val="0"/>
              </a:spcAft>
              <a:buClr>
                <a:schemeClr val="dk2"/>
              </a:buClr>
              <a:buSzPts val="1400"/>
              <a:buFont typeface="Google Sans"/>
              <a:buChar char="○"/>
              <a:defRPr sz="1400" b="0" i="0" u="none" strike="noStrike" cap="none">
                <a:solidFill>
                  <a:schemeClr val="dk2"/>
                </a:solidFill>
                <a:latin typeface="Google Sans"/>
                <a:ea typeface="Google Sans"/>
                <a:cs typeface="Google Sans"/>
                <a:sym typeface="Google Sans"/>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indent="-330200">
              <a:lnSpc>
                <a:spcPct val="100000"/>
              </a:lnSpc>
              <a:buClr>
                <a:schemeClr val="dk1"/>
              </a:buClr>
              <a:buSzPct val="60000"/>
            </a:pPr>
            <a:r>
              <a:rPr lang="en-US" sz="2000" dirty="0">
                <a:solidFill>
                  <a:schemeClr val="tx1"/>
                </a:solidFill>
                <a:latin typeface="Google Sans" panose="020B0503030502040204" pitchFamily="34" charset="0"/>
                <a:ea typeface="Google Sans SemiBold"/>
                <a:cs typeface="Google Sans SemiBold"/>
                <a:sym typeface="Google Sans SemiBold"/>
              </a:rPr>
              <a:t>Performance interfaces </a:t>
            </a:r>
          </a:p>
          <a:p>
            <a:pPr indent="-330200">
              <a:lnSpc>
                <a:spcPct val="100000"/>
              </a:lnSpc>
              <a:buClr>
                <a:schemeClr val="dk1"/>
              </a:buClr>
              <a:buSzPct val="60000"/>
            </a:pPr>
            <a:endParaRPr lang="en-US" sz="2000" dirty="0">
              <a:solidFill>
                <a:srgbClr val="000000"/>
              </a:solidFill>
              <a:ea typeface="Google Sans SemiBold"/>
              <a:cs typeface="Google Sans SemiBold"/>
            </a:endParaRPr>
          </a:p>
          <a:p>
            <a:pPr indent="-330200">
              <a:lnSpc>
                <a:spcPct val="100000"/>
              </a:lnSpc>
              <a:buClr>
                <a:schemeClr val="dk1"/>
              </a:buClr>
              <a:buSzPct val="60000"/>
            </a:pPr>
            <a:r>
              <a:rPr lang="en-US" sz="2000" dirty="0">
                <a:solidFill>
                  <a:srgbClr val="000000"/>
                </a:solidFill>
                <a:ea typeface="Google Sans SemiBold"/>
                <a:cs typeface="Google Sans SemiBold"/>
              </a:rPr>
              <a:t>Performance IR</a:t>
            </a:r>
          </a:p>
          <a:p>
            <a:pPr marL="127000" indent="0">
              <a:lnSpc>
                <a:spcPct val="100000"/>
              </a:lnSpc>
              <a:buClr>
                <a:schemeClr val="dk1"/>
              </a:buClr>
              <a:buSzPct val="60000"/>
              <a:buNone/>
            </a:pPr>
            <a:endParaRPr lang="en-US" sz="2400" dirty="0">
              <a:solidFill>
                <a:srgbClr val="000000"/>
              </a:solidFill>
              <a:ea typeface="Google Sans SemiBold"/>
              <a:cs typeface="Google Sans SemiBold"/>
            </a:endParaRPr>
          </a:p>
          <a:p>
            <a:pPr indent="-330200">
              <a:lnSpc>
                <a:spcPct val="100000"/>
              </a:lnSpc>
              <a:buClr>
                <a:schemeClr val="dk1"/>
              </a:buClr>
              <a:buSzPct val="60000"/>
            </a:pPr>
            <a:r>
              <a:rPr lang="en-US" sz="2000" dirty="0">
                <a:solidFill>
                  <a:schemeClr val="bg1"/>
                </a:solidFill>
                <a:ea typeface="Google Sans SemiBold"/>
                <a:cs typeface="Google Sans SemiBold"/>
              </a:rPr>
              <a:t>B </a:t>
            </a:r>
          </a:p>
        </p:txBody>
      </p:sp>
      <p:sp>
        <p:nvSpPr>
          <p:cNvPr id="2" name="Title 1">
            <a:extLst>
              <a:ext uri="{FF2B5EF4-FFF2-40B4-BE49-F238E27FC236}">
                <a16:creationId xmlns:a16="http://schemas.microsoft.com/office/drawing/2014/main" id="{041E9F91-6513-530A-FAA0-D7529D1BB9F2}"/>
              </a:ext>
            </a:extLst>
          </p:cNvPr>
          <p:cNvSpPr>
            <a:spLocks noGrp="1"/>
          </p:cNvSpPr>
          <p:nvPr>
            <p:ph type="title"/>
          </p:nvPr>
        </p:nvSpPr>
        <p:spPr/>
        <p:txBody>
          <a:bodyPr>
            <a:normAutofit fontScale="90000"/>
          </a:bodyPr>
          <a:lstStyle/>
          <a:p>
            <a:r>
              <a:rPr lang="en-CN" dirty="0"/>
              <a:t>Outline</a:t>
            </a:r>
          </a:p>
        </p:txBody>
      </p:sp>
      <p:pic>
        <p:nvPicPr>
          <p:cNvPr id="5" name="Graphic 4" descr="Bunny face outline">
            <a:extLst>
              <a:ext uri="{FF2B5EF4-FFF2-40B4-BE49-F238E27FC236}">
                <a16:creationId xmlns:a16="http://schemas.microsoft.com/office/drawing/2014/main" id="{5BC02CBF-839D-8806-21D4-1A9307A67A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37932" y="2571750"/>
            <a:ext cx="914400" cy="914400"/>
          </a:xfrm>
          <a:prstGeom prst="rect">
            <a:avLst/>
          </a:prstGeom>
        </p:spPr>
      </p:pic>
      <p:pic>
        <p:nvPicPr>
          <p:cNvPr id="8" name="Graphic 7" descr="Eggs in basket outline">
            <a:extLst>
              <a:ext uri="{FF2B5EF4-FFF2-40B4-BE49-F238E27FC236}">
                <a16:creationId xmlns:a16="http://schemas.microsoft.com/office/drawing/2014/main" id="{9FFE678A-A742-FDB5-0A74-F5097E406A2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93930" y="2571750"/>
            <a:ext cx="914400" cy="914400"/>
          </a:xfrm>
          <a:prstGeom prst="rect">
            <a:avLst/>
          </a:prstGeom>
        </p:spPr>
      </p:pic>
      <p:sp>
        <p:nvSpPr>
          <p:cNvPr id="4" name="Slide Number Placeholder 3">
            <a:extLst>
              <a:ext uri="{FF2B5EF4-FFF2-40B4-BE49-F238E27FC236}">
                <a16:creationId xmlns:a16="http://schemas.microsoft.com/office/drawing/2014/main" id="{904C9656-9E2F-1240-4BCA-0B7BD10CF88F}"/>
              </a:ext>
            </a:extLst>
          </p:cNvPr>
          <p:cNvSpPr>
            <a:spLocks noGrp="1"/>
          </p:cNvSpPr>
          <p:nvPr>
            <p:ph type="sldNum" idx="12"/>
          </p:nvPr>
        </p:nvSpPr>
        <p:spPr/>
        <p:txBody>
          <a:bodyPr>
            <a:normAutofit/>
          </a:bodyPr>
          <a:lstStyle/>
          <a:p>
            <a:pPr marL="0" lvl="0" indent="0" algn="r" rtl="0">
              <a:spcBef>
                <a:spcPts val="0"/>
              </a:spcBef>
              <a:spcAft>
                <a:spcPts val="0"/>
              </a:spcAft>
              <a:buNone/>
            </a:pPr>
            <a:fld id="{00000000-1234-1234-1234-123412341234}" type="slidenum">
              <a:rPr lang="en" smtClean="0"/>
              <a:t>6</a:t>
            </a:fld>
            <a:endParaRPr lang="en" dirty="0"/>
          </a:p>
        </p:txBody>
      </p:sp>
    </p:spTree>
    <p:custDataLst>
      <p:tags r:id="rId1"/>
    </p:custDataLst>
    <p:extLst>
      <p:ext uri="{BB962C8B-B14F-4D97-AF65-F5344CB8AC3E}">
        <p14:creationId xmlns:p14="http://schemas.microsoft.com/office/powerpoint/2010/main" val="2783448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5"/>
                                        </p:tgtEl>
                                        <p:attrNameLst>
                                          <p:attrName>r</p:attrName>
                                        </p:attrNameLst>
                                      </p:cBhvr>
                                    </p:animRot>
                                    <p:animRot by="-240000">
                                      <p:cBhvr>
                                        <p:cTn id="13" dur="200" fill="hold">
                                          <p:stCondLst>
                                            <p:cond delay="200"/>
                                          </p:stCondLst>
                                        </p:cTn>
                                        <p:tgtEl>
                                          <p:spTgt spid="5"/>
                                        </p:tgtEl>
                                        <p:attrNameLst>
                                          <p:attrName>r</p:attrName>
                                        </p:attrNameLst>
                                      </p:cBhvr>
                                    </p:animRot>
                                    <p:animRot by="240000">
                                      <p:cBhvr>
                                        <p:cTn id="14" dur="200" fill="hold">
                                          <p:stCondLst>
                                            <p:cond delay="400"/>
                                          </p:stCondLst>
                                        </p:cTn>
                                        <p:tgtEl>
                                          <p:spTgt spid="5"/>
                                        </p:tgtEl>
                                        <p:attrNameLst>
                                          <p:attrName>r</p:attrName>
                                        </p:attrNameLst>
                                      </p:cBhvr>
                                    </p:animRot>
                                    <p:animRot by="-240000">
                                      <p:cBhvr>
                                        <p:cTn id="15" dur="200" fill="hold">
                                          <p:stCondLst>
                                            <p:cond delay="600"/>
                                          </p:stCondLst>
                                        </p:cTn>
                                        <p:tgtEl>
                                          <p:spTgt spid="5"/>
                                        </p:tgtEl>
                                        <p:attrNameLst>
                                          <p:attrName>r</p:attrName>
                                        </p:attrNameLst>
                                      </p:cBhvr>
                                    </p:animRot>
                                    <p:animRot by="120000">
                                      <p:cBhvr>
                                        <p:cTn id="16"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 code&#10;&#10;Description automatically generated">
            <a:extLst>
              <a:ext uri="{FF2B5EF4-FFF2-40B4-BE49-F238E27FC236}">
                <a16:creationId xmlns:a16="http://schemas.microsoft.com/office/drawing/2014/main" id="{9AFF4E39-8D9D-CB90-744D-DA6A2EE33D0F}"/>
              </a:ext>
            </a:extLst>
          </p:cNvPr>
          <p:cNvPicPr>
            <a:picLocks noChangeAspect="1"/>
          </p:cNvPicPr>
          <p:nvPr/>
        </p:nvPicPr>
        <p:blipFill rotWithShape="1">
          <a:blip r:embed="rId4"/>
          <a:srcRect l="897" t="16327" r="2321" b="12684"/>
          <a:stretch/>
        </p:blipFill>
        <p:spPr>
          <a:xfrm>
            <a:off x="3772616" y="1183213"/>
            <a:ext cx="5200779" cy="2244636"/>
          </a:xfrm>
          <a:prstGeom prst="rect">
            <a:avLst/>
          </a:prstGeom>
          <a:ln>
            <a:noFill/>
          </a:ln>
        </p:spPr>
      </p:pic>
      <p:sp>
        <p:nvSpPr>
          <p:cNvPr id="2" name="Title 1">
            <a:extLst>
              <a:ext uri="{FF2B5EF4-FFF2-40B4-BE49-F238E27FC236}">
                <a16:creationId xmlns:a16="http://schemas.microsoft.com/office/drawing/2014/main" id="{5ADF8123-9F67-E3DE-1B97-E27F31789881}"/>
              </a:ext>
            </a:extLst>
          </p:cNvPr>
          <p:cNvSpPr>
            <a:spLocks noGrp="1"/>
          </p:cNvSpPr>
          <p:nvPr>
            <p:ph type="title"/>
          </p:nvPr>
        </p:nvSpPr>
        <p:spPr>
          <a:xfrm>
            <a:off x="311700" y="232884"/>
            <a:ext cx="8832300" cy="572700"/>
          </a:xfrm>
        </p:spPr>
        <p:txBody>
          <a:bodyPr>
            <a:noAutofit/>
          </a:bodyPr>
          <a:lstStyle/>
          <a:p>
            <a:r>
              <a:rPr lang="en-CN" dirty="0"/>
              <a:t>Performance </a:t>
            </a:r>
            <a:r>
              <a:rPr lang="en-US" dirty="0"/>
              <a:t>I</a:t>
            </a:r>
            <a:r>
              <a:rPr lang="en-CN" dirty="0"/>
              <a:t>nterface for ProtoAcc*</a:t>
            </a:r>
          </a:p>
        </p:txBody>
      </p:sp>
      <p:sp>
        <p:nvSpPr>
          <p:cNvPr id="12" name="Google Shape;109;p26">
            <a:extLst>
              <a:ext uri="{FF2B5EF4-FFF2-40B4-BE49-F238E27FC236}">
                <a16:creationId xmlns:a16="http://schemas.microsoft.com/office/drawing/2014/main" id="{63EC9C56-CD89-4C7D-9228-0E0EE9237D50}"/>
              </a:ext>
            </a:extLst>
          </p:cNvPr>
          <p:cNvSpPr txBox="1">
            <a:spLocks/>
          </p:cNvSpPr>
          <p:nvPr/>
        </p:nvSpPr>
        <p:spPr>
          <a:xfrm>
            <a:off x="4164950" y="4715239"/>
            <a:ext cx="4979050" cy="3979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Google Sans"/>
              <a:buChar char="●"/>
              <a:defRPr sz="1800" b="0" i="0" u="none" strike="noStrike" cap="none">
                <a:solidFill>
                  <a:schemeClr val="dk2"/>
                </a:solidFill>
                <a:latin typeface="Google Sans"/>
                <a:ea typeface="Google Sans"/>
                <a:cs typeface="Google Sans"/>
                <a:sym typeface="Google Sans"/>
              </a:defRPr>
            </a:lvl1pPr>
            <a:lvl2pPr marL="914400" marR="0" lvl="1" indent="-317500" algn="l" rtl="0">
              <a:lnSpc>
                <a:spcPct val="115000"/>
              </a:lnSpc>
              <a:spcBef>
                <a:spcPts val="0"/>
              </a:spcBef>
              <a:spcAft>
                <a:spcPts val="0"/>
              </a:spcAft>
              <a:buClr>
                <a:schemeClr val="dk2"/>
              </a:buClr>
              <a:buSzPts val="1400"/>
              <a:buFont typeface="Google Sans"/>
              <a:buChar char="○"/>
              <a:defRPr sz="1400" b="0" i="0" u="none" strike="noStrike" cap="none">
                <a:solidFill>
                  <a:schemeClr val="dk2"/>
                </a:solidFill>
                <a:latin typeface="Google Sans"/>
                <a:ea typeface="Google Sans"/>
                <a:cs typeface="Google Sans"/>
                <a:sym typeface="Google Sans"/>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27000" indent="0">
              <a:lnSpc>
                <a:spcPct val="100000"/>
              </a:lnSpc>
              <a:buClr>
                <a:schemeClr val="dk1"/>
              </a:buClr>
              <a:buSzPct val="60000"/>
              <a:buNone/>
            </a:pPr>
            <a:r>
              <a:rPr lang="en-US" sz="1200" dirty="0">
                <a:solidFill>
                  <a:schemeClr val="tx2">
                    <a:lumMod val="90000"/>
                  </a:schemeClr>
                </a:solidFill>
                <a:latin typeface="Google Sans" panose="020B0503030502040204" pitchFamily="34" charset="0"/>
                <a:ea typeface="Google Sans SemiBold"/>
                <a:cs typeface="Google Sans SemiBold"/>
                <a:sym typeface="Google Sans SemiBold"/>
              </a:rPr>
              <a:t>*</a:t>
            </a:r>
            <a:r>
              <a:rPr lang="en-US" sz="1200" dirty="0" err="1">
                <a:solidFill>
                  <a:schemeClr val="tx2">
                    <a:lumMod val="90000"/>
                  </a:schemeClr>
                </a:solidFill>
                <a:latin typeface="Google Sans" panose="020B0503030502040204" pitchFamily="34" charset="0"/>
                <a:ea typeface="Google Sans SemiBold"/>
                <a:cs typeface="Google Sans SemiBold"/>
                <a:sym typeface="Google Sans SemiBold"/>
              </a:rPr>
              <a:t>ProtoAcc</a:t>
            </a:r>
            <a:r>
              <a:rPr lang="en-US" sz="1200" dirty="0">
                <a:solidFill>
                  <a:schemeClr val="tx2">
                    <a:lumMod val="90000"/>
                  </a:schemeClr>
                </a:solidFill>
                <a:latin typeface="Google Sans" panose="020B0503030502040204" pitchFamily="34" charset="0"/>
                <a:ea typeface="Google Sans SemiBold"/>
                <a:cs typeface="Google Sans SemiBold"/>
                <a:sym typeface="Google Sans SemiBold"/>
              </a:rPr>
              <a:t> is for RPC message serialization/deserialization  </a:t>
            </a:r>
          </a:p>
        </p:txBody>
      </p:sp>
      <p:sp>
        <p:nvSpPr>
          <p:cNvPr id="3" name="Google Shape;164;p33">
            <a:extLst>
              <a:ext uri="{FF2B5EF4-FFF2-40B4-BE49-F238E27FC236}">
                <a16:creationId xmlns:a16="http://schemas.microsoft.com/office/drawing/2014/main" id="{79A4FD60-6667-F9B4-16EF-A686B0F0C661}"/>
              </a:ext>
            </a:extLst>
          </p:cNvPr>
          <p:cNvSpPr/>
          <p:nvPr/>
        </p:nvSpPr>
        <p:spPr>
          <a:xfrm>
            <a:off x="-209099" y="805584"/>
            <a:ext cx="4781099" cy="3038144"/>
          </a:xfrm>
          <a:prstGeom prst="roundRect">
            <a:avLst>
              <a:gd name="adj" fmla="val 16667"/>
            </a:avLst>
          </a:prstGeom>
          <a:noFill/>
          <a:ln w="3810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rtl="0">
              <a:lnSpc>
                <a:spcPct val="115000"/>
              </a:lnSpc>
              <a:spcBef>
                <a:spcPts val="0"/>
              </a:spcBef>
              <a:spcAft>
                <a:spcPts val="0"/>
              </a:spcAft>
              <a:buNone/>
            </a:pPr>
            <a:r>
              <a:rPr lang="en" sz="1600" dirty="0">
                <a:solidFill>
                  <a:schemeClr val="tx1"/>
                </a:solidFill>
                <a:latin typeface="Google Sans"/>
                <a:ea typeface="Google Sans"/>
                <a:cs typeface="Google Sans"/>
                <a:sym typeface="Google Sans"/>
              </a:rPr>
              <a:t>Performance interface = program that …</a:t>
            </a:r>
          </a:p>
          <a:p>
            <a:pPr marL="285750" lvl="0" indent="-285750" rtl="0">
              <a:lnSpc>
                <a:spcPct val="115000"/>
              </a:lnSpc>
              <a:spcBef>
                <a:spcPts val="0"/>
              </a:spcBef>
              <a:spcAft>
                <a:spcPts val="0"/>
              </a:spcAft>
              <a:buClr>
                <a:schemeClr val="tx2">
                  <a:lumMod val="90000"/>
                </a:schemeClr>
              </a:buClr>
              <a:buFont typeface="Courier New" panose="02070309020205020404" pitchFamily="49" charset="0"/>
              <a:buChar char="o"/>
            </a:pPr>
            <a:r>
              <a:rPr lang="en-US" sz="1600" dirty="0">
                <a:solidFill>
                  <a:schemeClr val="tx2">
                    <a:lumMod val="90000"/>
                  </a:schemeClr>
                </a:solidFill>
                <a:latin typeface="Google Sans"/>
                <a:ea typeface="Google Sans"/>
                <a:cs typeface="Google Sans"/>
                <a:sym typeface="Google Sans"/>
              </a:rPr>
              <a:t>t</a:t>
            </a:r>
            <a:r>
              <a:rPr lang="en" sz="1600" dirty="0" err="1">
                <a:solidFill>
                  <a:schemeClr val="tx2">
                    <a:lumMod val="90000"/>
                  </a:schemeClr>
                </a:solidFill>
                <a:latin typeface="Google Sans"/>
                <a:ea typeface="Google Sans"/>
                <a:cs typeface="Google Sans"/>
                <a:sym typeface="Google Sans"/>
              </a:rPr>
              <a:t>akes</a:t>
            </a:r>
            <a:r>
              <a:rPr lang="en" sz="1600" dirty="0">
                <a:solidFill>
                  <a:schemeClr val="tx2">
                    <a:lumMod val="90000"/>
                  </a:schemeClr>
                </a:solidFill>
                <a:latin typeface="Google Sans"/>
                <a:ea typeface="Google Sans"/>
                <a:cs typeface="Google Sans"/>
                <a:sym typeface="Google Sans"/>
              </a:rPr>
              <a:t> the same input and </a:t>
            </a:r>
          </a:p>
          <a:p>
            <a:pPr marL="285750" lvl="0" indent="-285750" rtl="0">
              <a:lnSpc>
                <a:spcPct val="115000"/>
              </a:lnSpc>
              <a:spcBef>
                <a:spcPts val="0"/>
              </a:spcBef>
              <a:spcAft>
                <a:spcPts val="0"/>
              </a:spcAft>
              <a:buClr>
                <a:schemeClr val="tx2">
                  <a:lumMod val="90000"/>
                </a:schemeClr>
              </a:buClr>
              <a:buFont typeface="Courier New" panose="02070309020205020404" pitchFamily="49" charset="0"/>
              <a:buChar char="o"/>
            </a:pPr>
            <a:r>
              <a:rPr lang="en-US" sz="1600" dirty="0">
                <a:solidFill>
                  <a:schemeClr val="tx2">
                    <a:lumMod val="90000"/>
                  </a:schemeClr>
                </a:solidFill>
                <a:latin typeface="Google Sans"/>
                <a:ea typeface="Google Sans"/>
                <a:cs typeface="Google Sans"/>
                <a:sym typeface="Google Sans"/>
              </a:rPr>
              <a:t>returns</a:t>
            </a:r>
            <a:r>
              <a:rPr lang="en" sz="1600" dirty="0">
                <a:solidFill>
                  <a:schemeClr val="tx2">
                    <a:lumMod val="90000"/>
                  </a:schemeClr>
                </a:solidFill>
                <a:latin typeface="Google Sans"/>
                <a:ea typeface="Google Sans"/>
                <a:cs typeface="Google Sans"/>
                <a:sym typeface="Google Sans"/>
              </a:rPr>
              <a:t> how long the </a:t>
            </a:r>
            <a:r>
              <a:rPr lang="en" sz="1600" dirty="0" err="1">
                <a:solidFill>
                  <a:schemeClr val="tx2">
                    <a:lumMod val="90000"/>
                  </a:schemeClr>
                </a:solidFill>
                <a:latin typeface="Google Sans"/>
                <a:ea typeface="Google Sans"/>
                <a:cs typeface="Google Sans"/>
                <a:sym typeface="Google Sans"/>
              </a:rPr>
              <a:t>accelera</a:t>
            </a:r>
            <a:r>
              <a:rPr lang="en-US" sz="1600" dirty="0">
                <a:solidFill>
                  <a:schemeClr val="tx2">
                    <a:lumMod val="90000"/>
                  </a:schemeClr>
                </a:solidFill>
                <a:latin typeface="Google Sans"/>
                <a:ea typeface="Google Sans"/>
                <a:cs typeface="Google Sans"/>
                <a:sym typeface="Google Sans"/>
              </a:rPr>
              <a:t>to</a:t>
            </a:r>
            <a:r>
              <a:rPr lang="en" sz="1600" dirty="0">
                <a:solidFill>
                  <a:schemeClr val="tx2">
                    <a:lumMod val="90000"/>
                  </a:schemeClr>
                </a:solidFill>
                <a:latin typeface="Google Sans"/>
                <a:ea typeface="Google Sans"/>
                <a:cs typeface="Google Sans"/>
                <a:sym typeface="Google Sans"/>
              </a:rPr>
              <a:t>r </a:t>
            </a:r>
          </a:p>
          <a:p>
            <a:pPr lvl="0" rtl="0">
              <a:lnSpc>
                <a:spcPct val="115000"/>
              </a:lnSpc>
              <a:spcBef>
                <a:spcPts val="0"/>
              </a:spcBef>
              <a:spcAft>
                <a:spcPts val="0"/>
              </a:spcAft>
            </a:pPr>
            <a:r>
              <a:rPr lang="en" sz="1600" dirty="0">
                <a:solidFill>
                  <a:schemeClr val="tx2">
                    <a:lumMod val="90000"/>
                  </a:schemeClr>
                </a:solidFill>
                <a:latin typeface="Google Sans"/>
                <a:ea typeface="Google Sans"/>
                <a:cs typeface="Google Sans"/>
                <a:sym typeface="Google Sans"/>
              </a:rPr>
              <a:t>      takes to process that input</a:t>
            </a:r>
          </a:p>
        </p:txBody>
      </p:sp>
      <p:sp>
        <p:nvSpPr>
          <p:cNvPr id="4" name="Slide Number Placeholder 3">
            <a:extLst>
              <a:ext uri="{FF2B5EF4-FFF2-40B4-BE49-F238E27FC236}">
                <a16:creationId xmlns:a16="http://schemas.microsoft.com/office/drawing/2014/main" id="{97FBAC13-DADD-8394-A1DE-10A70729CB9F}"/>
              </a:ext>
            </a:extLst>
          </p:cNvPr>
          <p:cNvSpPr>
            <a:spLocks noGrp="1"/>
          </p:cNvSpPr>
          <p:nvPr>
            <p:ph type="sldNum" idx="12"/>
          </p:nvPr>
        </p:nvSpPr>
        <p:spPr/>
        <p:txBody>
          <a:bodyPr>
            <a:normAutofit/>
          </a:bodyPr>
          <a:lstStyle/>
          <a:p>
            <a:pPr marL="0" lvl="0" indent="0" algn="r" rtl="0">
              <a:spcBef>
                <a:spcPts val="0"/>
              </a:spcBef>
              <a:spcAft>
                <a:spcPts val="0"/>
              </a:spcAft>
              <a:buNone/>
            </a:pPr>
            <a:fld id="{00000000-1234-1234-1234-123412341234}" type="slidenum">
              <a:rPr lang="en" smtClean="0"/>
              <a:t>7</a:t>
            </a:fld>
            <a:endParaRPr lang="en" dirty="0"/>
          </a:p>
        </p:txBody>
      </p:sp>
      <p:sp>
        <p:nvSpPr>
          <p:cNvPr id="6" name="Rectangle 5">
            <a:extLst>
              <a:ext uri="{FF2B5EF4-FFF2-40B4-BE49-F238E27FC236}">
                <a16:creationId xmlns:a16="http://schemas.microsoft.com/office/drawing/2014/main" id="{D17B14EC-BEFE-DFEF-D4DD-4A007D0832A9}"/>
              </a:ext>
            </a:extLst>
          </p:cNvPr>
          <p:cNvSpPr/>
          <p:nvPr/>
        </p:nvSpPr>
        <p:spPr>
          <a:xfrm>
            <a:off x="1" y="4378178"/>
            <a:ext cx="9144000" cy="703564"/>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330200" algn="ctr">
              <a:lnSpc>
                <a:spcPct val="100000"/>
              </a:lnSpc>
              <a:buClr>
                <a:schemeClr val="dk1"/>
              </a:buClr>
              <a:buSzPct val="60000"/>
            </a:pPr>
            <a:r>
              <a:rPr lang="en-US" sz="2000" dirty="0">
                <a:solidFill>
                  <a:schemeClr val="bg1"/>
                </a:solidFill>
                <a:latin typeface="Google Sans" panose="020B0503030502040204" pitchFamily="34" charset="0"/>
              </a:rPr>
              <a:t>A good performance interface is human-readable and executable</a:t>
            </a:r>
          </a:p>
        </p:txBody>
      </p:sp>
      <p:sp>
        <p:nvSpPr>
          <p:cNvPr id="7" name="Rectangle 6">
            <a:extLst>
              <a:ext uri="{FF2B5EF4-FFF2-40B4-BE49-F238E27FC236}">
                <a16:creationId xmlns:a16="http://schemas.microsoft.com/office/drawing/2014/main" id="{956B5B9B-F055-C8A4-FFE2-1250893EE674}"/>
              </a:ext>
            </a:extLst>
          </p:cNvPr>
          <p:cNvSpPr/>
          <p:nvPr/>
        </p:nvSpPr>
        <p:spPr>
          <a:xfrm>
            <a:off x="3795004" y="1133146"/>
            <a:ext cx="5178391" cy="318933"/>
          </a:xfrm>
          <a:prstGeom prst="rect">
            <a:avLst/>
          </a:prstGeom>
          <a:solidFill>
            <a:srgbClr val="FAFAFA">
              <a:alpha val="788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9" name="Rectangle 8">
            <a:extLst>
              <a:ext uri="{FF2B5EF4-FFF2-40B4-BE49-F238E27FC236}">
                <a16:creationId xmlns:a16="http://schemas.microsoft.com/office/drawing/2014/main" id="{F9CD4CEB-5A1D-23CE-81EA-70466BE3C974}"/>
              </a:ext>
            </a:extLst>
          </p:cNvPr>
          <p:cNvSpPr/>
          <p:nvPr/>
        </p:nvSpPr>
        <p:spPr>
          <a:xfrm>
            <a:off x="3795002" y="1452953"/>
            <a:ext cx="5178391" cy="1544203"/>
          </a:xfrm>
          <a:prstGeom prst="rect">
            <a:avLst/>
          </a:prstGeom>
          <a:solidFill>
            <a:srgbClr val="FAFAFA">
              <a:alpha val="788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0" name="Rectangle 9">
            <a:extLst>
              <a:ext uri="{FF2B5EF4-FFF2-40B4-BE49-F238E27FC236}">
                <a16:creationId xmlns:a16="http://schemas.microsoft.com/office/drawing/2014/main" id="{3F9D031C-589E-B717-AE2C-D00610D97E59}"/>
              </a:ext>
            </a:extLst>
          </p:cNvPr>
          <p:cNvSpPr/>
          <p:nvPr/>
        </p:nvSpPr>
        <p:spPr>
          <a:xfrm>
            <a:off x="3795001" y="2997156"/>
            <a:ext cx="5178391" cy="576830"/>
          </a:xfrm>
          <a:prstGeom prst="rect">
            <a:avLst/>
          </a:prstGeom>
          <a:solidFill>
            <a:srgbClr val="FAFAFA">
              <a:alpha val="7882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1" name="Rectangle 10">
            <a:extLst>
              <a:ext uri="{FF2B5EF4-FFF2-40B4-BE49-F238E27FC236}">
                <a16:creationId xmlns:a16="http://schemas.microsoft.com/office/drawing/2014/main" id="{FE0116E6-0137-41F5-636B-570FDB2A763C}"/>
              </a:ext>
            </a:extLst>
          </p:cNvPr>
          <p:cNvSpPr/>
          <p:nvPr/>
        </p:nvSpPr>
        <p:spPr>
          <a:xfrm>
            <a:off x="4234856" y="1669255"/>
            <a:ext cx="1589694" cy="17331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3" name="Rectangle 12">
            <a:extLst>
              <a:ext uri="{FF2B5EF4-FFF2-40B4-BE49-F238E27FC236}">
                <a16:creationId xmlns:a16="http://schemas.microsoft.com/office/drawing/2014/main" id="{83ECA4A7-FBA1-409D-6AD4-9673B98A1B79}"/>
              </a:ext>
            </a:extLst>
          </p:cNvPr>
          <p:cNvSpPr/>
          <p:nvPr/>
        </p:nvSpPr>
        <p:spPr>
          <a:xfrm>
            <a:off x="4572000" y="1894592"/>
            <a:ext cx="4304145" cy="830135"/>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8" name="Rectangle 17">
            <a:extLst>
              <a:ext uri="{FF2B5EF4-FFF2-40B4-BE49-F238E27FC236}">
                <a16:creationId xmlns:a16="http://schemas.microsoft.com/office/drawing/2014/main" id="{4EE09591-00DF-92C5-86E1-A14B1DB351D4}"/>
              </a:ext>
            </a:extLst>
          </p:cNvPr>
          <p:cNvSpPr/>
          <p:nvPr/>
        </p:nvSpPr>
        <p:spPr>
          <a:xfrm>
            <a:off x="6229915" y="2084656"/>
            <a:ext cx="424890" cy="21033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9" name="Rectangle 18">
            <a:extLst>
              <a:ext uri="{FF2B5EF4-FFF2-40B4-BE49-F238E27FC236}">
                <a16:creationId xmlns:a16="http://schemas.microsoft.com/office/drawing/2014/main" id="{8F4ACA1B-9698-7622-3D64-C604A1D90F47}"/>
              </a:ext>
            </a:extLst>
          </p:cNvPr>
          <p:cNvSpPr/>
          <p:nvPr/>
        </p:nvSpPr>
        <p:spPr>
          <a:xfrm>
            <a:off x="6229915" y="2500534"/>
            <a:ext cx="424890" cy="21033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N"/>
          </a:p>
        </p:txBody>
      </p:sp>
    </p:spTree>
    <p:custDataLst>
      <p:tags r:id="rId1"/>
    </p:custDataLst>
    <p:extLst>
      <p:ext uri="{BB962C8B-B14F-4D97-AF65-F5344CB8AC3E}">
        <p14:creationId xmlns:p14="http://schemas.microsoft.com/office/powerpoint/2010/main" val="183360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3">
                                            <p:txEl>
                                              <p:pRg st="1" end="1"/>
                                            </p:txEl>
                                          </p:spTgt>
                                        </p:tgtEl>
                                        <p:attrNameLst>
                                          <p:attrName>style.color</p:attrName>
                                        </p:attrNameLst>
                                      </p:cBhvr>
                                      <p:to>
                                        <a:schemeClr val="accent2"/>
                                      </p:to>
                                    </p:animClr>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3" presetClass="emph" presetSubtype="2" fill="hold" nodeType="clickEffect">
                                  <p:stCondLst>
                                    <p:cond delay="0"/>
                                  </p:stCondLst>
                                  <p:childTnLst>
                                    <p:animClr clrSpc="rgb" dir="cw">
                                      <p:cBhvr override="childStyle">
                                        <p:cTn id="12" dur="10" fill="hold"/>
                                        <p:tgtEl>
                                          <p:spTgt spid="3">
                                            <p:txEl>
                                              <p:pRg st="2" end="2"/>
                                            </p:txEl>
                                          </p:spTgt>
                                        </p:tgtEl>
                                        <p:attrNameLst>
                                          <p:attrName>style.color</p:attrName>
                                        </p:attrNameLst>
                                      </p:cBhvr>
                                      <p:to>
                                        <a:schemeClr val="accent2"/>
                                      </p:to>
                                    </p:animClr>
                                  </p:childTnLst>
                                </p:cTn>
                              </p:par>
                              <p:par>
                                <p:cTn id="13" presetID="3" presetClass="emph" presetSubtype="2" fill="hold" nodeType="withEffect">
                                  <p:stCondLst>
                                    <p:cond delay="0"/>
                                  </p:stCondLst>
                                  <p:childTnLst>
                                    <p:animClr clrSpc="rgb" dir="cw">
                                      <p:cBhvr override="childStyle">
                                        <p:cTn id="14" dur="10" fill="hold"/>
                                        <p:tgtEl>
                                          <p:spTgt spid="3">
                                            <p:txEl>
                                              <p:pRg st="3" end="3"/>
                                            </p:txEl>
                                          </p:spTgt>
                                        </p:tgtEl>
                                        <p:attrNameLst>
                                          <p:attrName>style.color</p:attrName>
                                        </p:attrNameLst>
                                      </p:cBhvr>
                                      <p:to>
                                        <a:schemeClr val="accent2"/>
                                      </p:to>
                                    </p:animClr>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3" grpId="0" animBg="1"/>
      <p:bldP spid="18" grpId="1" animBg="1"/>
      <p:bldP spid="1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F8123-9F67-E3DE-1B97-E27F31789881}"/>
              </a:ext>
            </a:extLst>
          </p:cNvPr>
          <p:cNvSpPr>
            <a:spLocks noGrp="1"/>
          </p:cNvSpPr>
          <p:nvPr>
            <p:ph type="title"/>
          </p:nvPr>
        </p:nvSpPr>
        <p:spPr>
          <a:xfrm>
            <a:off x="311700" y="232884"/>
            <a:ext cx="8832300" cy="572700"/>
          </a:xfrm>
        </p:spPr>
        <p:txBody>
          <a:bodyPr>
            <a:noAutofit/>
          </a:bodyPr>
          <a:lstStyle/>
          <a:p>
            <a:r>
              <a:rPr lang="en-CN" dirty="0"/>
              <a:t>How to Derive Performance Interfaces ?</a:t>
            </a:r>
          </a:p>
        </p:txBody>
      </p:sp>
      <p:sp>
        <p:nvSpPr>
          <p:cNvPr id="12" name="Google Shape;109;p26">
            <a:extLst>
              <a:ext uri="{FF2B5EF4-FFF2-40B4-BE49-F238E27FC236}">
                <a16:creationId xmlns:a16="http://schemas.microsoft.com/office/drawing/2014/main" id="{9359BC24-AA51-431D-E6EB-AFE6537C06A9}"/>
              </a:ext>
            </a:extLst>
          </p:cNvPr>
          <p:cNvSpPr txBox="1">
            <a:spLocks/>
          </p:cNvSpPr>
          <p:nvPr/>
        </p:nvSpPr>
        <p:spPr>
          <a:xfrm>
            <a:off x="27967" y="971786"/>
            <a:ext cx="9088066" cy="332936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Google Sans"/>
              <a:buChar char="●"/>
              <a:defRPr sz="1800" b="0" i="0" u="none" strike="noStrike" cap="none">
                <a:solidFill>
                  <a:schemeClr val="dk2"/>
                </a:solidFill>
                <a:latin typeface="Google Sans"/>
                <a:ea typeface="Google Sans"/>
                <a:cs typeface="Google Sans"/>
                <a:sym typeface="Google Sans"/>
              </a:defRPr>
            </a:lvl1pPr>
            <a:lvl2pPr marL="914400" marR="0" lvl="1" indent="-317500" algn="l" rtl="0">
              <a:lnSpc>
                <a:spcPct val="115000"/>
              </a:lnSpc>
              <a:spcBef>
                <a:spcPts val="0"/>
              </a:spcBef>
              <a:spcAft>
                <a:spcPts val="0"/>
              </a:spcAft>
              <a:buClr>
                <a:schemeClr val="dk2"/>
              </a:buClr>
              <a:buSzPts val="1400"/>
              <a:buFont typeface="Google Sans"/>
              <a:buChar char="○"/>
              <a:defRPr sz="1400" b="0" i="0" u="none" strike="noStrike" cap="none">
                <a:solidFill>
                  <a:schemeClr val="dk2"/>
                </a:solidFill>
                <a:latin typeface="Google Sans"/>
                <a:ea typeface="Google Sans"/>
                <a:cs typeface="Google Sans"/>
                <a:sym typeface="Google Sans"/>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469900">
              <a:lnSpc>
                <a:spcPct val="100000"/>
              </a:lnSpc>
              <a:buClr>
                <a:schemeClr val="dk1"/>
              </a:buClr>
              <a:buSzPct val="60000"/>
            </a:pPr>
            <a:r>
              <a:rPr lang="en-US" sz="2000" dirty="0">
                <a:solidFill>
                  <a:schemeClr val="dk1"/>
                </a:solidFill>
              </a:rPr>
              <a:t>Cannot use the existing state of the art*</a:t>
            </a:r>
          </a:p>
          <a:p>
            <a:pPr marL="927100" lvl="1">
              <a:lnSpc>
                <a:spcPct val="150000"/>
              </a:lnSpc>
              <a:buClr>
                <a:schemeClr val="dk1"/>
              </a:buClr>
              <a:buSzPct val="60000"/>
            </a:pPr>
            <a:r>
              <a:rPr lang="en-US" sz="1800" dirty="0">
                <a:solidFill>
                  <a:schemeClr val="dk1"/>
                </a:solidFill>
              </a:rPr>
              <a:t>Hardware is inherently </a:t>
            </a:r>
            <a:r>
              <a:rPr lang="en-US" sz="1800" b="1" dirty="0">
                <a:solidFill>
                  <a:srgbClr val="FF0000"/>
                </a:solidFill>
              </a:rPr>
              <a:t>parallel </a:t>
            </a:r>
            <a:r>
              <a:rPr lang="en-US" sz="1800" dirty="0">
                <a:solidFill>
                  <a:schemeClr val="tx1"/>
                </a:solidFill>
              </a:rPr>
              <a:t>and</a:t>
            </a:r>
            <a:r>
              <a:rPr lang="en-US" sz="1800" b="1" dirty="0">
                <a:solidFill>
                  <a:srgbClr val="FF0000"/>
                </a:solidFill>
              </a:rPr>
              <a:t> asynchronous</a:t>
            </a:r>
            <a:endParaRPr lang="en-US" sz="1800" b="1" dirty="0">
              <a:solidFill>
                <a:schemeClr val="dk1"/>
              </a:solidFill>
            </a:endParaRPr>
          </a:p>
          <a:p>
            <a:pPr marL="927100" lvl="1">
              <a:lnSpc>
                <a:spcPct val="100000"/>
              </a:lnSpc>
              <a:buClr>
                <a:schemeClr val="dk1"/>
              </a:buClr>
              <a:buSzPct val="60000"/>
            </a:pPr>
            <a:endParaRPr lang="en-US" sz="2000" dirty="0">
              <a:solidFill>
                <a:schemeClr val="dk1"/>
              </a:solidFill>
            </a:endParaRPr>
          </a:p>
          <a:p>
            <a:pPr marL="469900">
              <a:lnSpc>
                <a:spcPct val="100000"/>
              </a:lnSpc>
              <a:buClr>
                <a:schemeClr val="dk1"/>
              </a:buClr>
              <a:buSzPct val="60000"/>
            </a:pPr>
            <a:r>
              <a:rPr lang="en-US" sz="2000" dirty="0">
                <a:solidFill>
                  <a:schemeClr val="dk1"/>
                </a:solidFill>
              </a:rPr>
              <a:t>Don’t want to extract from HW source code (RTL)</a:t>
            </a:r>
          </a:p>
          <a:p>
            <a:pPr marL="927100" lvl="1">
              <a:lnSpc>
                <a:spcPct val="150000"/>
              </a:lnSpc>
              <a:buClr>
                <a:schemeClr val="dk1"/>
              </a:buClr>
              <a:buSzPct val="60000"/>
            </a:pPr>
            <a:r>
              <a:rPr lang="en-US" sz="1800" dirty="0">
                <a:solidFill>
                  <a:schemeClr val="dk1"/>
                </a:solidFill>
              </a:rPr>
              <a:t>RTL is the wrong abstraction (too low level)</a:t>
            </a:r>
          </a:p>
          <a:p>
            <a:pPr marL="927100" lvl="1">
              <a:lnSpc>
                <a:spcPct val="100000"/>
              </a:lnSpc>
              <a:buClr>
                <a:schemeClr val="dk1"/>
              </a:buClr>
              <a:buSzPct val="60000"/>
            </a:pPr>
            <a:endParaRPr lang="en-US" sz="2000" dirty="0">
              <a:solidFill>
                <a:schemeClr val="dk1"/>
              </a:solidFill>
            </a:endParaRPr>
          </a:p>
          <a:p>
            <a:pPr marL="469900">
              <a:lnSpc>
                <a:spcPct val="100000"/>
              </a:lnSpc>
              <a:buClr>
                <a:schemeClr val="dk1"/>
              </a:buClr>
              <a:buSzPct val="60000"/>
            </a:pPr>
            <a:r>
              <a:rPr lang="en-US" sz="2000" dirty="0">
                <a:solidFill>
                  <a:schemeClr val="dk1"/>
                </a:solidFill>
              </a:rPr>
              <a:t>Huge gap between human-readable interface        HW execution model</a:t>
            </a:r>
          </a:p>
          <a:p>
            <a:pPr marL="127000" indent="0">
              <a:lnSpc>
                <a:spcPct val="100000"/>
              </a:lnSpc>
              <a:buClr>
                <a:schemeClr val="dk1"/>
              </a:buClr>
              <a:buSzPct val="60000"/>
              <a:buNone/>
            </a:pPr>
            <a:endParaRPr lang="en-US" sz="2400" dirty="0">
              <a:solidFill>
                <a:schemeClr val="tx1"/>
              </a:solidFill>
              <a:latin typeface="Google Sans" panose="020B0503030502040204" pitchFamily="34" charset="0"/>
              <a:ea typeface="Google Sans SemiBold"/>
              <a:cs typeface="Google Sans SemiBold"/>
              <a:sym typeface="Google Sans SemiBold"/>
            </a:endParaRPr>
          </a:p>
        </p:txBody>
      </p:sp>
      <p:sp>
        <p:nvSpPr>
          <p:cNvPr id="5" name="Rectangle 4" hidden="1">
            <a:extLst>
              <a:ext uri="{FF2B5EF4-FFF2-40B4-BE49-F238E27FC236}">
                <a16:creationId xmlns:a16="http://schemas.microsoft.com/office/drawing/2014/main" id="{BD96D7F3-ADDF-153C-7A31-66B5B90141EC}"/>
              </a:ext>
            </a:extLst>
          </p:cNvPr>
          <p:cNvSpPr/>
          <p:nvPr/>
        </p:nvSpPr>
        <p:spPr>
          <a:xfrm>
            <a:off x="0" y="1692527"/>
            <a:ext cx="9144000" cy="2105422"/>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69900" algn="ctr">
              <a:buClr>
                <a:schemeClr val="dk1"/>
              </a:buClr>
              <a:buSzPct val="60000"/>
            </a:pPr>
            <a:r>
              <a:rPr lang="en-US" sz="2800" dirty="0">
                <a:solidFill>
                  <a:schemeClr val="bg1"/>
                </a:solidFill>
              </a:rPr>
              <a:t>There is a </a:t>
            </a:r>
            <a:r>
              <a:rPr lang="en-US" sz="2800" b="1" dirty="0">
                <a:solidFill>
                  <a:schemeClr val="bg1"/>
                </a:solidFill>
              </a:rPr>
              <a:t>huge gap </a:t>
            </a:r>
            <a:r>
              <a:rPr lang="en-US" sz="2800" dirty="0">
                <a:solidFill>
                  <a:schemeClr val="bg1"/>
                </a:solidFill>
              </a:rPr>
              <a:t>between </a:t>
            </a:r>
          </a:p>
          <a:p>
            <a:pPr marL="469900" algn="ctr">
              <a:buClr>
                <a:schemeClr val="dk1"/>
              </a:buClr>
              <a:buSzPct val="60000"/>
            </a:pPr>
            <a:r>
              <a:rPr lang="en-US" sz="2800" dirty="0">
                <a:solidFill>
                  <a:schemeClr val="bg1"/>
                </a:solidFill>
              </a:rPr>
              <a:t>human readable interface and this execution model</a:t>
            </a:r>
          </a:p>
        </p:txBody>
      </p:sp>
      <p:sp>
        <p:nvSpPr>
          <p:cNvPr id="6" name="Slide Number Placeholder 5">
            <a:extLst>
              <a:ext uri="{FF2B5EF4-FFF2-40B4-BE49-F238E27FC236}">
                <a16:creationId xmlns:a16="http://schemas.microsoft.com/office/drawing/2014/main" id="{7693613C-9775-D223-1CC7-E3A9A234BD03}"/>
              </a:ext>
            </a:extLst>
          </p:cNvPr>
          <p:cNvSpPr>
            <a:spLocks noGrp="1"/>
          </p:cNvSpPr>
          <p:nvPr>
            <p:ph type="sldNum" idx="12"/>
          </p:nvPr>
        </p:nvSpPr>
        <p:spPr/>
        <p:txBody>
          <a:bodyPr>
            <a:normAutofit/>
          </a:bodyPr>
          <a:lstStyle/>
          <a:p>
            <a:pPr marL="0" lvl="0" indent="0" algn="r" rtl="0">
              <a:spcBef>
                <a:spcPts val="0"/>
              </a:spcBef>
              <a:spcAft>
                <a:spcPts val="0"/>
              </a:spcAft>
              <a:buNone/>
            </a:pPr>
            <a:fld id="{00000000-1234-1234-1234-123412341234}" type="slidenum">
              <a:rPr lang="en" smtClean="0"/>
              <a:t>8</a:t>
            </a:fld>
            <a:endParaRPr lang="en" dirty="0"/>
          </a:p>
        </p:txBody>
      </p:sp>
      <p:sp>
        <p:nvSpPr>
          <p:cNvPr id="3" name="TextBox 2">
            <a:extLst>
              <a:ext uri="{FF2B5EF4-FFF2-40B4-BE49-F238E27FC236}">
                <a16:creationId xmlns:a16="http://schemas.microsoft.com/office/drawing/2014/main" id="{8B6096C7-B2A7-6AAD-D113-9F95B171430A}"/>
              </a:ext>
            </a:extLst>
          </p:cNvPr>
          <p:cNvSpPr txBox="1"/>
          <p:nvPr/>
        </p:nvSpPr>
        <p:spPr>
          <a:xfrm>
            <a:off x="3855459" y="4780247"/>
            <a:ext cx="7072313" cy="246221"/>
          </a:xfrm>
          <a:prstGeom prst="rect">
            <a:avLst/>
          </a:prstGeom>
          <a:noFill/>
        </p:spPr>
        <p:txBody>
          <a:bodyPr wrap="square">
            <a:spAutoFit/>
          </a:bodyPr>
          <a:lstStyle/>
          <a:p>
            <a:r>
              <a:rPr lang="en-US" sz="1000" i="1" dirty="0">
                <a:solidFill>
                  <a:schemeClr val="tx2">
                    <a:lumMod val="90000"/>
                  </a:schemeClr>
                </a:solidFill>
              </a:rPr>
              <a:t>* Iyer </a:t>
            </a:r>
            <a:r>
              <a:rPr lang="en-US" sz="1000" dirty="0">
                <a:solidFill>
                  <a:schemeClr val="tx2">
                    <a:lumMod val="90000"/>
                  </a:schemeClr>
                </a:solidFill>
              </a:rPr>
              <a:t>et al. ”Performance Interfaces for Network Functions” NSDI ‘22</a:t>
            </a:r>
            <a:endParaRPr lang="en-CN" sz="1000" dirty="0">
              <a:solidFill>
                <a:schemeClr val="tx2">
                  <a:lumMod val="90000"/>
                </a:schemeClr>
              </a:solidFill>
            </a:endParaRPr>
          </a:p>
        </p:txBody>
      </p:sp>
      <p:cxnSp>
        <p:nvCxnSpPr>
          <p:cNvPr id="8" name="Straight Arrow Connector 7">
            <a:extLst>
              <a:ext uri="{FF2B5EF4-FFF2-40B4-BE49-F238E27FC236}">
                <a16:creationId xmlns:a16="http://schemas.microsoft.com/office/drawing/2014/main" id="{49D56835-FDA7-391F-28E0-0BCEE370CA8E}"/>
              </a:ext>
            </a:extLst>
          </p:cNvPr>
          <p:cNvCxnSpPr>
            <a:cxnSpLocks/>
          </p:cNvCxnSpPr>
          <p:nvPr/>
        </p:nvCxnSpPr>
        <p:spPr>
          <a:xfrm>
            <a:off x="5897366" y="3260117"/>
            <a:ext cx="359596"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0013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0CF255-2397-8F4F-3EA5-2401C4C31C6A}"/>
              </a:ext>
            </a:extLst>
          </p:cNvPr>
          <p:cNvSpPr/>
          <p:nvPr/>
        </p:nvSpPr>
        <p:spPr>
          <a:xfrm>
            <a:off x="0" y="799617"/>
            <a:ext cx="9144000" cy="754764"/>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N" sz="2000" dirty="0">
                <a:solidFill>
                  <a:schemeClr val="bg1"/>
                </a:solidFill>
                <a:latin typeface="Google Sans" panose="020B0503030502040204" pitchFamily="34" charset="0"/>
              </a:rPr>
              <a:t>RTL </a:t>
            </a:r>
            <a:r>
              <a:rPr lang="en-CN" sz="2000" dirty="0">
                <a:solidFill>
                  <a:schemeClr val="bg1"/>
                </a:solidFill>
                <a:latin typeface="Google Sans" panose="020B0503030502040204" pitchFamily="34" charset="0"/>
                <a:sym typeface="Wingdings" pitchFamily="2" charset="2"/>
              </a:rPr>
              <a:t> performance IR  Interface</a:t>
            </a:r>
          </a:p>
        </p:txBody>
      </p:sp>
      <p:sp>
        <p:nvSpPr>
          <p:cNvPr id="7" name="Title 1">
            <a:extLst>
              <a:ext uri="{FF2B5EF4-FFF2-40B4-BE49-F238E27FC236}">
                <a16:creationId xmlns:a16="http://schemas.microsoft.com/office/drawing/2014/main" id="{5024E19E-B7C1-6548-FBB7-7D613C63F025}"/>
              </a:ext>
            </a:extLst>
          </p:cNvPr>
          <p:cNvSpPr txBox="1">
            <a:spLocks/>
          </p:cNvSpPr>
          <p:nvPr/>
        </p:nvSpPr>
        <p:spPr>
          <a:xfrm>
            <a:off x="311700" y="232884"/>
            <a:ext cx="88323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Google Sans Medium"/>
              <a:buNone/>
              <a:defRPr sz="2800" b="0" i="0" u="none" strike="noStrike" cap="none">
                <a:solidFill>
                  <a:schemeClr val="dk1"/>
                </a:solidFill>
                <a:latin typeface="Google Sans Medium"/>
                <a:ea typeface="Google Sans Medium"/>
                <a:cs typeface="Google Sans Medium"/>
                <a:sym typeface="Google Sans Medium"/>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CN" dirty="0"/>
              <a:t>How to Derive Performance Interfaces ?</a:t>
            </a:r>
          </a:p>
        </p:txBody>
      </p:sp>
      <p:sp>
        <p:nvSpPr>
          <p:cNvPr id="2" name="TextBox 1">
            <a:extLst>
              <a:ext uri="{FF2B5EF4-FFF2-40B4-BE49-F238E27FC236}">
                <a16:creationId xmlns:a16="http://schemas.microsoft.com/office/drawing/2014/main" id="{2ED5B6F2-1DDA-7B2D-3652-2B711E5E97B1}"/>
              </a:ext>
            </a:extLst>
          </p:cNvPr>
          <p:cNvSpPr txBox="1"/>
          <p:nvPr/>
        </p:nvSpPr>
        <p:spPr>
          <a:xfrm>
            <a:off x="153885" y="1613517"/>
            <a:ext cx="8867272" cy="1575303"/>
          </a:xfrm>
          <a:prstGeom prst="rect">
            <a:avLst/>
          </a:prstGeom>
          <a:ln w="9525">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en-CN" sz="1800" dirty="0">
                <a:latin typeface="Google Sans" panose="020B0503030502040204" pitchFamily="34" charset="0"/>
              </a:rPr>
              <a:t>Performance IR		</a:t>
            </a:r>
            <a:endParaRPr lang="en-CN" sz="1800" dirty="0">
              <a:solidFill>
                <a:schemeClr val="tx1"/>
              </a:solidFill>
              <a:latin typeface="Google Sans" panose="020B0503030502040204" pitchFamily="34" charset="0"/>
            </a:endParaRPr>
          </a:p>
          <a:p>
            <a:pPr marL="457200" indent="-457200">
              <a:lnSpc>
                <a:spcPct val="150000"/>
              </a:lnSpc>
              <a:buFont typeface="Courier New" panose="02070309020205020404" pitchFamily="49" charset="0"/>
              <a:buChar char="o"/>
            </a:pPr>
            <a:r>
              <a:rPr lang="en-US" sz="1800" dirty="0">
                <a:latin typeface="Google Sans" panose="020B0503030502040204" pitchFamily="34" charset="0"/>
              </a:rPr>
              <a:t>represents</a:t>
            </a:r>
            <a:r>
              <a:rPr lang="en-CN" sz="1800" dirty="0">
                <a:latin typeface="Google Sans" panose="020B0503030502040204" pitchFamily="34" charset="0"/>
              </a:rPr>
              <a:t> the performance-equivalent circuit that … </a:t>
            </a:r>
          </a:p>
          <a:p>
            <a:pPr marL="457200" lvl="8" indent="-457200">
              <a:lnSpc>
                <a:spcPct val="150000"/>
              </a:lnSpc>
              <a:buFont typeface="Courier New" panose="02070309020205020404" pitchFamily="49" charset="0"/>
              <a:buChar char="o"/>
            </a:pPr>
            <a:r>
              <a:rPr lang="en-CN" sz="1800" dirty="0">
                <a:latin typeface="Google Sans" panose="020B0503030502040204" pitchFamily="34" charset="0"/>
              </a:rPr>
              <a:t>finishes processing at t</a:t>
            </a:r>
            <a:r>
              <a:rPr lang="en-US" sz="1800" dirty="0">
                <a:latin typeface="Google Sans" panose="020B0503030502040204" pitchFamily="34" charset="0"/>
              </a:rPr>
              <a:t>he</a:t>
            </a:r>
            <a:r>
              <a:rPr lang="en-CN" sz="1800" dirty="0">
                <a:latin typeface="Google Sans" panose="020B0503030502040204" pitchFamily="34" charset="0"/>
              </a:rPr>
              <a:t> same clock cycle as the HW given t</a:t>
            </a:r>
            <a:r>
              <a:rPr lang="en-US" sz="1800" dirty="0">
                <a:latin typeface="Google Sans" panose="020B0503030502040204" pitchFamily="34" charset="0"/>
              </a:rPr>
              <a:t>he</a:t>
            </a:r>
            <a:r>
              <a:rPr lang="en-CN" sz="1800" dirty="0">
                <a:latin typeface="Google Sans" panose="020B0503030502040204" pitchFamily="34" charset="0"/>
              </a:rPr>
              <a:t> same input</a:t>
            </a:r>
          </a:p>
          <a:p>
            <a:pPr marL="457200" indent="-457200">
              <a:lnSpc>
                <a:spcPct val="150000"/>
              </a:lnSpc>
              <a:buFont typeface="Courier New" panose="02070309020205020404" pitchFamily="49" charset="0"/>
              <a:buChar char="o"/>
            </a:pPr>
            <a:r>
              <a:rPr lang="en-US" sz="1800" dirty="0">
                <a:latin typeface="Google Sans" panose="020B0503030502040204" pitchFamily="34" charset="0"/>
              </a:rPr>
              <a:t>d</a:t>
            </a:r>
            <a:r>
              <a:rPr lang="en-CN" sz="1800" dirty="0">
                <a:latin typeface="Google Sans" panose="020B0503030502040204" pitchFamily="34" charset="0"/>
              </a:rPr>
              <a:t>oesn’t produce functionally meaningful results</a:t>
            </a:r>
          </a:p>
        </p:txBody>
      </p:sp>
      <p:sp>
        <p:nvSpPr>
          <p:cNvPr id="3" name="Slide Number Placeholder 2">
            <a:extLst>
              <a:ext uri="{FF2B5EF4-FFF2-40B4-BE49-F238E27FC236}">
                <a16:creationId xmlns:a16="http://schemas.microsoft.com/office/drawing/2014/main" id="{0724204E-C943-D536-7C0B-8A624DF8477D}"/>
              </a:ext>
            </a:extLst>
          </p:cNvPr>
          <p:cNvSpPr>
            <a:spLocks noGrp="1"/>
          </p:cNvSpPr>
          <p:nvPr>
            <p:ph type="sldNum" idx="12"/>
          </p:nvPr>
        </p:nvSpPr>
        <p:spPr/>
        <p:txBody>
          <a:bodyPr>
            <a:normAutofit/>
          </a:bodyPr>
          <a:lstStyle/>
          <a:p>
            <a:pPr marL="0" lvl="0" indent="0" algn="r" rtl="0">
              <a:spcBef>
                <a:spcPts val="0"/>
              </a:spcBef>
              <a:spcAft>
                <a:spcPts val="0"/>
              </a:spcAft>
              <a:buNone/>
            </a:pPr>
            <a:fld id="{00000000-1234-1234-1234-123412341234}" type="slidenum">
              <a:rPr lang="en" smtClean="0"/>
              <a:t>9</a:t>
            </a:fld>
            <a:endParaRPr lang="en" dirty="0"/>
          </a:p>
        </p:txBody>
      </p:sp>
      <p:grpSp>
        <p:nvGrpSpPr>
          <p:cNvPr id="28" name="Group 27">
            <a:extLst>
              <a:ext uri="{FF2B5EF4-FFF2-40B4-BE49-F238E27FC236}">
                <a16:creationId xmlns:a16="http://schemas.microsoft.com/office/drawing/2014/main" id="{6D43C3A7-8FA5-207C-D16D-D53A501210A4}"/>
              </a:ext>
            </a:extLst>
          </p:cNvPr>
          <p:cNvGrpSpPr/>
          <p:nvPr/>
        </p:nvGrpSpPr>
        <p:grpSpPr>
          <a:xfrm>
            <a:off x="1041312" y="3273346"/>
            <a:ext cx="6498614" cy="1389871"/>
            <a:chOff x="906558" y="3257179"/>
            <a:chExt cx="6498614" cy="1389871"/>
          </a:xfrm>
        </p:grpSpPr>
        <p:sp>
          <p:nvSpPr>
            <p:cNvPr id="6" name="Google Shape;476;p52">
              <a:extLst>
                <a:ext uri="{FF2B5EF4-FFF2-40B4-BE49-F238E27FC236}">
                  <a16:creationId xmlns:a16="http://schemas.microsoft.com/office/drawing/2014/main" id="{3BC28F4F-1124-BC9B-32E2-2C2CB4F19110}"/>
                </a:ext>
              </a:extLst>
            </p:cNvPr>
            <p:cNvSpPr/>
            <p:nvPr/>
          </p:nvSpPr>
          <p:spPr>
            <a:xfrm>
              <a:off x="2952960" y="3257179"/>
              <a:ext cx="1768906" cy="559666"/>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a:latin typeface="Google Sans"/>
                  <a:ea typeface="Google Sans"/>
                  <a:cs typeface="Google Sans"/>
                  <a:sym typeface="Google Sans"/>
                </a:rPr>
                <a:t>HW</a:t>
              </a:r>
              <a:endParaRPr sz="1600" dirty="0">
                <a:latin typeface="Google Sans"/>
                <a:ea typeface="Google Sans"/>
                <a:cs typeface="Google Sans"/>
                <a:sym typeface="Google Sans"/>
              </a:endParaRPr>
            </a:p>
          </p:txBody>
        </p:sp>
        <p:grpSp>
          <p:nvGrpSpPr>
            <p:cNvPr id="8" name="Group 7">
              <a:extLst>
                <a:ext uri="{FF2B5EF4-FFF2-40B4-BE49-F238E27FC236}">
                  <a16:creationId xmlns:a16="http://schemas.microsoft.com/office/drawing/2014/main" id="{033240CE-062A-87B7-BD3E-981FE2AF14C8}"/>
                </a:ext>
              </a:extLst>
            </p:cNvPr>
            <p:cNvGrpSpPr/>
            <p:nvPr/>
          </p:nvGrpSpPr>
          <p:grpSpPr>
            <a:xfrm>
              <a:off x="4721866" y="3266122"/>
              <a:ext cx="2683306" cy="665013"/>
              <a:chOff x="4397773" y="3194530"/>
              <a:chExt cx="2683306" cy="665013"/>
            </a:xfrm>
          </p:grpSpPr>
          <p:grpSp>
            <p:nvGrpSpPr>
              <p:cNvPr id="9" name="Group 8">
                <a:extLst>
                  <a:ext uri="{FF2B5EF4-FFF2-40B4-BE49-F238E27FC236}">
                    <a16:creationId xmlns:a16="http://schemas.microsoft.com/office/drawing/2014/main" id="{AF2CAA27-1604-ADE5-398B-4BDBDF2C06FF}"/>
                  </a:ext>
                </a:extLst>
              </p:cNvPr>
              <p:cNvGrpSpPr/>
              <p:nvPr/>
            </p:nvGrpSpPr>
            <p:grpSpPr>
              <a:xfrm>
                <a:off x="4397773" y="3426813"/>
                <a:ext cx="914400" cy="188842"/>
                <a:chOff x="4397773" y="3426813"/>
                <a:chExt cx="914400" cy="188842"/>
              </a:xfrm>
            </p:grpSpPr>
            <p:cxnSp>
              <p:nvCxnSpPr>
                <p:cNvPr id="13" name="Google Shape;478;p52">
                  <a:extLst>
                    <a:ext uri="{FF2B5EF4-FFF2-40B4-BE49-F238E27FC236}">
                      <a16:creationId xmlns:a16="http://schemas.microsoft.com/office/drawing/2014/main" id="{D2D4E702-0B54-628A-D4F1-9DFEA88C473B}"/>
                    </a:ext>
                  </a:extLst>
                </p:cNvPr>
                <p:cNvCxnSpPr>
                  <a:cxnSpLocks/>
                </p:cNvCxnSpPr>
                <p:nvPr/>
              </p:nvCxnSpPr>
              <p:spPr>
                <a:xfrm>
                  <a:off x="4397773" y="3615655"/>
                  <a:ext cx="914400" cy="0"/>
                </a:xfrm>
                <a:prstGeom prst="straightConnector1">
                  <a:avLst/>
                </a:prstGeom>
                <a:noFill/>
                <a:ln w="19050" cap="flat" cmpd="sng">
                  <a:solidFill>
                    <a:schemeClr val="dk1"/>
                  </a:solidFill>
                  <a:prstDash val="solid"/>
                  <a:round/>
                  <a:headEnd type="none" w="med" len="med"/>
                  <a:tailEnd type="triangle" w="med" len="med"/>
                </a:ln>
              </p:spPr>
            </p:cxnSp>
            <p:cxnSp>
              <p:nvCxnSpPr>
                <p:cNvPr id="14" name="Google Shape;478;p52">
                  <a:extLst>
                    <a:ext uri="{FF2B5EF4-FFF2-40B4-BE49-F238E27FC236}">
                      <a16:creationId xmlns:a16="http://schemas.microsoft.com/office/drawing/2014/main" id="{E89AD624-D235-883A-7B88-948B553B5A88}"/>
                    </a:ext>
                  </a:extLst>
                </p:cNvPr>
                <p:cNvCxnSpPr>
                  <a:cxnSpLocks/>
                </p:cNvCxnSpPr>
                <p:nvPr/>
              </p:nvCxnSpPr>
              <p:spPr>
                <a:xfrm>
                  <a:off x="4397773" y="3426813"/>
                  <a:ext cx="914400" cy="0"/>
                </a:xfrm>
                <a:prstGeom prst="straightConnector1">
                  <a:avLst/>
                </a:prstGeom>
                <a:noFill/>
                <a:ln w="19050" cap="flat" cmpd="sng">
                  <a:solidFill>
                    <a:schemeClr val="dk1"/>
                  </a:solidFill>
                  <a:prstDash val="solid"/>
                  <a:round/>
                  <a:headEnd type="none" w="med" len="med"/>
                  <a:tailEnd type="triangle" w="med" len="med"/>
                </a:ln>
              </p:spPr>
            </p:cxnSp>
          </p:grpSp>
          <p:grpSp>
            <p:nvGrpSpPr>
              <p:cNvPr id="10" name="Group 9">
                <a:extLst>
                  <a:ext uri="{FF2B5EF4-FFF2-40B4-BE49-F238E27FC236}">
                    <a16:creationId xmlns:a16="http://schemas.microsoft.com/office/drawing/2014/main" id="{49DB1624-61B8-47B6-31C7-21E91177DD2B}"/>
                  </a:ext>
                </a:extLst>
              </p:cNvPr>
              <p:cNvGrpSpPr/>
              <p:nvPr/>
            </p:nvGrpSpPr>
            <p:grpSpPr>
              <a:xfrm>
                <a:off x="4912979" y="3194530"/>
                <a:ext cx="2168100" cy="665013"/>
                <a:chOff x="5688483" y="3216420"/>
                <a:chExt cx="2168100" cy="665013"/>
              </a:xfrm>
            </p:grpSpPr>
            <p:sp>
              <p:nvSpPr>
                <p:cNvPr id="11" name="Google Shape;519;p53">
                  <a:extLst>
                    <a:ext uri="{FF2B5EF4-FFF2-40B4-BE49-F238E27FC236}">
                      <a16:creationId xmlns:a16="http://schemas.microsoft.com/office/drawing/2014/main" id="{0386C275-E8FC-504D-7F91-0732A1AECD88}"/>
                    </a:ext>
                  </a:extLst>
                </p:cNvPr>
                <p:cNvSpPr txBox="1"/>
                <p:nvPr/>
              </p:nvSpPr>
              <p:spPr>
                <a:xfrm>
                  <a:off x="5688483" y="3450576"/>
                  <a:ext cx="2168100"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solidFill>
                        <a:schemeClr val="dk1"/>
                      </a:solidFill>
                      <a:latin typeface="Google Sans"/>
                      <a:ea typeface="Google Sans"/>
                      <a:cs typeface="Google Sans"/>
                      <a:sym typeface="Google Sans"/>
                    </a:rPr>
                    <a:t>Performance</a:t>
                  </a:r>
                  <a:endParaRPr sz="1600" dirty="0">
                    <a:solidFill>
                      <a:schemeClr val="dk1"/>
                    </a:solidFill>
                    <a:latin typeface="Google Sans"/>
                    <a:ea typeface="Google Sans"/>
                    <a:cs typeface="Google Sans"/>
                    <a:sym typeface="Google Sans"/>
                  </a:endParaRPr>
                </a:p>
              </p:txBody>
            </p:sp>
            <p:sp>
              <p:nvSpPr>
                <p:cNvPr id="12" name="Google Shape;519;p53">
                  <a:extLst>
                    <a:ext uri="{FF2B5EF4-FFF2-40B4-BE49-F238E27FC236}">
                      <a16:creationId xmlns:a16="http://schemas.microsoft.com/office/drawing/2014/main" id="{00C7C739-6E3E-16B4-FF12-2C6831BF9739}"/>
                    </a:ext>
                  </a:extLst>
                </p:cNvPr>
                <p:cNvSpPr txBox="1"/>
                <p:nvPr/>
              </p:nvSpPr>
              <p:spPr>
                <a:xfrm>
                  <a:off x="5688483" y="3216420"/>
                  <a:ext cx="2168100"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solidFill>
                        <a:schemeClr val="dk1"/>
                      </a:solidFill>
                      <a:latin typeface="Google Sans"/>
                      <a:ea typeface="Google Sans"/>
                      <a:cs typeface="Google Sans"/>
                      <a:sym typeface="Google Sans"/>
                    </a:rPr>
                    <a:t>Functionality</a:t>
                  </a:r>
                  <a:endParaRPr sz="1600" dirty="0">
                    <a:solidFill>
                      <a:schemeClr val="dk1"/>
                    </a:solidFill>
                    <a:latin typeface="Google Sans"/>
                    <a:ea typeface="Google Sans"/>
                    <a:cs typeface="Google Sans"/>
                    <a:sym typeface="Google Sans"/>
                  </a:endParaRPr>
                </a:p>
              </p:txBody>
            </p:sp>
          </p:grpSp>
        </p:grpSp>
        <p:sp>
          <p:nvSpPr>
            <p:cNvPr id="15" name="Google Shape;476;p52">
              <a:extLst>
                <a:ext uri="{FF2B5EF4-FFF2-40B4-BE49-F238E27FC236}">
                  <a16:creationId xmlns:a16="http://schemas.microsoft.com/office/drawing/2014/main" id="{B613935B-B485-E233-7EB7-0C26402CB297}"/>
                </a:ext>
              </a:extLst>
            </p:cNvPr>
            <p:cNvSpPr/>
            <p:nvPr/>
          </p:nvSpPr>
          <p:spPr>
            <a:xfrm>
              <a:off x="2952960" y="4031915"/>
              <a:ext cx="1768906" cy="559666"/>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latin typeface="Google Sans"/>
                  <a:ea typeface="Google Sans"/>
                  <a:cs typeface="Google Sans"/>
                  <a:sym typeface="Google Sans"/>
                </a:rPr>
                <a:t>performance IR</a:t>
              </a:r>
              <a:endParaRPr sz="1600" dirty="0">
                <a:latin typeface="Google Sans"/>
                <a:ea typeface="Google Sans"/>
                <a:cs typeface="Google Sans"/>
                <a:sym typeface="Google Sans"/>
              </a:endParaRPr>
            </a:p>
          </p:txBody>
        </p:sp>
        <p:grpSp>
          <p:nvGrpSpPr>
            <p:cNvPr id="16" name="Group 15">
              <a:extLst>
                <a:ext uri="{FF2B5EF4-FFF2-40B4-BE49-F238E27FC236}">
                  <a16:creationId xmlns:a16="http://schemas.microsoft.com/office/drawing/2014/main" id="{DA5E22A2-80DE-696E-B952-90DA7E07B37B}"/>
                </a:ext>
              </a:extLst>
            </p:cNvPr>
            <p:cNvGrpSpPr/>
            <p:nvPr/>
          </p:nvGrpSpPr>
          <p:grpSpPr>
            <a:xfrm>
              <a:off x="4721866" y="3982037"/>
              <a:ext cx="2683306" cy="665013"/>
              <a:chOff x="4397773" y="3170206"/>
              <a:chExt cx="2683306" cy="665013"/>
            </a:xfrm>
          </p:grpSpPr>
          <p:grpSp>
            <p:nvGrpSpPr>
              <p:cNvPr id="17" name="Group 16">
                <a:extLst>
                  <a:ext uri="{FF2B5EF4-FFF2-40B4-BE49-F238E27FC236}">
                    <a16:creationId xmlns:a16="http://schemas.microsoft.com/office/drawing/2014/main" id="{A2BCA540-3DA8-4A8A-024F-0EDD81B95405}"/>
                  </a:ext>
                </a:extLst>
              </p:cNvPr>
              <p:cNvGrpSpPr/>
              <p:nvPr/>
            </p:nvGrpSpPr>
            <p:grpSpPr>
              <a:xfrm>
                <a:off x="4397773" y="3426813"/>
                <a:ext cx="914400" cy="188842"/>
                <a:chOff x="4397773" y="3426813"/>
                <a:chExt cx="914400" cy="188842"/>
              </a:xfrm>
            </p:grpSpPr>
            <p:cxnSp>
              <p:nvCxnSpPr>
                <p:cNvPr id="21" name="Google Shape;478;p52">
                  <a:extLst>
                    <a:ext uri="{FF2B5EF4-FFF2-40B4-BE49-F238E27FC236}">
                      <a16:creationId xmlns:a16="http://schemas.microsoft.com/office/drawing/2014/main" id="{E7EE2514-1228-BA58-B3EC-B00CEAC8E1A9}"/>
                    </a:ext>
                  </a:extLst>
                </p:cNvPr>
                <p:cNvCxnSpPr>
                  <a:cxnSpLocks/>
                </p:cNvCxnSpPr>
                <p:nvPr/>
              </p:nvCxnSpPr>
              <p:spPr>
                <a:xfrm>
                  <a:off x="4397773" y="3615655"/>
                  <a:ext cx="914400" cy="0"/>
                </a:xfrm>
                <a:prstGeom prst="straightConnector1">
                  <a:avLst/>
                </a:prstGeom>
                <a:noFill/>
                <a:ln w="19050" cap="flat" cmpd="sng">
                  <a:solidFill>
                    <a:schemeClr val="dk1"/>
                  </a:solidFill>
                  <a:prstDash val="solid"/>
                  <a:round/>
                  <a:headEnd type="none" w="med" len="med"/>
                  <a:tailEnd type="triangle" w="med" len="med"/>
                </a:ln>
              </p:spPr>
            </p:cxnSp>
            <p:cxnSp>
              <p:nvCxnSpPr>
                <p:cNvPr id="22" name="Google Shape;478;p52">
                  <a:extLst>
                    <a:ext uri="{FF2B5EF4-FFF2-40B4-BE49-F238E27FC236}">
                      <a16:creationId xmlns:a16="http://schemas.microsoft.com/office/drawing/2014/main" id="{6B077C5E-E74D-B948-DC06-998992B9661E}"/>
                    </a:ext>
                  </a:extLst>
                </p:cNvPr>
                <p:cNvCxnSpPr>
                  <a:cxnSpLocks/>
                </p:cNvCxnSpPr>
                <p:nvPr/>
              </p:nvCxnSpPr>
              <p:spPr>
                <a:xfrm>
                  <a:off x="4397773" y="3426813"/>
                  <a:ext cx="914400" cy="0"/>
                </a:xfrm>
                <a:prstGeom prst="straightConnector1">
                  <a:avLst/>
                </a:prstGeom>
                <a:noFill/>
                <a:ln w="19050" cap="flat" cmpd="sng">
                  <a:solidFill>
                    <a:schemeClr val="dk1"/>
                  </a:solidFill>
                  <a:prstDash val="solid"/>
                  <a:round/>
                  <a:headEnd type="none" w="med" len="med"/>
                  <a:tailEnd type="triangle" w="med" len="med"/>
                </a:ln>
              </p:spPr>
            </p:cxnSp>
          </p:grpSp>
          <p:grpSp>
            <p:nvGrpSpPr>
              <p:cNvPr id="18" name="Group 17">
                <a:extLst>
                  <a:ext uri="{FF2B5EF4-FFF2-40B4-BE49-F238E27FC236}">
                    <a16:creationId xmlns:a16="http://schemas.microsoft.com/office/drawing/2014/main" id="{CE22654E-C4F1-B01F-E3E4-BF920368E62A}"/>
                  </a:ext>
                </a:extLst>
              </p:cNvPr>
              <p:cNvGrpSpPr/>
              <p:nvPr/>
            </p:nvGrpSpPr>
            <p:grpSpPr>
              <a:xfrm>
                <a:off x="4912979" y="3170206"/>
                <a:ext cx="2168100" cy="665013"/>
                <a:chOff x="5688483" y="3192096"/>
                <a:chExt cx="2168100" cy="665013"/>
              </a:xfrm>
            </p:grpSpPr>
            <p:sp>
              <p:nvSpPr>
                <p:cNvPr id="19" name="Google Shape;519;p53">
                  <a:extLst>
                    <a:ext uri="{FF2B5EF4-FFF2-40B4-BE49-F238E27FC236}">
                      <a16:creationId xmlns:a16="http://schemas.microsoft.com/office/drawing/2014/main" id="{919CD281-F4B8-E11A-9528-E882265F1252}"/>
                    </a:ext>
                  </a:extLst>
                </p:cNvPr>
                <p:cNvSpPr txBox="1"/>
                <p:nvPr/>
              </p:nvSpPr>
              <p:spPr>
                <a:xfrm>
                  <a:off x="5688483" y="3192096"/>
                  <a:ext cx="2168100"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solidFill>
                        <a:schemeClr val="dk1"/>
                      </a:solidFill>
                      <a:latin typeface="Google Sans"/>
                      <a:ea typeface="Google Sans"/>
                      <a:cs typeface="Google Sans"/>
                      <a:sym typeface="Google Sans"/>
                    </a:rPr>
                    <a:t>Performance</a:t>
                  </a:r>
                  <a:endParaRPr sz="1600" dirty="0">
                    <a:solidFill>
                      <a:schemeClr val="dk1"/>
                    </a:solidFill>
                    <a:latin typeface="Google Sans"/>
                    <a:ea typeface="Google Sans"/>
                    <a:cs typeface="Google Sans"/>
                    <a:sym typeface="Google Sans"/>
                  </a:endParaRPr>
                </a:p>
              </p:txBody>
            </p:sp>
            <p:sp>
              <p:nvSpPr>
                <p:cNvPr id="20" name="Google Shape;519;p53">
                  <a:extLst>
                    <a:ext uri="{FF2B5EF4-FFF2-40B4-BE49-F238E27FC236}">
                      <a16:creationId xmlns:a16="http://schemas.microsoft.com/office/drawing/2014/main" id="{41D711CC-5365-E180-D868-6AA66B04B7E2}"/>
                    </a:ext>
                  </a:extLst>
                </p:cNvPr>
                <p:cNvSpPr txBox="1"/>
                <p:nvPr/>
              </p:nvSpPr>
              <p:spPr>
                <a:xfrm>
                  <a:off x="5688483" y="3426252"/>
                  <a:ext cx="2168100"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strike="sngStrike" dirty="0">
                      <a:solidFill>
                        <a:schemeClr val="dk1"/>
                      </a:solidFill>
                      <a:latin typeface="Google Sans"/>
                      <a:ea typeface="Google Sans"/>
                      <a:cs typeface="Google Sans"/>
                      <a:sym typeface="Google Sans"/>
                    </a:rPr>
                    <a:t>Functionality</a:t>
                  </a:r>
                  <a:endParaRPr sz="1600" strike="sngStrike" dirty="0">
                    <a:solidFill>
                      <a:schemeClr val="dk1"/>
                    </a:solidFill>
                    <a:latin typeface="Google Sans"/>
                    <a:ea typeface="Google Sans"/>
                    <a:cs typeface="Google Sans"/>
                    <a:sym typeface="Google Sans"/>
                  </a:endParaRPr>
                </a:p>
              </p:txBody>
            </p:sp>
          </p:grpSp>
        </p:grpSp>
        <p:sp>
          <p:nvSpPr>
            <p:cNvPr id="23" name="Google Shape;519;p53">
              <a:extLst>
                <a:ext uri="{FF2B5EF4-FFF2-40B4-BE49-F238E27FC236}">
                  <a16:creationId xmlns:a16="http://schemas.microsoft.com/office/drawing/2014/main" id="{A520E2A8-FADC-5E03-9EC6-D9968E8B0E84}"/>
                </a:ext>
              </a:extLst>
            </p:cNvPr>
            <p:cNvSpPr txBox="1"/>
            <p:nvPr/>
          </p:nvSpPr>
          <p:spPr>
            <a:xfrm>
              <a:off x="906558" y="3709130"/>
              <a:ext cx="894520" cy="430857"/>
            </a:xfrm>
            <a:prstGeom prst="rect">
              <a:avLst/>
            </a:prstGeom>
            <a:noFill/>
            <a:ln w="19050">
              <a:solidFill>
                <a:schemeClr val="dk1"/>
              </a:solid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solidFill>
                    <a:schemeClr val="dk1"/>
                  </a:solidFill>
                  <a:latin typeface="Google Sans"/>
                  <a:ea typeface="Google Sans"/>
                  <a:cs typeface="Google Sans"/>
                  <a:sym typeface="Google Sans"/>
                </a:rPr>
                <a:t>Input</a:t>
              </a:r>
              <a:endParaRPr sz="1600" dirty="0">
                <a:solidFill>
                  <a:schemeClr val="dk1"/>
                </a:solidFill>
                <a:latin typeface="Google Sans"/>
                <a:ea typeface="Google Sans"/>
                <a:cs typeface="Google Sans"/>
                <a:sym typeface="Google Sans"/>
              </a:endParaRPr>
            </a:p>
          </p:txBody>
        </p:sp>
        <p:cxnSp>
          <p:nvCxnSpPr>
            <p:cNvPr id="24" name="Google Shape;478;p52">
              <a:extLst>
                <a:ext uri="{FF2B5EF4-FFF2-40B4-BE49-F238E27FC236}">
                  <a16:creationId xmlns:a16="http://schemas.microsoft.com/office/drawing/2014/main" id="{2A99807A-757F-82F8-2B67-796AEDB71534}"/>
                </a:ext>
              </a:extLst>
            </p:cNvPr>
            <p:cNvCxnSpPr>
              <a:cxnSpLocks/>
              <a:stCxn id="23" idx="3"/>
              <a:endCxn id="6" idx="1"/>
            </p:cNvCxnSpPr>
            <p:nvPr/>
          </p:nvCxnSpPr>
          <p:spPr>
            <a:xfrm flipV="1">
              <a:off x="1801078" y="3537012"/>
              <a:ext cx="1151882" cy="387547"/>
            </a:xfrm>
            <a:prstGeom prst="straightConnector1">
              <a:avLst/>
            </a:prstGeom>
            <a:noFill/>
            <a:ln w="19050" cap="flat" cmpd="sng">
              <a:solidFill>
                <a:schemeClr val="dk1"/>
              </a:solidFill>
              <a:prstDash val="solid"/>
              <a:round/>
              <a:headEnd type="none" w="med" len="med"/>
              <a:tailEnd type="triangle" w="med" len="med"/>
            </a:ln>
          </p:spPr>
        </p:cxnSp>
        <p:cxnSp>
          <p:nvCxnSpPr>
            <p:cNvPr id="25" name="Google Shape;478;p52">
              <a:extLst>
                <a:ext uri="{FF2B5EF4-FFF2-40B4-BE49-F238E27FC236}">
                  <a16:creationId xmlns:a16="http://schemas.microsoft.com/office/drawing/2014/main" id="{F7ED2072-1673-2BA4-E0FC-29F25C720670}"/>
                </a:ext>
              </a:extLst>
            </p:cNvPr>
            <p:cNvCxnSpPr>
              <a:cxnSpLocks/>
              <a:stCxn id="23" idx="3"/>
              <a:endCxn id="15" idx="1"/>
            </p:cNvCxnSpPr>
            <p:nvPr/>
          </p:nvCxnSpPr>
          <p:spPr>
            <a:xfrm>
              <a:off x="1801078" y="3924559"/>
              <a:ext cx="1151882" cy="387189"/>
            </a:xfrm>
            <a:prstGeom prst="straightConnector1">
              <a:avLst/>
            </a:prstGeom>
            <a:noFill/>
            <a:ln w="19050" cap="flat" cmpd="sng">
              <a:solidFill>
                <a:schemeClr val="dk1"/>
              </a:solidFill>
              <a:prstDash val="solid"/>
              <a:round/>
              <a:headEnd type="none" w="med" len="med"/>
              <a:tailEnd type="triangle" w="med" len="med"/>
            </a:ln>
          </p:spPr>
        </p:cxnSp>
      </p:grpSp>
      <p:sp>
        <p:nvSpPr>
          <p:cNvPr id="37" name="Google Shape;519;p53">
            <a:extLst>
              <a:ext uri="{FF2B5EF4-FFF2-40B4-BE49-F238E27FC236}">
                <a16:creationId xmlns:a16="http://schemas.microsoft.com/office/drawing/2014/main" id="{6057D6E9-9379-3EF5-B0DB-166179F452C9}"/>
              </a:ext>
            </a:extLst>
          </p:cNvPr>
          <p:cNvSpPr txBox="1"/>
          <p:nvPr/>
        </p:nvSpPr>
        <p:spPr>
          <a:xfrm rot="5400000">
            <a:off x="5326047" y="3782776"/>
            <a:ext cx="2168100" cy="43085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dirty="0">
                <a:solidFill>
                  <a:schemeClr val="dk1"/>
                </a:solidFill>
                <a:latin typeface="Google Sans"/>
                <a:ea typeface="Google Sans"/>
                <a:cs typeface="Google Sans"/>
                <a:sym typeface="Google Sans"/>
              </a:rPr>
              <a:t>=</a:t>
            </a:r>
            <a:endParaRPr sz="1600" dirty="0">
              <a:solidFill>
                <a:schemeClr val="dk1"/>
              </a:solidFill>
              <a:latin typeface="Google Sans"/>
              <a:ea typeface="Google Sans"/>
              <a:cs typeface="Google Sans"/>
              <a:sym typeface="Google Sans"/>
            </a:endParaRPr>
          </a:p>
        </p:txBody>
      </p:sp>
    </p:spTree>
    <p:custDataLst>
      <p:tags r:id="rId1"/>
    </p:custDataLst>
    <p:extLst>
      <p:ext uri="{BB962C8B-B14F-4D97-AF65-F5344CB8AC3E}">
        <p14:creationId xmlns:p14="http://schemas.microsoft.com/office/powerpoint/2010/main" val="3412960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9|4.6|17.6"/>
</p:tagLst>
</file>

<file path=ppt/tags/tag10.xml><?xml version="1.0" encoding="utf-8"?>
<p:tagLst xmlns:a="http://schemas.openxmlformats.org/drawingml/2006/main" xmlns:r="http://schemas.openxmlformats.org/officeDocument/2006/relationships" xmlns:p="http://schemas.openxmlformats.org/presentationml/2006/main">
  <p:tag name="TIMING" val="|37.2"/>
</p:tagLst>
</file>

<file path=ppt/tags/tag11.xml><?xml version="1.0" encoding="utf-8"?>
<p:tagLst xmlns:a="http://schemas.openxmlformats.org/drawingml/2006/main" xmlns:r="http://schemas.openxmlformats.org/officeDocument/2006/relationships" xmlns:p="http://schemas.openxmlformats.org/presentationml/2006/main">
  <p:tag name="TIMING" val="|19.6"/>
</p:tagLst>
</file>

<file path=ppt/tags/tag12.xml><?xml version="1.0" encoding="utf-8"?>
<p:tagLst xmlns:a="http://schemas.openxmlformats.org/drawingml/2006/main" xmlns:r="http://schemas.openxmlformats.org/officeDocument/2006/relationships" xmlns:p="http://schemas.openxmlformats.org/presentationml/2006/main">
  <p:tag name="TIMING" val="|4.6"/>
</p:tagLst>
</file>

<file path=ppt/tags/tag2.xml><?xml version="1.0" encoding="utf-8"?>
<p:tagLst xmlns:a="http://schemas.openxmlformats.org/drawingml/2006/main" xmlns:r="http://schemas.openxmlformats.org/officeDocument/2006/relationships" xmlns:p="http://schemas.openxmlformats.org/presentationml/2006/main">
  <p:tag name="TIMING" val="|4|7.2"/>
</p:tagLst>
</file>

<file path=ppt/tags/tag3.xml><?xml version="1.0" encoding="utf-8"?>
<p:tagLst xmlns:a="http://schemas.openxmlformats.org/drawingml/2006/main" xmlns:r="http://schemas.openxmlformats.org/officeDocument/2006/relationships" xmlns:p="http://schemas.openxmlformats.org/presentationml/2006/main">
  <p:tag name="TIMING" val="|11.2"/>
</p:tagLst>
</file>

<file path=ppt/tags/tag4.xml><?xml version="1.0" encoding="utf-8"?>
<p:tagLst xmlns:a="http://schemas.openxmlformats.org/drawingml/2006/main" xmlns:r="http://schemas.openxmlformats.org/officeDocument/2006/relationships" xmlns:p="http://schemas.openxmlformats.org/presentationml/2006/main">
  <p:tag name="TIMING" val="|22.1|6|5.2|5.7|12|6.1"/>
</p:tagLst>
</file>

<file path=ppt/tags/tag5.xml><?xml version="1.0" encoding="utf-8"?>
<p:tagLst xmlns:a="http://schemas.openxmlformats.org/drawingml/2006/main" xmlns:r="http://schemas.openxmlformats.org/officeDocument/2006/relationships" xmlns:p="http://schemas.openxmlformats.org/presentationml/2006/main">
  <p:tag name="TIMING" val="|14.7"/>
</p:tagLst>
</file>

<file path=ppt/tags/tag6.xml><?xml version="1.0" encoding="utf-8"?>
<p:tagLst xmlns:a="http://schemas.openxmlformats.org/drawingml/2006/main" xmlns:r="http://schemas.openxmlformats.org/officeDocument/2006/relationships" xmlns:p="http://schemas.openxmlformats.org/presentationml/2006/main">
  <p:tag name="TIMING" val="|28.3"/>
</p:tagLst>
</file>

<file path=ppt/tags/tag7.xml><?xml version="1.0" encoding="utf-8"?>
<p:tagLst xmlns:a="http://schemas.openxmlformats.org/drawingml/2006/main" xmlns:r="http://schemas.openxmlformats.org/officeDocument/2006/relationships" xmlns:p="http://schemas.openxmlformats.org/presentationml/2006/main">
  <p:tag name="TIMING" val="|22.1|4.6|4.6|9.6|21|5|11.4|9.7|9.1"/>
</p:tagLst>
</file>

<file path=ppt/tags/tag8.xml><?xml version="1.0" encoding="utf-8"?>
<p:tagLst xmlns:a="http://schemas.openxmlformats.org/drawingml/2006/main" xmlns:r="http://schemas.openxmlformats.org/officeDocument/2006/relationships" xmlns:p="http://schemas.openxmlformats.org/presentationml/2006/main">
  <p:tag name="TIMING" val="|11.4"/>
</p:tagLst>
</file>

<file path=ppt/tags/tag9.xml><?xml version="1.0" encoding="utf-8"?>
<p:tagLst xmlns:a="http://schemas.openxmlformats.org/drawingml/2006/main" xmlns:r="http://schemas.openxmlformats.org/officeDocument/2006/relationships" xmlns:p="http://schemas.openxmlformats.org/presentationml/2006/main">
  <p:tag name="TIMING" val="|10.1|3.3"/>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41048</TotalTime>
  <Words>3344</Words>
  <Application>Microsoft Macintosh PowerPoint</Application>
  <PresentationFormat>On-screen Show (16:9)</PresentationFormat>
  <Paragraphs>425</Paragraphs>
  <Slides>28</Slides>
  <Notes>22</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Google Sans</vt:lpstr>
      <vt:lpstr>Arial</vt:lpstr>
      <vt:lpstr>Google Sans Medium</vt:lpstr>
      <vt:lpstr>Helvetica Neue</vt:lpstr>
      <vt:lpstr>Google Sans SemiBold</vt:lpstr>
      <vt:lpstr>Cambria Math</vt:lpstr>
      <vt:lpstr>Courier New</vt:lpstr>
      <vt:lpstr>Simple Light</vt:lpstr>
      <vt:lpstr>Simple Light</vt:lpstr>
      <vt:lpstr>PowerPoint Presentation</vt:lpstr>
      <vt:lpstr>HW Accelerators Are Everywhere </vt:lpstr>
      <vt:lpstr>Problem: Accelerators Lack Performance Clarity</vt:lpstr>
      <vt:lpstr>Problem: Accelerators Lack Performance Clarity</vt:lpstr>
      <vt:lpstr>PowerPoint Presentation</vt:lpstr>
      <vt:lpstr>Outline</vt:lpstr>
      <vt:lpstr>Performance Interface for ProtoAcc*</vt:lpstr>
      <vt:lpstr>How to Derive Performance Interfaces ?</vt:lpstr>
      <vt:lpstr>PowerPoint Presentation</vt:lpstr>
      <vt:lpstr>PowerPoint Presentation</vt:lpstr>
      <vt:lpstr>Latency Petri Net ( LPN )</vt:lpstr>
      <vt:lpstr>The Simplest LPN</vt:lpstr>
      <vt:lpstr>LPN Composition</vt:lpstr>
      <vt:lpstr>PowerPoint Presentation</vt:lpstr>
      <vt:lpstr>PowerPoint Presentation</vt:lpstr>
      <vt:lpstr>Workflow to Derive Performance Interfaces</vt:lpstr>
      <vt:lpstr>PowerPoint Presentation</vt:lpstr>
      <vt:lpstr>Outline</vt:lpstr>
      <vt:lpstr>lpn2sim: LPN  Performance Simulator </vt:lpstr>
      <vt:lpstr>PowerPoint Presentation</vt:lpstr>
      <vt:lpstr>PowerPoint Presentation</vt:lpstr>
      <vt:lpstr>PowerPoint Presentation</vt:lpstr>
      <vt:lpstr>Backup Slides</vt:lpstr>
      <vt:lpstr>Accelerators We Evaluated and Workloads</vt:lpstr>
      <vt:lpstr>LPN Errors Detailed</vt:lpstr>
      <vt:lpstr>lpn2sim Speedup</vt:lpstr>
      <vt:lpstr>Scalability of Tools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Rishabh Iyer</cp:lastModifiedBy>
  <cp:revision>221</cp:revision>
  <cp:lastPrinted>2024-05-10T04:20:17Z</cp:lastPrinted>
  <dcterms:modified xsi:type="dcterms:W3CDTF">2024-08-10T06:07:39Z</dcterms:modified>
</cp:coreProperties>
</file>