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70" r:id="rId1"/>
    <p:sldMasterId id="2147483671" r:id="rId2"/>
  </p:sldMasterIdLst>
  <p:notesMasterIdLst>
    <p:notesMasterId r:id="rId37"/>
  </p:notesMasterIdLst>
  <p:sldIdLst>
    <p:sldId id="304" r:id="rId3"/>
    <p:sldId id="308" r:id="rId4"/>
    <p:sldId id="306" r:id="rId5"/>
    <p:sldId id="307" r:id="rId6"/>
    <p:sldId id="345" r:id="rId7"/>
    <p:sldId id="312" r:id="rId8"/>
    <p:sldId id="350" r:id="rId9"/>
    <p:sldId id="352" r:id="rId10"/>
    <p:sldId id="310" r:id="rId11"/>
    <p:sldId id="347" r:id="rId12"/>
    <p:sldId id="317" r:id="rId13"/>
    <p:sldId id="328" r:id="rId14"/>
    <p:sldId id="329" r:id="rId15"/>
    <p:sldId id="319" r:id="rId16"/>
    <p:sldId id="330" r:id="rId17"/>
    <p:sldId id="333" r:id="rId18"/>
    <p:sldId id="321" r:id="rId19"/>
    <p:sldId id="348" r:id="rId20"/>
    <p:sldId id="334" r:id="rId21"/>
    <p:sldId id="335" r:id="rId22"/>
    <p:sldId id="349" r:id="rId23"/>
    <p:sldId id="336" r:id="rId24"/>
    <p:sldId id="326" r:id="rId25"/>
    <p:sldId id="338" r:id="rId26"/>
    <p:sldId id="341" r:id="rId27"/>
    <p:sldId id="340" r:id="rId28"/>
    <p:sldId id="354" r:id="rId29"/>
    <p:sldId id="342" r:id="rId30"/>
    <p:sldId id="357" r:id="rId31"/>
    <p:sldId id="344" r:id="rId32"/>
    <p:sldId id="351" r:id="rId33"/>
    <p:sldId id="355" r:id="rId34"/>
    <p:sldId id="339" r:id="rId35"/>
    <p:sldId id="358" r:id="rId36"/>
  </p:sldIdLst>
  <p:sldSz cx="9144000" cy="5143500" type="screen16x9"/>
  <p:notesSz cx="6858000" cy="9144000"/>
  <p:embeddedFontLst>
    <p:embeddedFont>
      <p:font typeface="Google Sans" pitchFamily="2" charset="0"/>
      <p:regular r:id="rId38"/>
      <p:bold r:id="rId39"/>
      <p:italic r:id="rId40"/>
      <p:boldItalic r:id="rId41"/>
    </p:embeddedFont>
    <p:embeddedFont>
      <p:font typeface="Google Sans Medium" pitchFamily="2"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EBD5"/>
    <a:srgbClr val="EA43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90FF13C-F36E-4B79-A5F8-2B7E25CB07E2}">
  <a:tblStyle styleId="{790FF13C-F36E-4B79-A5F8-2B7E25CB07E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583"/>
    <p:restoredTop sz="74011"/>
  </p:normalViewPr>
  <p:slideViewPr>
    <p:cSldViewPr snapToGrid="0">
      <p:cViewPr varScale="1">
        <p:scale>
          <a:sx n="119" d="100"/>
          <a:sy n="119" d="100"/>
        </p:scale>
        <p:origin x="928" y="184"/>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2.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5.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7.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6.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font" Target="fonts/font1.fntdata"/><Relationship Id="rId46"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100"/>
              <a:buFont typeface="Arial"/>
              <a:buNone/>
              <a:tabLst/>
              <a:defRPr/>
            </a:pPr>
            <a:r>
              <a:rPr lang="en-GB" sz="1800" b="0" i="0" u="none" strike="noStrike" dirty="0">
                <a:solidFill>
                  <a:srgbClr val="000000"/>
                </a:solidFill>
                <a:effectLst/>
                <a:latin typeface="Arial" panose="020B0604020202020204" pitchFamily="34" charset="0"/>
              </a:rPr>
              <a:t>Today I will tell you about Concord: a system that enables </a:t>
            </a:r>
            <a:r>
              <a:rPr lang="en-GB" sz="1800" b="0" i="0" u="none" strike="noStrike" dirty="0" err="1">
                <a:solidFill>
                  <a:srgbClr val="000000"/>
                </a:solidFill>
                <a:effectLst/>
                <a:latin typeface="Arial" panose="020B0604020202020204" pitchFamily="34" charset="0"/>
              </a:rPr>
              <a:t>datacenter</a:t>
            </a:r>
            <a:r>
              <a:rPr lang="en-GB" sz="1800" b="0" i="0" u="none" strike="noStrike" dirty="0">
                <a:solidFill>
                  <a:srgbClr val="000000"/>
                </a:solidFill>
                <a:effectLst/>
                <a:latin typeface="Arial" panose="020B0604020202020204" pitchFamily="34" charset="0"/>
              </a:rPr>
              <a:t> applications to meet their microsecond-scale tail latency objectives while sustaining high throughput. This is joint work with my collaborators Musa and </a:t>
            </a:r>
            <a:r>
              <a:rPr lang="en-GB" sz="1800" b="0" i="0" u="none" strike="noStrike" dirty="0" err="1">
                <a:solidFill>
                  <a:srgbClr val="000000"/>
                </a:solidFill>
                <a:effectLst/>
                <a:latin typeface="Arial" panose="020B0604020202020204" pitchFamily="34" charset="0"/>
              </a:rPr>
              <a:t>Marios</a:t>
            </a:r>
            <a:r>
              <a:rPr lang="en-GB" sz="1800" b="0" i="0" u="none" strike="noStrike" dirty="0">
                <a:solidFill>
                  <a:srgbClr val="000000"/>
                </a:solidFill>
                <a:effectLst/>
                <a:latin typeface="Arial" panose="020B0604020202020204" pitchFamily="34" charset="0"/>
              </a:rPr>
              <a:t> and my advisor George </a:t>
            </a:r>
            <a:r>
              <a:rPr lang="en-GB" sz="1800" b="0" i="0" u="none" strike="noStrike" dirty="0" err="1">
                <a:solidFill>
                  <a:srgbClr val="000000"/>
                </a:solidFill>
                <a:effectLst/>
                <a:latin typeface="Arial" panose="020B0604020202020204" pitchFamily="34" charset="0"/>
              </a:rPr>
              <a:t>Candea</a:t>
            </a:r>
            <a:r>
              <a:rPr lang="en-GB" sz="1800" b="0" i="0" u="none" strike="noStrike">
                <a:solidFill>
                  <a:srgbClr val="000000"/>
                </a:solidFill>
                <a:effectLst/>
                <a:latin typeface="Arial" panose="020B0604020202020204" pitchFamily="34" charset="0"/>
              </a:rPr>
              <a:t>. </a:t>
            </a:r>
          </a:p>
        </p:txBody>
      </p:sp>
    </p:spTree>
    <p:extLst>
      <p:ext uri="{BB962C8B-B14F-4D97-AF65-F5344CB8AC3E}">
        <p14:creationId xmlns:p14="http://schemas.microsoft.com/office/powerpoint/2010/main" val="18161509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So let’s start with Concord’s design.</a:t>
            </a:r>
            <a:br>
              <a:rPr lang="en" dirty="0">
                <a:solidFill>
                  <a:schemeClr val="dk1"/>
                </a:solidFill>
              </a:rPr>
            </a:br>
            <a:br>
              <a:rPr lang="en" dirty="0">
                <a:solidFill>
                  <a:schemeClr val="dk1"/>
                </a:solidFill>
              </a:rPr>
            </a:br>
            <a:endParaRPr dirty="0">
              <a:solidFill>
                <a:schemeClr val="dk1"/>
              </a:solidFill>
            </a:endParaRPr>
          </a:p>
        </p:txBody>
      </p:sp>
    </p:spTree>
    <p:extLst>
      <p:ext uri="{BB962C8B-B14F-4D97-AF65-F5344CB8AC3E}">
        <p14:creationId xmlns:p14="http://schemas.microsoft.com/office/powerpoint/2010/main" val="2896050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Now before I dive into the details, I want to first introduce an abstract system model that I will use throughout this part of the talk to illustrate both the throughput overheads of optimal policies and how approximating these policies mitigates the overhead. </a:t>
            </a:r>
          </a:p>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The system model is the one you see on this slide. There is a single dispatcher thread and 𝑛 worker threads, all of which are pinned to individual CPU cores. The dedicated dispatcher maintains the single queue. This asymmetric threading model represents how many (albeit not all) state-of-the-art microsecond-scale systems are built, the paper describes how our ideas generalize to systems that use a symmetric threading model as well. </a:t>
            </a:r>
          </a:p>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So given this model, let’s start by looking at </a:t>
            </a:r>
            <a:r>
              <a:rPr lang="en-GB" sz="1800" b="0" i="0" u="none" strike="noStrike" dirty="0" err="1">
                <a:solidFill>
                  <a:srgbClr val="000000"/>
                </a:solidFill>
                <a:effectLst/>
                <a:latin typeface="Arial" panose="020B0604020202020204" pitchFamily="34" charset="0"/>
              </a:rPr>
              <a:t>preemptive</a:t>
            </a:r>
            <a:r>
              <a:rPr lang="en-GB" sz="1800" b="0" i="0" u="none" strike="noStrike" dirty="0">
                <a:solidFill>
                  <a:srgbClr val="000000"/>
                </a:solidFill>
                <a:effectLst/>
                <a:latin typeface="Arial" panose="020B0604020202020204" pitchFamily="34" charset="0"/>
              </a:rPr>
              <a:t> scheduling</a:t>
            </a:r>
          </a:p>
        </p:txBody>
      </p:sp>
    </p:spTree>
    <p:extLst>
      <p:ext uri="{BB962C8B-B14F-4D97-AF65-F5344CB8AC3E}">
        <p14:creationId xmlns:p14="http://schemas.microsoft.com/office/powerpoint/2010/main" val="2324778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rtl="0" fontAlgn="base">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rPr>
              <a:t>The state-of-the-art </a:t>
            </a:r>
            <a:r>
              <a:rPr lang="en-GB" sz="1100" b="0" i="0" u="none" strike="noStrike" dirty="0" err="1">
                <a:solidFill>
                  <a:srgbClr val="000000"/>
                </a:solidFill>
                <a:effectLst/>
                <a:latin typeface="Arial" panose="020B0604020202020204" pitchFamily="34" charset="0"/>
              </a:rPr>
              <a:t>w.r.t</a:t>
            </a:r>
            <a:r>
              <a:rPr lang="en-GB" sz="1100" b="0" i="0" u="none" strike="noStrike" dirty="0">
                <a:solidFill>
                  <a:srgbClr val="000000"/>
                </a:solidFill>
                <a:effectLst/>
                <a:latin typeface="Arial" panose="020B0604020202020204" pitchFamily="34" charset="0"/>
              </a:rPr>
              <a:t> </a:t>
            </a:r>
            <a:r>
              <a:rPr lang="en-GB" sz="1100" b="0" i="0" u="none" strike="noStrike" dirty="0" err="1">
                <a:solidFill>
                  <a:srgbClr val="000000"/>
                </a:solidFill>
                <a:effectLst/>
                <a:latin typeface="Arial" panose="020B0604020202020204" pitchFamily="34" charset="0"/>
              </a:rPr>
              <a:t>preemptive</a:t>
            </a:r>
            <a:r>
              <a:rPr lang="en-GB" sz="1100" b="0" i="0" u="none" strike="noStrike" dirty="0">
                <a:solidFill>
                  <a:srgbClr val="000000"/>
                </a:solidFill>
                <a:effectLst/>
                <a:latin typeface="Arial" panose="020B0604020202020204" pitchFamily="34" charset="0"/>
              </a:rPr>
              <a:t> scheduling is to use inter-processor interrupts or IPIs for short.  The dispatcher monitors how long each worker thread has been executing for and</a:t>
            </a:r>
            <a:br>
              <a:rPr lang="en" dirty="0">
                <a:solidFill>
                  <a:schemeClr val="dk1"/>
                </a:solidFill>
              </a:rPr>
            </a:br>
            <a:br>
              <a:rPr lang="en" dirty="0">
                <a:solidFill>
                  <a:schemeClr val="dk1"/>
                </a:solidFill>
              </a:rPr>
            </a:br>
            <a:endParaRPr dirty="0">
              <a:solidFill>
                <a:schemeClr val="dk1"/>
              </a:solidFill>
            </a:endParaRPr>
          </a:p>
        </p:txBody>
      </p:sp>
    </p:spTree>
    <p:extLst>
      <p:ext uri="{BB962C8B-B14F-4D97-AF65-F5344CB8AC3E}">
        <p14:creationId xmlns:p14="http://schemas.microsoft.com/office/powerpoint/2010/main" val="34754717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rtl="0" fontAlgn="base">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rPr>
              <a:t>whenever it has reached the desired scheduling quantum, it sends the core in question an IPI. </a:t>
            </a:r>
          </a:p>
          <a:p>
            <a:pPr marL="742950" lvl="1" indent="-285750" rtl="0" fontAlgn="base">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rPr>
              <a:t>The benefit of IPIs is that the </a:t>
            </a:r>
            <a:r>
              <a:rPr lang="en-GB" sz="1100" b="0" i="0" u="none" strike="noStrike" dirty="0" err="1">
                <a:solidFill>
                  <a:srgbClr val="000000"/>
                </a:solidFill>
                <a:effectLst/>
                <a:latin typeface="Arial" panose="020B0604020202020204" pitchFamily="34" charset="0"/>
              </a:rPr>
              <a:t>preemption</a:t>
            </a:r>
            <a:r>
              <a:rPr lang="en-GB" sz="1100" b="0" i="0" u="none" strike="noStrike" dirty="0">
                <a:solidFill>
                  <a:srgbClr val="000000"/>
                </a:solidFill>
                <a:effectLst/>
                <a:latin typeface="Arial" panose="020B0604020202020204" pitchFamily="34" charset="0"/>
              </a:rPr>
              <a:t> is precise; the worker promptly stops processing the current request and moves on to the next one. </a:t>
            </a:r>
          </a:p>
          <a:p>
            <a:pPr marL="742950" lvl="1" indent="-285750" rtl="0" fontAlgn="base">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rPr>
              <a:t>The drawback is the large cost of receiving IPIs. For instance, receiving an IPI in Shinjuku costs ≈1200 cycles which results in an ≈12% overhead for a 5us quantum assuming a 2GHz clock. Note, Shinjuku’s IPIs rely on non-standard use of virtualization hardware and cannot be deployed in the public cloud. The corresponding overhead for traditional Linux’s IPIs is double. [PAUSE]</a:t>
            </a:r>
          </a:p>
          <a:p>
            <a:pPr marL="742950" lvl="1" indent="-285750" rtl="0" fontAlgn="base">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rPr>
              <a:t>So clearly using interrupts to achieve precise </a:t>
            </a:r>
            <a:r>
              <a:rPr lang="en-GB" sz="1100" b="0" i="0" u="none" strike="noStrike" dirty="0" err="1">
                <a:solidFill>
                  <a:srgbClr val="000000"/>
                </a:solidFill>
                <a:effectLst/>
                <a:latin typeface="Arial" panose="020B0604020202020204" pitchFamily="34" charset="0"/>
              </a:rPr>
              <a:t>preemption</a:t>
            </a:r>
            <a:r>
              <a:rPr lang="en-GB" sz="1100" b="0" i="0" u="none" strike="noStrike" dirty="0">
                <a:solidFill>
                  <a:srgbClr val="000000"/>
                </a:solidFill>
                <a:effectLst/>
                <a:latin typeface="Arial" panose="020B0604020202020204" pitchFamily="34" charset="0"/>
              </a:rPr>
              <a:t> comes with prohibitive overheads. But does </a:t>
            </a:r>
            <a:r>
              <a:rPr lang="en-GB" sz="1100" b="0" i="0" u="none" strike="noStrike" dirty="0" err="1">
                <a:solidFill>
                  <a:srgbClr val="000000"/>
                </a:solidFill>
                <a:effectLst/>
                <a:latin typeface="Arial" panose="020B0604020202020204" pitchFamily="34" charset="0"/>
              </a:rPr>
              <a:t>preemption</a:t>
            </a:r>
            <a:r>
              <a:rPr lang="en-GB" sz="1100" b="0" i="0" u="none" strike="noStrike" dirty="0">
                <a:solidFill>
                  <a:srgbClr val="000000"/>
                </a:solidFill>
                <a:effectLst/>
                <a:latin typeface="Arial" panose="020B0604020202020204" pitchFamily="34" charset="0"/>
              </a:rPr>
              <a:t> have to be precise?</a:t>
            </a:r>
          </a:p>
          <a:p>
            <a:pPr marL="457200" lvl="0" indent="-298450" algn="l" rtl="0">
              <a:lnSpc>
                <a:spcPct val="115000"/>
              </a:lnSpc>
              <a:spcBef>
                <a:spcPts val="0"/>
              </a:spcBef>
              <a:spcAft>
                <a:spcPts val="0"/>
              </a:spcAft>
              <a:buClr>
                <a:schemeClr val="dk1"/>
              </a:buClr>
              <a:buSzPts val="1100"/>
              <a:buChar char="●"/>
            </a:pPr>
            <a:endParaRPr dirty="0">
              <a:solidFill>
                <a:schemeClr val="dk1"/>
              </a:solidFill>
            </a:endParaRPr>
          </a:p>
        </p:txBody>
      </p:sp>
    </p:spTree>
    <p:extLst>
      <p:ext uri="{BB962C8B-B14F-4D97-AF65-F5344CB8AC3E}">
        <p14:creationId xmlns:p14="http://schemas.microsoft.com/office/powerpoint/2010/main" val="2450737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To answer this question, we ran a queuing simulation for multiple service time distributions where we </a:t>
            </a:r>
            <a:r>
              <a:rPr lang="en-GB" sz="1800" b="0" i="0" u="none" strike="noStrike" dirty="0" err="1">
                <a:solidFill>
                  <a:srgbClr val="000000"/>
                </a:solidFill>
                <a:effectLst/>
                <a:latin typeface="Arial" panose="020B0604020202020204" pitchFamily="34" charset="0"/>
              </a:rPr>
              <a:t>modeled</a:t>
            </a:r>
            <a:r>
              <a:rPr lang="en-GB" sz="1800" b="0" i="0" u="none" strike="noStrike" dirty="0">
                <a:solidFill>
                  <a:srgbClr val="000000"/>
                </a:solidFill>
                <a:effectLst/>
                <a:latin typeface="Arial" panose="020B0604020202020204" pitchFamily="34" charset="0"/>
              </a:rPr>
              <a:t> the scheduling quantum as a random variable with a normal distribution, as opposed to a constant value. </a:t>
            </a:r>
          </a:p>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The figure here shows the results for a Bimodal workload with 99.5% of requests take 0.5µs, and 0.5% of requests take 500µs. We observed similar results for other workloads as well. </a:t>
            </a:r>
          </a:p>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We see that as long as </a:t>
            </a:r>
            <a:r>
              <a:rPr lang="en-GB" sz="1800" b="0" i="0" u="none" strike="noStrike" dirty="0" err="1">
                <a:solidFill>
                  <a:srgbClr val="000000"/>
                </a:solidFill>
                <a:effectLst/>
                <a:latin typeface="Arial" panose="020B0604020202020204" pitchFamily="34" charset="0"/>
              </a:rPr>
              <a:t>preemption</a:t>
            </a:r>
            <a:r>
              <a:rPr lang="en-GB" sz="1800" b="0" i="0" u="none" strike="noStrike" dirty="0">
                <a:solidFill>
                  <a:srgbClr val="000000"/>
                </a:solidFill>
                <a:effectLst/>
                <a:latin typeface="Arial" panose="020B0604020202020204" pitchFamily="34" charset="0"/>
              </a:rPr>
              <a:t> occurs within a “small” interval around the desired quantum, the sustained throughput for a target SLO is not. significantly affected. Said differently, approximating the scheduling quantum does not significantly change the shape of the graph. </a:t>
            </a:r>
          </a:p>
          <a:p>
            <a:pPr marL="457200" lvl="0" indent="-298450" algn="l" rtl="0">
              <a:lnSpc>
                <a:spcPct val="115000"/>
              </a:lnSpc>
              <a:spcBef>
                <a:spcPts val="0"/>
              </a:spcBef>
              <a:spcAft>
                <a:spcPts val="0"/>
              </a:spcAft>
              <a:buClr>
                <a:schemeClr val="dk1"/>
              </a:buClr>
              <a:buSzPts val="1100"/>
              <a:buChar char="●"/>
            </a:pPr>
            <a:br>
              <a:rPr lang="en" dirty="0">
                <a:solidFill>
                  <a:schemeClr val="dk1"/>
                </a:solidFill>
              </a:rPr>
            </a:br>
            <a:br>
              <a:rPr lang="en" dirty="0">
                <a:solidFill>
                  <a:schemeClr val="dk1"/>
                </a:solidFill>
              </a:rPr>
            </a:br>
            <a:endParaRPr dirty="0">
              <a:solidFill>
                <a:schemeClr val="dk1"/>
              </a:solidFill>
            </a:endParaRPr>
          </a:p>
        </p:txBody>
      </p:sp>
    </p:spTree>
    <p:extLst>
      <p:ext uri="{BB962C8B-B14F-4D97-AF65-F5344CB8AC3E}">
        <p14:creationId xmlns:p14="http://schemas.microsoft.com/office/powerpoint/2010/main" val="29472798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So we use this observation to make </a:t>
            </a:r>
            <a:r>
              <a:rPr lang="en-GB" sz="1800" b="0" i="0" u="none" strike="noStrike" dirty="0" err="1">
                <a:solidFill>
                  <a:srgbClr val="000000"/>
                </a:solidFill>
                <a:effectLst/>
                <a:latin typeface="Arial" panose="020B0604020202020204" pitchFamily="34" charset="0"/>
              </a:rPr>
              <a:t>preemption</a:t>
            </a:r>
            <a:r>
              <a:rPr lang="en-GB" sz="1800" b="0" i="0" u="none" strike="noStrike" dirty="0">
                <a:solidFill>
                  <a:srgbClr val="000000"/>
                </a:solidFill>
                <a:effectLst/>
                <a:latin typeface="Arial" panose="020B0604020202020204" pitchFamily="34" charset="0"/>
              </a:rPr>
              <a:t> asynchronous in Concord using a mechanism that we call Compiler-enforced cooperation.</a:t>
            </a:r>
          </a:p>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This works as follows: On one hand (as before), the dispatcher monitors how long each request has been executing and </a:t>
            </a:r>
          </a:p>
          <a:p>
            <a:pPr marL="457200" lvl="0" indent="-298450" algn="l" rtl="0">
              <a:lnSpc>
                <a:spcPct val="115000"/>
              </a:lnSpc>
              <a:spcBef>
                <a:spcPts val="0"/>
              </a:spcBef>
              <a:spcAft>
                <a:spcPts val="0"/>
              </a:spcAft>
              <a:buClr>
                <a:schemeClr val="dk1"/>
              </a:buClr>
              <a:buSzPts val="1100"/>
              <a:buChar char="●"/>
            </a:pPr>
            <a:endParaRPr dirty="0">
              <a:solidFill>
                <a:schemeClr val="dk1"/>
              </a:solidFill>
            </a:endParaRPr>
          </a:p>
        </p:txBody>
      </p:sp>
    </p:spTree>
    <p:extLst>
      <p:ext uri="{BB962C8B-B14F-4D97-AF65-F5344CB8AC3E}">
        <p14:creationId xmlns:p14="http://schemas.microsoft.com/office/powerpoint/2010/main" val="24166452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 when the request has reached the end of its scheduling quantum it writes a value (say 1) to a shared cache line (instead of sending an interrupt). On the other hand, Concord uses compiler instrumentation to ensure that the application code periodically checks the value of this shared cache line and whenever it sees that it has been written to by the dispatcher, it yields the CPU.</a:t>
            </a:r>
          </a:p>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So effectively, Concord AUTOMATICALLY converts worker threads from being “interrupt-driven CPU drivers” to “poll-mode CPU drivers” to reduce overheads just like how the majority of low-latency systems today eschew interrupts in </a:t>
            </a:r>
            <a:r>
              <a:rPr lang="en-GB" sz="1800" b="0" i="0" u="none" strike="noStrike" dirty="0" err="1">
                <a:solidFill>
                  <a:srgbClr val="000000"/>
                </a:solidFill>
                <a:effectLst/>
                <a:latin typeface="Arial" panose="020B0604020202020204" pitchFamily="34" charset="0"/>
              </a:rPr>
              <a:t>favor</a:t>
            </a:r>
            <a:r>
              <a:rPr lang="en-GB" sz="1800" b="0" i="0" u="none" strike="noStrike" dirty="0">
                <a:solidFill>
                  <a:srgbClr val="000000"/>
                </a:solidFill>
                <a:effectLst/>
                <a:latin typeface="Arial" panose="020B0604020202020204" pitchFamily="34" charset="0"/>
              </a:rPr>
              <a:t> of polling. [Pause]</a:t>
            </a:r>
          </a:p>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Now, compiler-enforced cooperation approximates precise </a:t>
            </a:r>
            <a:r>
              <a:rPr lang="en-GB" sz="1800" b="0" i="0" u="none" strike="noStrike" dirty="0" err="1">
                <a:solidFill>
                  <a:srgbClr val="000000"/>
                </a:solidFill>
                <a:effectLst/>
                <a:latin typeface="Arial" panose="020B0604020202020204" pitchFamily="34" charset="0"/>
              </a:rPr>
              <a:t>preemption</a:t>
            </a:r>
            <a:r>
              <a:rPr lang="en-GB" sz="1800" b="0" i="0" u="none" strike="noStrike" dirty="0">
                <a:solidFill>
                  <a:srgbClr val="000000"/>
                </a:solidFill>
                <a:effectLst/>
                <a:latin typeface="Arial" panose="020B0604020202020204" pitchFamily="34" charset="0"/>
              </a:rPr>
              <a:t> since workers do not yield instantaneously: they must first reach the cache-line check to see the </a:t>
            </a:r>
            <a:r>
              <a:rPr lang="en-GB" sz="1800" b="0" i="0" u="none" strike="noStrike" dirty="0" err="1">
                <a:solidFill>
                  <a:srgbClr val="000000"/>
                </a:solidFill>
                <a:effectLst/>
                <a:latin typeface="Arial" panose="020B0604020202020204" pitchFamily="34" charset="0"/>
              </a:rPr>
              <a:t>preemption</a:t>
            </a:r>
            <a:r>
              <a:rPr lang="en-GB" sz="1800" b="0" i="0" u="none" strike="noStrike" dirty="0">
                <a:solidFill>
                  <a:srgbClr val="000000"/>
                </a:solidFill>
                <a:effectLst/>
                <a:latin typeface="Arial" panose="020B0604020202020204" pitchFamily="34" charset="0"/>
              </a:rPr>
              <a:t> notification. However, this design significantly reduces the overhead of </a:t>
            </a:r>
            <a:r>
              <a:rPr lang="en-GB" sz="1800" b="0" i="0" u="none" strike="noStrike" dirty="0" err="1">
                <a:solidFill>
                  <a:srgbClr val="000000"/>
                </a:solidFill>
                <a:effectLst/>
                <a:latin typeface="Arial" panose="020B0604020202020204" pitchFamily="34" charset="0"/>
              </a:rPr>
              <a:t>preemption</a:t>
            </a:r>
            <a:r>
              <a:rPr lang="en-GB" sz="1800" b="0" i="0" u="none" strike="noStrike" dirty="0">
                <a:solidFill>
                  <a:srgbClr val="000000"/>
                </a:solidFill>
                <a:effectLst/>
                <a:latin typeface="Arial" panose="020B0604020202020204" pitchFamily="34" charset="0"/>
              </a:rPr>
              <a:t>. </a:t>
            </a:r>
          </a:p>
          <a:p>
            <a:pPr marL="457200" lvl="0" indent="-298450" algn="l" rtl="0">
              <a:lnSpc>
                <a:spcPct val="115000"/>
              </a:lnSpc>
              <a:spcBef>
                <a:spcPts val="0"/>
              </a:spcBef>
              <a:spcAft>
                <a:spcPts val="0"/>
              </a:spcAft>
              <a:buClr>
                <a:schemeClr val="dk1"/>
              </a:buClr>
              <a:buSzPts val="1100"/>
              <a:buChar char="●"/>
            </a:pPr>
            <a:br>
              <a:rPr lang="en" dirty="0">
                <a:solidFill>
                  <a:schemeClr val="dk1"/>
                </a:solidFill>
              </a:rPr>
            </a:br>
            <a:br>
              <a:rPr lang="en" dirty="0">
                <a:solidFill>
                  <a:schemeClr val="dk1"/>
                </a:solidFill>
              </a:rPr>
            </a:br>
            <a:endParaRPr dirty="0">
              <a:solidFill>
                <a:schemeClr val="dk1"/>
              </a:solidFill>
            </a:endParaRPr>
          </a:p>
        </p:txBody>
      </p:sp>
    </p:spTree>
    <p:extLst>
      <p:ext uri="{BB962C8B-B14F-4D97-AF65-F5344CB8AC3E}">
        <p14:creationId xmlns:p14="http://schemas.microsoft.com/office/powerpoint/2010/main" val="16938469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This is because Concord minimizes the cost of the </a:t>
            </a:r>
            <a:r>
              <a:rPr lang="en-GB" sz="1800" b="0" i="0" u="none" strike="noStrike" dirty="0" err="1">
                <a:solidFill>
                  <a:srgbClr val="000000"/>
                </a:solidFill>
                <a:effectLst/>
                <a:latin typeface="Arial" panose="020B0604020202020204" pitchFamily="34" charset="0"/>
              </a:rPr>
              <a:t>preemption</a:t>
            </a:r>
            <a:r>
              <a:rPr lang="en-GB" sz="1800" b="0" i="0" u="none" strike="noStrike" dirty="0">
                <a:solidFill>
                  <a:srgbClr val="000000"/>
                </a:solidFill>
                <a:effectLst/>
                <a:latin typeface="Arial" panose="020B0604020202020204" pitchFamily="34" charset="0"/>
              </a:rPr>
              <a:t> notification itself since a shared cache line is the fastest way to communicate between two cores on shared memory multiprocessors</a:t>
            </a:r>
          </a:p>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Further, the cost of the probes is very low because it consists of only a branch and a read. Since this branch is very rarely taken, we can bias the branch predictor and since the cache line is almost always in the L1 cache of the worker core, the read cost is negligible as well. </a:t>
            </a:r>
          </a:p>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The graph below shows the overhead of Concord’s compiler-enforced cooperation in comparison to Shinjuku’s IPIs as a function of the scheduling quantum. We see that Concord’s overhead is significantly lower and is in fact 12× lower at a scheduling quantum of 2µs and 10× lower at a quantum of 5µs. We also include a naive form of compiler instrumentation as a baseline, here the code is instrumented with </a:t>
            </a:r>
            <a:r>
              <a:rPr lang="en-GB" sz="1800" b="0" i="0" u="none" strike="noStrike" dirty="0" err="1">
                <a:solidFill>
                  <a:srgbClr val="000000"/>
                </a:solidFill>
                <a:effectLst/>
                <a:latin typeface="Arial" panose="020B0604020202020204" pitchFamily="34" charset="0"/>
              </a:rPr>
              <a:t>rdtsc</a:t>
            </a:r>
            <a:r>
              <a:rPr lang="en-GB" sz="1800" b="0" i="0" u="none" strike="noStrike" dirty="0">
                <a:solidFill>
                  <a:srgbClr val="000000"/>
                </a:solidFill>
                <a:effectLst/>
                <a:latin typeface="Arial" panose="020B0604020202020204" pitchFamily="34" charset="0"/>
              </a:rPr>
              <a:t>() calls to allow it to know when the quantum has elapsed instead of relying on the dispatcher. However, frequently invoking </a:t>
            </a:r>
            <a:r>
              <a:rPr lang="en-GB" sz="1800" b="0" i="0" u="none" strike="noStrike" dirty="0" err="1">
                <a:solidFill>
                  <a:srgbClr val="000000"/>
                </a:solidFill>
                <a:effectLst/>
                <a:latin typeface="Arial" panose="020B0604020202020204" pitchFamily="34" charset="0"/>
              </a:rPr>
              <a:t>rdtsc</a:t>
            </a:r>
            <a:r>
              <a:rPr lang="en-GB" sz="1800" b="0" i="0" u="none" strike="noStrike" dirty="0">
                <a:solidFill>
                  <a:srgbClr val="000000"/>
                </a:solidFill>
                <a:effectLst/>
                <a:latin typeface="Arial" panose="020B0604020202020204" pitchFamily="34" charset="0"/>
              </a:rPr>
              <a:t>() leads to an overhead that is worse than that of IPIs since </a:t>
            </a:r>
            <a:r>
              <a:rPr lang="en-GB" sz="1800" b="0" i="0" u="none" strike="noStrike" dirty="0" err="1">
                <a:solidFill>
                  <a:srgbClr val="000000"/>
                </a:solidFill>
                <a:effectLst/>
                <a:latin typeface="Arial" panose="020B0604020202020204" pitchFamily="34" charset="0"/>
              </a:rPr>
              <a:t>rdtsc</a:t>
            </a:r>
            <a:r>
              <a:rPr lang="en-GB" sz="1800" b="0" i="0" u="none" strike="noStrike" dirty="0">
                <a:solidFill>
                  <a:srgbClr val="000000"/>
                </a:solidFill>
                <a:effectLst/>
                <a:latin typeface="Arial" panose="020B0604020202020204" pitchFamily="34" charset="0"/>
              </a:rPr>
              <a:t>() calls are expensive. </a:t>
            </a:r>
          </a:p>
          <a:p>
            <a:pPr marL="457200" lvl="0" indent="-298450" algn="l" rtl="0">
              <a:lnSpc>
                <a:spcPct val="115000"/>
              </a:lnSpc>
              <a:spcBef>
                <a:spcPts val="0"/>
              </a:spcBef>
              <a:spcAft>
                <a:spcPts val="0"/>
              </a:spcAft>
              <a:buClr>
                <a:schemeClr val="dk1"/>
              </a:buClr>
              <a:buSzPts val="1100"/>
              <a:buChar char="●"/>
            </a:pPr>
            <a:endParaRPr dirty="0">
              <a:solidFill>
                <a:schemeClr val="dk1"/>
              </a:solidFill>
            </a:endParaRPr>
          </a:p>
        </p:txBody>
      </p:sp>
    </p:spTree>
    <p:extLst>
      <p:ext uri="{BB962C8B-B14F-4D97-AF65-F5344CB8AC3E}">
        <p14:creationId xmlns:p14="http://schemas.microsoft.com/office/powerpoint/2010/main" val="290717265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So, so far I’ve told you how Concord approximates precise </a:t>
            </a:r>
            <a:r>
              <a:rPr lang="en-GB" sz="1800" b="0" i="0" u="none" strike="noStrike" dirty="0" err="1">
                <a:solidFill>
                  <a:srgbClr val="000000"/>
                </a:solidFill>
                <a:effectLst/>
                <a:latin typeface="Arial" panose="020B0604020202020204" pitchFamily="34" charset="0"/>
              </a:rPr>
              <a:t>preemption</a:t>
            </a:r>
            <a:r>
              <a:rPr lang="en-GB" sz="1800" b="0" i="0" u="none" strike="noStrike" dirty="0">
                <a:solidFill>
                  <a:srgbClr val="000000"/>
                </a:solidFill>
                <a:effectLst/>
                <a:latin typeface="Arial" panose="020B0604020202020204" pitchFamily="34" charset="0"/>
              </a:rPr>
              <a:t> using compiler instrumentation which basically automatically converts worker threads from being “interrupt-driven CPU drivers” to “poll-mode CPU drivers” to reduce overheads just like how the majority of low-latency systems today eschew interrupts in </a:t>
            </a:r>
            <a:r>
              <a:rPr lang="en-GB" sz="1800" b="0" i="0" u="none" strike="noStrike" dirty="0" err="1">
                <a:solidFill>
                  <a:srgbClr val="000000"/>
                </a:solidFill>
                <a:effectLst/>
                <a:latin typeface="Arial" panose="020B0604020202020204" pitchFamily="34" charset="0"/>
              </a:rPr>
              <a:t>favor</a:t>
            </a:r>
            <a:r>
              <a:rPr lang="en-GB" sz="1800" b="0" i="0" u="none" strike="noStrike" dirty="0">
                <a:solidFill>
                  <a:srgbClr val="000000"/>
                </a:solidFill>
                <a:effectLst/>
                <a:latin typeface="Arial" panose="020B0604020202020204" pitchFamily="34" charset="0"/>
              </a:rPr>
              <a:t> of polling.</a:t>
            </a:r>
          </a:p>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I will now move on to how Concord approximates a single queue. </a:t>
            </a:r>
          </a:p>
        </p:txBody>
      </p:sp>
    </p:spTree>
    <p:extLst>
      <p:ext uri="{BB962C8B-B14F-4D97-AF65-F5344CB8AC3E}">
        <p14:creationId xmlns:p14="http://schemas.microsoft.com/office/powerpoint/2010/main" val="2734765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rtl="0" fontAlgn="base">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rPr>
              <a:t>In this system model, a single queue has two sources of throughput overhead. </a:t>
            </a:r>
          </a:p>
          <a:p>
            <a:pPr marL="742950" lvl="1" indent="-285750" rtl="0" fontAlgn="base">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rPr>
              <a:t>First and foremost: the dispatcher core which does not contribute to application goodput. While burning one core does not significantly impact throughput when running on a large server, it does have a serious impact for smaller VMs in the cloud.</a:t>
            </a:r>
          </a:p>
          <a:p>
            <a:pPr marL="742950" lvl="1" indent="-285750" rtl="0" fontAlgn="base">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rPr>
              <a:t>The second overhead is more nuanced and arises due to cache coherence stalls. These occur because a single queue requires that a new request only be sent over to a worker thread once it has finished processing its current request to ensure optimal load balancing. This puts two cache coherence misses on the critical path because the worker threads are forced to remain idle while the dispatcher thread first reads from and then writes to the request queue. These cache coherence misses have been ignored by prior work since their overhead is much lower than that of IPIs, but once the </a:t>
            </a:r>
            <a:r>
              <a:rPr lang="en-GB" sz="1100" b="0" i="0" u="none" strike="noStrike" dirty="0" err="1">
                <a:solidFill>
                  <a:srgbClr val="000000"/>
                </a:solidFill>
                <a:effectLst/>
                <a:latin typeface="Arial" panose="020B0604020202020204" pitchFamily="34" charset="0"/>
              </a:rPr>
              <a:t>preemption</a:t>
            </a:r>
            <a:r>
              <a:rPr lang="en-GB" sz="1100" b="0" i="0" u="none" strike="noStrike" dirty="0">
                <a:solidFill>
                  <a:srgbClr val="000000"/>
                </a:solidFill>
                <a:effectLst/>
                <a:latin typeface="Arial" panose="020B0604020202020204" pitchFamily="34" charset="0"/>
              </a:rPr>
              <a:t> notification itself is just one cache coherence miss, these can have a significant impact. </a:t>
            </a:r>
          </a:p>
          <a:p>
            <a:pPr marL="742950" lvl="1" indent="-285750" rtl="0" fontAlgn="base">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rPr>
              <a:t>Let’s now take a look at how Concord mitigates these two overheads. </a:t>
            </a:r>
          </a:p>
          <a:p>
            <a:br>
              <a:rPr lang="en-GB" b="0" dirty="0">
                <a:effectLst/>
              </a:rPr>
            </a:br>
            <a:endParaRPr dirty="0">
              <a:solidFill>
                <a:schemeClr val="dk1"/>
              </a:solidFill>
            </a:endParaRPr>
          </a:p>
        </p:txBody>
      </p:sp>
    </p:spTree>
    <p:extLst>
      <p:ext uri="{BB962C8B-B14F-4D97-AF65-F5344CB8AC3E}">
        <p14:creationId xmlns:p14="http://schemas.microsoft.com/office/powerpoint/2010/main" val="3768158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rtl="0" fontAlgn="base">
              <a:spcBef>
                <a:spcPts val="0"/>
              </a:spcBef>
              <a:spcAft>
                <a:spcPts val="0"/>
              </a:spcAft>
              <a:buFont typeface="Arial" panose="020B0604020202020204" pitchFamily="34" charset="0"/>
              <a:buChar char="•"/>
            </a:pPr>
            <a:r>
              <a:rPr lang="en-GB" sz="1800" b="0" i="0" u="none" strike="noStrike" dirty="0" err="1">
                <a:solidFill>
                  <a:srgbClr val="000000"/>
                </a:solidFill>
                <a:effectLst/>
                <a:latin typeface="Arial" panose="020B0604020202020204" pitchFamily="34" charset="0"/>
              </a:rPr>
              <a:t>Datacenter</a:t>
            </a:r>
            <a:r>
              <a:rPr lang="en-GB" sz="1800" b="0" i="0" u="none" strike="noStrike" dirty="0">
                <a:solidFill>
                  <a:srgbClr val="000000"/>
                </a:solidFill>
                <a:effectLst/>
                <a:latin typeface="Arial" panose="020B0604020202020204" pitchFamily="34" charset="0"/>
              </a:rPr>
              <a:t> applications today are expected to meet stringent microsecond-scale tail-latency service level objectives or SLOs at individual servers.</a:t>
            </a:r>
          </a:p>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This is because every user request is fanned out across hundreds of servers with the end-to-end response time determined by the server with the slowest response. </a:t>
            </a:r>
          </a:p>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And these strict tail-latency SLOs are only expected to get tighter with time as applications are modularized into increasingly finer microservices and communication stacks are offloaded to specialized hardware.</a:t>
            </a:r>
          </a:p>
        </p:txBody>
      </p:sp>
    </p:spTree>
    <p:extLst>
      <p:ext uri="{BB962C8B-B14F-4D97-AF65-F5344CB8AC3E}">
        <p14:creationId xmlns:p14="http://schemas.microsoft.com/office/powerpoint/2010/main" val="1865039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To mitigate the first overhead, Concord uses a work-conserving dispatcher, i.e., whenever the dispatcher notices that the application threads are busy it contributes to application goodput by processing user requests for one quantum.</a:t>
            </a:r>
          </a:p>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To ensure that the dispatcher retains the ability to respond to network and worker events in a timely manner, the dispatcher runs a version of the application code that is instrumented with </a:t>
            </a:r>
            <a:r>
              <a:rPr lang="en-GB" sz="1800" b="0" i="0" u="none" strike="noStrike" dirty="0" err="1">
                <a:solidFill>
                  <a:srgbClr val="000000"/>
                </a:solidFill>
                <a:effectLst/>
                <a:latin typeface="Arial" panose="020B0604020202020204" pitchFamily="34" charset="0"/>
              </a:rPr>
              <a:t>rdtsc</a:t>
            </a:r>
            <a:r>
              <a:rPr lang="en-GB" sz="1800" b="0" i="0" u="none" strike="noStrike" dirty="0">
                <a:solidFill>
                  <a:srgbClr val="000000"/>
                </a:solidFill>
                <a:effectLst/>
                <a:latin typeface="Arial" panose="020B0604020202020204" pitchFamily="34" charset="0"/>
              </a:rPr>
              <a:t>() probes. </a:t>
            </a:r>
            <a:r>
              <a:rPr lang="en-GB" sz="1800" b="0" i="0" u="none" strike="noStrike" dirty="0" err="1">
                <a:solidFill>
                  <a:srgbClr val="000000"/>
                </a:solidFill>
                <a:effectLst/>
                <a:latin typeface="Arial" panose="020B0604020202020204" pitchFamily="34" charset="0"/>
              </a:rPr>
              <a:t>rdtsc</a:t>
            </a:r>
            <a:r>
              <a:rPr lang="en-GB" sz="1800" b="0" i="0" u="none" strike="noStrike" dirty="0">
                <a:solidFill>
                  <a:srgbClr val="000000"/>
                </a:solidFill>
                <a:effectLst/>
                <a:latin typeface="Arial" panose="020B0604020202020204" pitchFamily="34" charset="0"/>
              </a:rPr>
              <a:t>() is necessary since there is no external entity available to </a:t>
            </a:r>
            <a:r>
              <a:rPr lang="en-GB" sz="1800" b="0" i="0" u="none" strike="noStrike" dirty="0" err="1">
                <a:solidFill>
                  <a:srgbClr val="000000"/>
                </a:solidFill>
                <a:effectLst/>
                <a:latin typeface="Arial" panose="020B0604020202020204" pitchFamily="34" charset="0"/>
              </a:rPr>
              <a:t>preempt</a:t>
            </a:r>
            <a:r>
              <a:rPr lang="en-GB" sz="1800" b="0" i="0" u="none" strike="noStrike" dirty="0">
                <a:solidFill>
                  <a:srgbClr val="000000"/>
                </a:solidFill>
                <a:effectLst/>
                <a:latin typeface="Arial" panose="020B0604020202020204" pitchFamily="34" charset="0"/>
              </a:rPr>
              <a:t> the dispatcher and so it must </a:t>
            </a:r>
            <a:r>
              <a:rPr lang="en-GB" sz="1800" b="0" i="0" u="none" strike="noStrike" dirty="0" err="1">
                <a:solidFill>
                  <a:srgbClr val="000000"/>
                </a:solidFill>
                <a:effectLst/>
                <a:latin typeface="Arial" panose="020B0604020202020204" pitchFamily="34" charset="0"/>
              </a:rPr>
              <a:t>preempt</a:t>
            </a:r>
            <a:r>
              <a:rPr lang="en-GB" sz="1800" b="0" i="0" u="none" strike="noStrike" dirty="0">
                <a:solidFill>
                  <a:srgbClr val="000000"/>
                </a:solidFill>
                <a:effectLst/>
                <a:latin typeface="Arial" panose="020B0604020202020204" pitchFamily="34" charset="0"/>
              </a:rPr>
              <a:t> itself.</a:t>
            </a:r>
          </a:p>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Such a work-conserving dispatcher leads to an approximation of the single queue because requests that have been processed by a worker cannot be processed by the dispatcher and vice versa, since the instruction pointers are different due to the different instrumentation. </a:t>
            </a:r>
          </a:p>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However, we show in the paper that this approximation does not significantly impact tail latency.. </a:t>
            </a:r>
          </a:p>
          <a:p>
            <a:pPr marL="457200" lvl="0" indent="-298450" algn="l" rtl="0">
              <a:lnSpc>
                <a:spcPct val="115000"/>
              </a:lnSpc>
              <a:spcBef>
                <a:spcPts val="0"/>
              </a:spcBef>
              <a:spcAft>
                <a:spcPts val="0"/>
              </a:spcAft>
              <a:buClr>
                <a:schemeClr val="dk1"/>
              </a:buClr>
              <a:buSzPts val="1100"/>
              <a:buChar char="●"/>
            </a:pPr>
            <a:endParaRPr dirty="0">
              <a:solidFill>
                <a:schemeClr val="dk1"/>
              </a:solidFill>
            </a:endParaRPr>
          </a:p>
        </p:txBody>
      </p:sp>
    </p:spTree>
    <p:extLst>
      <p:ext uri="{BB962C8B-B14F-4D97-AF65-F5344CB8AC3E}">
        <p14:creationId xmlns:p14="http://schemas.microsoft.com/office/powerpoint/2010/main" val="2870873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To eliminate the overhead due to worker threads being idle, Concord carefully trades the optimal single queue policy in </a:t>
            </a:r>
            <a:r>
              <a:rPr lang="en-GB" sz="1800" b="0" i="0" u="none" strike="noStrike" dirty="0" err="1">
                <a:solidFill>
                  <a:srgbClr val="000000"/>
                </a:solidFill>
                <a:effectLst/>
                <a:latin typeface="Arial" panose="020B0604020202020204" pitchFamily="34" charset="0"/>
              </a:rPr>
              <a:t>favor</a:t>
            </a:r>
            <a:r>
              <a:rPr lang="en-GB" sz="1800" b="0" i="0" u="none" strike="noStrike" dirty="0">
                <a:solidFill>
                  <a:srgbClr val="000000"/>
                </a:solidFill>
                <a:effectLst/>
                <a:latin typeface="Arial" panose="020B0604020202020204" pitchFamily="34" charset="0"/>
              </a:rPr>
              <a:t> of the Join-Bounded-Shortest-Queue or JBSQ policy which approximates an ideal, work-conserving single queue by combining a single, central queue with</a:t>
            </a:r>
            <a:br>
              <a:rPr lang="en-GB" sz="3200" b="0" dirty="0">
                <a:effectLst/>
              </a:rPr>
            </a:br>
            <a:endParaRPr dirty="0">
              <a:solidFill>
                <a:schemeClr val="dk1"/>
              </a:solidFill>
            </a:endParaRPr>
          </a:p>
        </p:txBody>
      </p:sp>
    </p:spTree>
    <p:extLst>
      <p:ext uri="{BB962C8B-B14F-4D97-AF65-F5344CB8AC3E}">
        <p14:creationId xmlns:p14="http://schemas.microsoft.com/office/powerpoint/2010/main" val="25012018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short, bounded per-worker queues.</a:t>
            </a:r>
          </a:p>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Using bounded per-worker queues enables the Concord dispatcher to push new requests asynchronously. This ensures that upon completing a request, worker threads can immediately begin processing a new request from their local queue, thus eliminating the idle time spent waiting for the next request. </a:t>
            </a:r>
          </a:p>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A natural question at this point is what the depth of each worker queue should be, in order to not significantly impair load balancing (and hence tail latency). In practice we found that a queue depth of 2 is sufficient to eliminate worker thread stalls. </a:t>
            </a:r>
          </a:p>
          <a:p>
            <a:pPr marL="457200" lvl="0" indent="-298450" algn="l" rtl="0">
              <a:lnSpc>
                <a:spcPct val="115000"/>
              </a:lnSpc>
              <a:spcBef>
                <a:spcPts val="0"/>
              </a:spcBef>
              <a:spcAft>
                <a:spcPts val="0"/>
              </a:spcAft>
              <a:buClr>
                <a:schemeClr val="dk1"/>
              </a:buClr>
              <a:buSzPts val="1100"/>
              <a:buChar char="●"/>
            </a:pPr>
            <a:endParaRPr dirty="0">
              <a:solidFill>
                <a:schemeClr val="dk1"/>
              </a:solidFill>
            </a:endParaRPr>
          </a:p>
        </p:txBody>
      </p:sp>
    </p:spTree>
    <p:extLst>
      <p:ext uri="{BB962C8B-B14F-4D97-AF65-F5344CB8AC3E}">
        <p14:creationId xmlns:p14="http://schemas.microsoft.com/office/powerpoint/2010/main" val="34438103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GB" sz="1800" b="0" i="0" u="none" strike="noStrike" dirty="0">
                <a:solidFill>
                  <a:srgbClr val="000000"/>
                </a:solidFill>
                <a:effectLst/>
                <a:latin typeface="Arial" panose="020B0604020202020204" pitchFamily="34" charset="0"/>
              </a:rPr>
              <a:t>So, at this point, I have told you how Concord approximates precise </a:t>
            </a:r>
            <a:r>
              <a:rPr lang="en-GB" sz="1800" b="0" i="0" u="none" strike="noStrike" dirty="0" err="1">
                <a:solidFill>
                  <a:srgbClr val="000000"/>
                </a:solidFill>
                <a:effectLst/>
                <a:latin typeface="Arial" panose="020B0604020202020204" pitchFamily="34" charset="0"/>
              </a:rPr>
              <a:t>preemption</a:t>
            </a:r>
            <a:r>
              <a:rPr lang="en-GB" sz="1800" b="0" i="0" u="none" strike="noStrike" dirty="0">
                <a:solidFill>
                  <a:srgbClr val="000000"/>
                </a:solidFill>
                <a:effectLst/>
                <a:latin typeface="Arial" panose="020B0604020202020204" pitchFamily="34" charset="0"/>
              </a:rPr>
              <a:t> using compiler-enforced cooperation and approximates a single queue using a work-conserving dispatcher and JBSQ. I will now present a few </a:t>
            </a:r>
            <a:r>
              <a:rPr lang="en-GB" sz="1800" b="0" i="0" u="none" strike="noStrike" dirty="0" err="1">
                <a:solidFill>
                  <a:srgbClr val="000000"/>
                </a:solidFill>
                <a:effectLst/>
                <a:latin typeface="Arial" panose="020B0604020202020204" pitchFamily="34" charset="0"/>
              </a:rPr>
              <a:t>higlights</a:t>
            </a:r>
            <a:r>
              <a:rPr lang="en-GB" sz="1800" b="0" i="0" u="none" strike="noStrike" dirty="0">
                <a:solidFill>
                  <a:srgbClr val="000000"/>
                </a:solidFill>
                <a:effectLst/>
                <a:latin typeface="Arial" panose="020B0604020202020204" pitchFamily="34" charset="0"/>
              </a:rPr>
              <a:t> from our evaluation. As I mentioned previously, I will first show how Concord outperforms the state of the art at today’s timescales before showing how the performance improvements only grow as timescales become shorter. Finally, I will describe how Concord outperforms the latest HW support for scheduling. </a:t>
            </a:r>
            <a:br>
              <a:rPr lang="en" dirty="0">
                <a:solidFill>
                  <a:schemeClr val="dk1"/>
                </a:solidFill>
              </a:rPr>
            </a:br>
            <a:br>
              <a:rPr lang="en" dirty="0">
                <a:solidFill>
                  <a:schemeClr val="dk1"/>
                </a:solidFill>
              </a:rPr>
            </a:br>
            <a:endParaRPr dirty="0">
              <a:solidFill>
                <a:schemeClr val="dk1"/>
              </a:solidFill>
            </a:endParaRPr>
          </a:p>
        </p:txBody>
      </p:sp>
    </p:spTree>
    <p:extLst>
      <p:ext uri="{BB962C8B-B14F-4D97-AF65-F5344CB8AC3E}">
        <p14:creationId xmlns:p14="http://schemas.microsoft.com/office/powerpoint/2010/main" val="267721897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br>
              <a:rPr lang="en" dirty="0">
                <a:solidFill>
                  <a:schemeClr val="dk1"/>
                </a:solidFill>
              </a:rPr>
            </a:br>
            <a:endParaRPr dirty="0">
              <a:solidFill>
                <a:schemeClr val="dk1"/>
              </a:solidFill>
            </a:endParaRPr>
          </a:p>
        </p:txBody>
      </p:sp>
    </p:spTree>
    <p:extLst>
      <p:ext uri="{BB962C8B-B14F-4D97-AF65-F5344CB8AC3E}">
        <p14:creationId xmlns:p14="http://schemas.microsoft.com/office/powerpoint/2010/main" val="4242731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br>
              <a:rPr lang="en" dirty="0">
                <a:solidFill>
                  <a:schemeClr val="dk1"/>
                </a:solidFill>
              </a:rPr>
            </a:br>
            <a:br>
              <a:rPr lang="en" dirty="0">
                <a:solidFill>
                  <a:schemeClr val="dk1"/>
                </a:solidFill>
              </a:rPr>
            </a:br>
            <a:endParaRPr dirty="0">
              <a:solidFill>
                <a:schemeClr val="dk1"/>
              </a:solidFill>
            </a:endParaRPr>
          </a:p>
        </p:txBody>
      </p:sp>
    </p:spTree>
    <p:extLst>
      <p:ext uri="{BB962C8B-B14F-4D97-AF65-F5344CB8AC3E}">
        <p14:creationId xmlns:p14="http://schemas.microsoft.com/office/powerpoint/2010/main" val="26315267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br>
              <a:rPr lang="en" dirty="0">
                <a:solidFill>
                  <a:schemeClr val="dk1"/>
                </a:solidFill>
              </a:rPr>
            </a:br>
            <a:br>
              <a:rPr lang="en" dirty="0">
                <a:solidFill>
                  <a:schemeClr val="dk1"/>
                </a:solidFill>
              </a:rPr>
            </a:br>
            <a:endParaRPr dirty="0">
              <a:solidFill>
                <a:schemeClr val="dk1"/>
              </a:solidFill>
            </a:endParaRPr>
          </a:p>
        </p:txBody>
      </p:sp>
    </p:spTree>
    <p:extLst>
      <p:ext uri="{BB962C8B-B14F-4D97-AF65-F5344CB8AC3E}">
        <p14:creationId xmlns:p14="http://schemas.microsoft.com/office/powerpoint/2010/main" val="27044180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br>
              <a:rPr lang="en" dirty="0">
                <a:solidFill>
                  <a:schemeClr val="dk1"/>
                </a:solidFill>
              </a:rPr>
            </a:br>
            <a:br>
              <a:rPr lang="en" dirty="0">
                <a:solidFill>
                  <a:schemeClr val="dk1"/>
                </a:solidFill>
              </a:rPr>
            </a:br>
            <a:endParaRPr dirty="0">
              <a:solidFill>
                <a:schemeClr val="dk1"/>
              </a:solidFill>
            </a:endParaRPr>
          </a:p>
        </p:txBody>
      </p:sp>
    </p:spTree>
    <p:extLst>
      <p:ext uri="{BB962C8B-B14F-4D97-AF65-F5344CB8AC3E}">
        <p14:creationId xmlns:p14="http://schemas.microsoft.com/office/powerpoint/2010/main" val="8781406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br>
              <a:rPr lang="en" dirty="0">
                <a:solidFill>
                  <a:schemeClr val="dk1"/>
                </a:solidFill>
              </a:rPr>
            </a:br>
            <a:br>
              <a:rPr lang="en" dirty="0">
                <a:solidFill>
                  <a:schemeClr val="dk1"/>
                </a:solidFill>
              </a:rPr>
            </a:br>
            <a:endParaRPr dirty="0">
              <a:solidFill>
                <a:schemeClr val="dk1"/>
              </a:solidFill>
            </a:endParaRPr>
          </a:p>
        </p:txBody>
      </p:sp>
    </p:spTree>
    <p:extLst>
      <p:ext uri="{BB962C8B-B14F-4D97-AF65-F5344CB8AC3E}">
        <p14:creationId xmlns:p14="http://schemas.microsoft.com/office/powerpoint/2010/main" val="9470234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br>
              <a:rPr lang="en" dirty="0">
                <a:solidFill>
                  <a:schemeClr val="dk1"/>
                </a:solidFill>
              </a:rPr>
            </a:br>
            <a:br>
              <a:rPr lang="en" dirty="0">
                <a:solidFill>
                  <a:schemeClr val="dk1"/>
                </a:solidFill>
              </a:rPr>
            </a:br>
            <a:endParaRPr dirty="0">
              <a:solidFill>
                <a:schemeClr val="dk1"/>
              </a:solidFill>
            </a:endParaRPr>
          </a:p>
        </p:txBody>
      </p:sp>
    </p:spTree>
    <p:extLst>
      <p:ext uri="{BB962C8B-B14F-4D97-AF65-F5344CB8AC3E}">
        <p14:creationId xmlns:p14="http://schemas.microsoft.com/office/powerpoint/2010/main" val="36115486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Since the tail latency of a request at individual servers is dominated by its queueing delay (and not the service time), state-of-the-art schedulers are optimized based on queueing theory. </a:t>
            </a:r>
          </a:p>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Now from a theoretical point of view, the results are very clear: In a nutshell, they state that that in order to minimize tail latency across different service time distributions, schedulers must support two policies  </a:t>
            </a:r>
          </a:p>
          <a:p>
            <a:pPr marL="914400" lvl="1"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(a) a single request queue to avoid load imbalance across cores, and </a:t>
            </a:r>
          </a:p>
          <a:p>
            <a:pPr marL="914400" lvl="1"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(b) </a:t>
            </a:r>
            <a:r>
              <a:rPr lang="en-GB" sz="1800" b="0" i="0" u="none" strike="noStrike" dirty="0" err="1">
                <a:solidFill>
                  <a:srgbClr val="000000"/>
                </a:solidFill>
                <a:effectLst/>
                <a:latin typeface="Arial" panose="020B0604020202020204" pitchFamily="34" charset="0"/>
              </a:rPr>
              <a:t>preemptive</a:t>
            </a:r>
            <a:r>
              <a:rPr lang="en-GB" sz="1800" b="0" i="0" u="none" strike="noStrike" dirty="0">
                <a:solidFill>
                  <a:srgbClr val="000000"/>
                </a:solidFill>
                <a:effectLst/>
                <a:latin typeface="Arial" panose="020B0604020202020204" pitchFamily="34" charset="0"/>
              </a:rPr>
              <a:t> scheduling to ensure that short requests do not suffer from head of line blocking due to long running ones.</a:t>
            </a:r>
          </a:p>
          <a:p>
            <a:pPr marL="457200" lvl="0" indent="-298450" algn="l" rtl="0">
              <a:lnSpc>
                <a:spcPct val="115000"/>
              </a:lnSpc>
              <a:spcBef>
                <a:spcPts val="0"/>
              </a:spcBef>
              <a:spcAft>
                <a:spcPts val="0"/>
              </a:spcAft>
              <a:buClr>
                <a:schemeClr val="dk1"/>
              </a:buClr>
              <a:buSzPts val="1100"/>
              <a:buChar char="●"/>
            </a:pPr>
            <a:endParaRPr dirty="0">
              <a:solidFill>
                <a:schemeClr val="dk1"/>
              </a:solidFill>
            </a:endParaRPr>
          </a:p>
        </p:txBody>
      </p:sp>
    </p:spTree>
    <p:extLst>
      <p:ext uri="{BB962C8B-B14F-4D97-AF65-F5344CB8AC3E}">
        <p14:creationId xmlns:p14="http://schemas.microsoft.com/office/powerpoint/2010/main" val="20737453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br>
              <a:rPr lang="en" dirty="0">
                <a:solidFill>
                  <a:schemeClr val="dk1"/>
                </a:solidFill>
              </a:rPr>
            </a:br>
            <a:br>
              <a:rPr lang="en" dirty="0">
                <a:solidFill>
                  <a:schemeClr val="dk1"/>
                </a:solidFill>
              </a:rPr>
            </a:br>
            <a:endParaRPr dirty="0">
              <a:solidFill>
                <a:schemeClr val="dk1"/>
              </a:solidFill>
            </a:endParaRPr>
          </a:p>
        </p:txBody>
      </p:sp>
    </p:spTree>
    <p:extLst>
      <p:ext uri="{BB962C8B-B14F-4D97-AF65-F5344CB8AC3E}">
        <p14:creationId xmlns:p14="http://schemas.microsoft.com/office/powerpoint/2010/main" val="146384447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lang="en" sz="2000" dirty="0"/>
          </a:p>
        </p:txBody>
      </p:sp>
    </p:spTree>
    <p:extLst>
      <p:ext uri="{BB962C8B-B14F-4D97-AF65-F5344CB8AC3E}">
        <p14:creationId xmlns:p14="http://schemas.microsoft.com/office/powerpoint/2010/main" val="355552916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endParaRPr dirty="0">
              <a:solidFill>
                <a:schemeClr val="dk1"/>
              </a:solidFill>
            </a:endParaRPr>
          </a:p>
        </p:txBody>
      </p:sp>
    </p:spTree>
    <p:extLst>
      <p:ext uri="{BB962C8B-B14F-4D97-AF65-F5344CB8AC3E}">
        <p14:creationId xmlns:p14="http://schemas.microsoft.com/office/powerpoint/2010/main" val="72009989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br>
              <a:rPr lang="en" dirty="0">
                <a:solidFill>
                  <a:schemeClr val="dk1"/>
                </a:solidFill>
              </a:rPr>
            </a:br>
            <a:br>
              <a:rPr lang="en" dirty="0">
                <a:solidFill>
                  <a:schemeClr val="dk1"/>
                </a:solidFill>
              </a:rPr>
            </a:br>
            <a:endParaRPr dirty="0">
              <a:solidFill>
                <a:schemeClr val="dk1"/>
              </a:solidFill>
            </a:endParaRPr>
          </a:p>
        </p:txBody>
      </p:sp>
    </p:spTree>
    <p:extLst>
      <p:ext uri="{BB962C8B-B14F-4D97-AF65-F5344CB8AC3E}">
        <p14:creationId xmlns:p14="http://schemas.microsoft.com/office/powerpoint/2010/main" val="299705686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br>
              <a:rPr lang="en" dirty="0">
                <a:solidFill>
                  <a:schemeClr val="dk1"/>
                </a:solidFill>
              </a:rPr>
            </a:br>
            <a:endParaRPr dirty="0">
              <a:solidFill>
                <a:schemeClr val="dk1"/>
              </a:solidFill>
            </a:endParaRPr>
          </a:p>
        </p:txBody>
      </p:sp>
    </p:spTree>
    <p:extLst>
      <p:ext uri="{BB962C8B-B14F-4D97-AF65-F5344CB8AC3E}">
        <p14:creationId xmlns:p14="http://schemas.microsoft.com/office/powerpoint/2010/main" val="1971730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However, from a systems point of view the answer is less clear. And this is because improving tail latency by canonically implementing these policies necessitates the use of mechanisms with high overhead. </a:t>
            </a:r>
          </a:p>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This sacrifices the maximum throughput that such systems can sustain, with the sacrificed throughput only increasing as service times grow shorter. </a:t>
            </a:r>
          </a:p>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The figure on this slide provides an abstract visualization of the sacrificed throughput. Implementing theoretically optimal policies makes systems move from the blue to the orange curve;. This has the benefit of keeping tail latency low for up to a greater load but the downside is that using these expensive mechanisms results in them saturating sooner than their non-tail-optimized counterparts.</a:t>
            </a:r>
          </a:p>
        </p:txBody>
      </p:sp>
    </p:spTree>
    <p:extLst>
      <p:ext uri="{BB962C8B-B14F-4D97-AF65-F5344CB8AC3E}">
        <p14:creationId xmlns:p14="http://schemas.microsoft.com/office/powerpoint/2010/main" val="1247429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marR="0" lvl="0" indent="-298450" algn="l" defTabSz="914400" rtl="0" eaLnBrk="1" fontAlgn="auto" latinLnBrk="0" hangingPunct="1">
              <a:lnSpc>
                <a:spcPct val="115000"/>
              </a:lnSpc>
              <a:spcBef>
                <a:spcPts val="0"/>
              </a:spcBef>
              <a:spcAft>
                <a:spcPts val="0"/>
              </a:spcAft>
              <a:buClr>
                <a:schemeClr val="dk1"/>
              </a:buClr>
              <a:buSzPts val="1100"/>
              <a:buFont typeface="Arial"/>
              <a:buChar char="●"/>
              <a:tabLst/>
              <a:defRPr/>
            </a:pPr>
            <a:r>
              <a:rPr lang="en-GB" sz="1100" b="0" i="0" u="none" strike="noStrike" dirty="0">
                <a:solidFill>
                  <a:srgbClr val="000000"/>
                </a:solidFill>
                <a:effectLst/>
                <a:latin typeface="Arial" panose="020B0604020202020204" pitchFamily="34" charset="0"/>
              </a:rPr>
              <a:t>[Question] So the question we ask is, Is it feasible to improve maximum sustainable throughput without sacrificing tail latency?</a:t>
            </a:r>
          </a:p>
          <a:p>
            <a:pPr marL="914400" lvl="1" indent="-298450" algn="l" rtl="0">
              <a:lnSpc>
                <a:spcPct val="115000"/>
              </a:lnSpc>
              <a:spcBef>
                <a:spcPts val="0"/>
              </a:spcBef>
              <a:spcAft>
                <a:spcPts val="0"/>
              </a:spcAft>
              <a:buClr>
                <a:schemeClr val="dk1"/>
              </a:buClr>
              <a:buSzPts val="1100"/>
              <a:buChar char="●"/>
            </a:pPr>
            <a:r>
              <a:rPr lang="en-US" dirty="0">
                <a:solidFill>
                  <a:schemeClr val="dk1"/>
                </a:solidFill>
              </a:rPr>
              <a:t>That is, go from the orange curve to the green curve.</a:t>
            </a:r>
            <a:endParaRPr dirty="0">
              <a:solidFill>
                <a:schemeClr val="dk1"/>
              </a:solidFill>
            </a:endParaRPr>
          </a:p>
        </p:txBody>
      </p:sp>
    </p:spTree>
    <p:extLst>
      <p:ext uri="{BB962C8B-B14F-4D97-AF65-F5344CB8AC3E}">
        <p14:creationId xmlns:p14="http://schemas.microsoft.com/office/powerpoint/2010/main" val="22494108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rtl="0" fontAlgn="base">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rPr>
              <a:t>In the rest of the talk I will demonstrate that it is indeed feasible and that the key to doing so is to carefully approximate (as opposed to canonically implement) theoretically-optimal policies. </a:t>
            </a:r>
          </a:p>
          <a:p>
            <a:pPr marL="742950" lvl="1" indent="-285750" rtl="0" fontAlgn="base">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rPr>
              <a:t>This is because approximating optimal policies enables low-overhead, microsecond-scale scheduling mechanisms that significantly improve application throughput.</a:t>
            </a:r>
          </a:p>
          <a:p>
            <a:pPr marL="742950" lvl="1" indent="-285750" rtl="0" fontAlgn="base">
              <a:spcBef>
                <a:spcPts val="0"/>
              </a:spcBef>
              <a:spcAft>
                <a:spcPts val="0"/>
              </a:spcAft>
              <a:buFont typeface="Arial" panose="020B0604020202020204" pitchFamily="34" charset="0"/>
              <a:buChar char="•"/>
            </a:pPr>
            <a:r>
              <a:rPr lang="en-GB" sz="1100" b="0" i="0" u="none" strike="noStrike" dirty="0">
                <a:solidFill>
                  <a:srgbClr val="000000"/>
                </a:solidFill>
                <a:effectLst/>
                <a:latin typeface="Arial" panose="020B0604020202020204" pitchFamily="34" charset="0"/>
              </a:rPr>
              <a:t>Going back to our comparative illustration, this enables us to achieve the best of both worlds because by closely approximating optimal policies, we retain the shape of the orange curve and the low-overhead mechanisms that approximation enables ensure that the curve shifts to the right. </a:t>
            </a:r>
            <a:br>
              <a:rPr lang="en" dirty="0">
                <a:solidFill>
                  <a:schemeClr val="dk1"/>
                </a:solidFill>
              </a:rPr>
            </a:br>
            <a:br>
              <a:rPr lang="en" dirty="0">
                <a:solidFill>
                  <a:schemeClr val="dk1"/>
                </a:solidFill>
              </a:rPr>
            </a:br>
            <a:endParaRPr dirty="0">
              <a:solidFill>
                <a:schemeClr val="dk1"/>
              </a:solidFill>
            </a:endParaRPr>
          </a:p>
        </p:txBody>
      </p:sp>
    </p:spTree>
    <p:extLst>
      <p:ext uri="{BB962C8B-B14F-4D97-AF65-F5344CB8AC3E}">
        <p14:creationId xmlns:p14="http://schemas.microsoft.com/office/powerpoint/2010/main" val="8030582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We use this insight to build Concord, a scheduling runtime for microsecond-scale </a:t>
            </a:r>
            <a:r>
              <a:rPr lang="en-GB" sz="1800" b="0" i="0" u="none" strike="noStrike" dirty="0" err="1">
                <a:solidFill>
                  <a:srgbClr val="000000"/>
                </a:solidFill>
                <a:effectLst/>
                <a:latin typeface="Arial" panose="020B0604020202020204" pitchFamily="34" charset="0"/>
              </a:rPr>
              <a:t>datacenter</a:t>
            </a:r>
            <a:r>
              <a:rPr lang="en-GB" sz="1800" b="0" i="0" u="none" strike="noStrike" dirty="0">
                <a:solidFill>
                  <a:srgbClr val="000000"/>
                </a:solidFill>
                <a:effectLst/>
                <a:latin typeface="Arial" panose="020B0604020202020204" pitchFamily="34" charset="0"/>
              </a:rPr>
              <a:t> mechanisms. Concord introduces low-overhead mechanisms to approximate both a single queue and precise </a:t>
            </a:r>
            <a:r>
              <a:rPr lang="en-GB" sz="1800" b="0" i="0" u="none" strike="noStrike" dirty="0" err="1">
                <a:solidFill>
                  <a:srgbClr val="000000"/>
                </a:solidFill>
                <a:effectLst/>
                <a:latin typeface="Arial" panose="020B0604020202020204" pitchFamily="34" charset="0"/>
              </a:rPr>
              <a:t>preemption</a:t>
            </a:r>
            <a:r>
              <a:rPr lang="en-GB" sz="1800" b="0" i="0" u="none" strike="noStrike" dirty="0">
                <a:solidFill>
                  <a:srgbClr val="000000"/>
                </a:solidFill>
                <a:effectLst/>
                <a:latin typeface="Arial" panose="020B0604020202020204" pitchFamily="34" charset="0"/>
              </a:rPr>
              <a:t>. </a:t>
            </a:r>
          </a:p>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One thing I want to emphasize here is that Concord’s mechanisms do not rely on non-standard use of hardware or application-level assumptions, so it can be immediately deployed in the public cloud for a wide variety of applications. </a:t>
            </a:r>
          </a:p>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In fact, as I will show you in a little while, Concord’s mechanisms outperform even the latest hardware support for scheduling.</a:t>
            </a:r>
          </a:p>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The graph below provides a glimpse of Concord’s throughput improvements over two state of the art schedulers. </a:t>
            </a:r>
          </a:p>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I will come back to this graph later, but what I want you to take away is that Concord’s results mirrors the abstract visualization from the previous slide. </a:t>
            </a:r>
          </a:p>
        </p:txBody>
      </p:sp>
    </p:spTree>
    <p:extLst>
      <p:ext uri="{BB962C8B-B14F-4D97-AF65-F5344CB8AC3E}">
        <p14:creationId xmlns:p14="http://schemas.microsoft.com/office/powerpoint/2010/main" val="1866868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rtl="0" fontAlgn="base">
              <a:spcBef>
                <a:spcPts val="0"/>
              </a:spcBef>
              <a:spcAft>
                <a:spcPts val="0"/>
              </a:spcAft>
              <a:buFont typeface="Arial" panose="020B0604020202020204" pitchFamily="34" charset="0"/>
              <a:buChar char="•"/>
            </a:pPr>
            <a:r>
              <a:rPr lang="en-GB" sz="1800" b="0" i="0" u="none" strike="noStrike" dirty="0">
                <a:solidFill>
                  <a:srgbClr val="000000"/>
                </a:solidFill>
                <a:effectLst/>
                <a:latin typeface="Arial" panose="020B0604020202020204" pitchFamily="34" charset="0"/>
              </a:rPr>
              <a:t>So if there is one thing I want you to take away from this talk, it is that approximating (as opposed to canonically implementing) theoretically optimal scheduling policies significantly increases throughput at microsecond scale at negligible tail latency costs. </a:t>
            </a:r>
          </a:p>
        </p:txBody>
      </p:sp>
    </p:spTree>
    <p:extLst>
      <p:ext uri="{BB962C8B-B14F-4D97-AF65-F5344CB8AC3E}">
        <p14:creationId xmlns:p14="http://schemas.microsoft.com/office/powerpoint/2010/main" val="23059947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24d28a24313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24d28a24313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298450" algn="l" rtl="0">
              <a:lnSpc>
                <a:spcPct val="115000"/>
              </a:lnSpc>
              <a:spcBef>
                <a:spcPts val="0"/>
              </a:spcBef>
              <a:spcAft>
                <a:spcPts val="0"/>
              </a:spcAft>
              <a:buClr>
                <a:schemeClr val="dk1"/>
              </a:buClr>
              <a:buSzPts val="1100"/>
              <a:buChar char="●"/>
            </a:pPr>
            <a:r>
              <a:rPr lang="en-GB" sz="1800" b="0" i="0" u="none" strike="noStrike" dirty="0">
                <a:solidFill>
                  <a:srgbClr val="000000"/>
                </a:solidFill>
                <a:effectLst/>
                <a:latin typeface="Arial" panose="020B0604020202020204" pitchFamily="34" charset="0"/>
              </a:rPr>
              <a:t>Here is the outline for the rest of my talk.</a:t>
            </a:r>
          </a:p>
          <a:p>
            <a:pPr marL="457200" lvl="0" indent="-298450" algn="l" rtl="0">
              <a:lnSpc>
                <a:spcPct val="115000"/>
              </a:lnSpc>
              <a:spcBef>
                <a:spcPts val="0"/>
              </a:spcBef>
              <a:spcAft>
                <a:spcPts val="0"/>
              </a:spcAft>
              <a:buClr>
                <a:schemeClr val="dk1"/>
              </a:buClr>
              <a:buSzPts val="1100"/>
              <a:buChar char="●"/>
            </a:pPr>
            <a:r>
              <a:rPr lang="en-GB" sz="1800" b="0" i="0" u="none" strike="noStrike" dirty="0">
                <a:solidFill>
                  <a:srgbClr val="000000"/>
                </a:solidFill>
                <a:effectLst/>
                <a:latin typeface="Arial" panose="020B0604020202020204" pitchFamily="34" charset="0"/>
              </a:rPr>
              <a:t>First, I will describe Concord’s design and how it approximates both a single queue and precise </a:t>
            </a:r>
            <a:r>
              <a:rPr lang="en-GB" sz="1800" b="0" i="0" u="none" strike="noStrike" dirty="0" err="1">
                <a:solidFill>
                  <a:srgbClr val="000000"/>
                </a:solidFill>
                <a:effectLst/>
                <a:latin typeface="Arial" panose="020B0604020202020204" pitchFamily="34" charset="0"/>
              </a:rPr>
              <a:t>preemption</a:t>
            </a:r>
            <a:r>
              <a:rPr lang="en-GB" sz="1800" b="0" i="0" u="none" strike="noStrike" dirty="0">
                <a:solidFill>
                  <a:srgbClr val="000000"/>
                </a:solidFill>
                <a:effectLst/>
                <a:latin typeface="Arial" panose="020B0604020202020204" pitchFamily="34" charset="0"/>
              </a:rPr>
              <a:t>. </a:t>
            </a:r>
          </a:p>
          <a:p>
            <a:pPr marL="457200" lvl="0" indent="-298450" algn="l" rtl="0">
              <a:lnSpc>
                <a:spcPct val="115000"/>
              </a:lnSpc>
              <a:spcBef>
                <a:spcPts val="0"/>
              </a:spcBef>
              <a:spcAft>
                <a:spcPts val="0"/>
              </a:spcAft>
              <a:buClr>
                <a:schemeClr val="dk1"/>
              </a:buClr>
              <a:buSzPts val="1100"/>
              <a:buChar char="●"/>
            </a:pPr>
            <a:r>
              <a:rPr lang="en-GB" sz="1800" b="0" i="0" u="none" strike="noStrike" dirty="0">
                <a:solidFill>
                  <a:srgbClr val="000000"/>
                </a:solidFill>
                <a:effectLst/>
                <a:latin typeface="Arial" panose="020B0604020202020204" pitchFamily="34" charset="0"/>
              </a:rPr>
              <a:t>Then I will present a few highlights from our evaluation and conclude. </a:t>
            </a:r>
            <a:endParaRPr dirty="0">
              <a:solidFill>
                <a:schemeClr val="dk1"/>
              </a:solidFill>
            </a:endParaRPr>
          </a:p>
        </p:txBody>
      </p:sp>
    </p:spTree>
    <p:extLst>
      <p:ext uri="{BB962C8B-B14F-4D97-AF65-F5344CB8AC3E}">
        <p14:creationId xmlns:p14="http://schemas.microsoft.com/office/powerpoint/2010/main" val="36944502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Font typeface="Google Sans"/>
              <a:buNone/>
              <a:defRPr sz="5200" b="1">
                <a:latin typeface="Google Sans"/>
                <a:ea typeface="Google Sans"/>
                <a:cs typeface="Google Sans"/>
                <a:sym typeface="Google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Font typeface="Google Sans Medium"/>
              <a:buNone/>
              <a:defRPr sz="2800">
                <a:latin typeface="Google Sans Medium"/>
                <a:ea typeface="Google Sans Medium"/>
                <a:cs typeface="Google Sans Medium"/>
                <a:sym typeface="Google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184375"/>
            <a:ext cx="8520600" cy="572700"/>
          </a:xfrm>
          <a:prstGeom prst="rect">
            <a:avLst/>
          </a:prstGeom>
        </p:spPr>
        <p:txBody>
          <a:bodyPr spcFirstLastPara="1" wrap="square" lIns="91425" tIns="91425" rIns="91425" bIns="91425" anchor="t" anchorCtr="0">
            <a:normAutofit/>
          </a:bodyPr>
          <a:lstStyle>
            <a:lvl1pPr lvl="0" algn="ctr">
              <a:spcBef>
                <a:spcPts val="0"/>
              </a:spcBef>
              <a:spcAft>
                <a:spcPts val="0"/>
              </a:spcAft>
              <a:buSzPts val="3200"/>
              <a:buFont typeface="Google Sans"/>
              <a:buNone/>
              <a:defRPr sz="3200" b="1">
                <a:latin typeface="Google Sans"/>
                <a:ea typeface="Google Sans"/>
                <a:cs typeface="Google Sans"/>
                <a:sym typeface="Google Sans"/>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 name="Google Shape;63;p16"/>
          <p:cNvSpPr txBox="1">
            <a:spLocks noGrp="1"/>
          </p:cNvSpPr>
          <p:nvPr>
            <p:ph type="body" idx="1" hasCustomPrompt="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r>
              <a:rPr lang="en-US" dirty="0" err="1"/>
              <a:t>Adsasdasdasd</a:t>
            </a:r>
            <a:r>
              <a:rPr lang="en-US" dirty="0"/>
              <a:t> </a:t>
            </a:r>
          </a:p>
          <a:p>
            <a:endParaRPr dirty="0"/>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Font typeface="Google Sans Medium"/>
              <a:buNone/>
              <a:defRPr sz="2800">
                <a:solidFill>
                  <a:schemeClr val="dk1"/>
                </a:solidFill>
                <a:latin typeface="Google Sans Medium"/>
                <a:ea typeface="Google Sans Medium"/>
                <a:cs typeface="Google Sans Medium"/>
                <a:sym typeface="Google Sans Medium"/>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52" name="Google Shape;52;p1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Font typeface="Google Sans"/>
              <a:buChar char="●"/>
              <a:defRPr sz="1800">
                <a:solidFill>
                  <a:schemeClr val="dk2"/>
                </a:solidFill>
                <a:latin typeface="Google Sans"/>
                <a:ea typeface="Google Sans"/>
                <a:cs typeface="Google Sans"/>
                <a:sym typeface="Google Sans"/>
              </a:defRPr>
            </a:lvl1pPr>
            <a:lvl2pPr marL="914400" lvl="1" indent="-317500">
              <a:lnSpc>
                <a:spcPct val="115000"/>
              </a:lnSpc>
              <a:spcBef>
                <a:spcPts val="0"/>
              </a:spcBef>
              <a:spcAft>
                <a:spcPts val="0"/>
              </a:spcAft>
              <a:buClr>
                <a:schemeClr val="dk2"/>
              </a:buClr>
              <a:buSzPts val="1400"/>
              <a:buFont typeface="Google Sans"/>
              <a:buChar char="○"/>
              <a:defRPr>
                <a:solidFill>
                  <a:schemeClr val="dk2"/>
                </a:solidFill>
                <a:latin typeface="Google Sans"/>
                <a:ea typeface="Google Sans"/>
                <a:cs typeface="Google Sans"/>
                <a:sym typeface="Google Sans"/>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29.xm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0.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33.xm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14.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5"/>
          <p:cNvSpPr txBox="1"/>
          <p:nvPr/>
        </p:nvSpPr>
        <p:spPr>
          <a:xfrm>
            <a:off x="0" y="973708"/>
            <a:ext cx="9144000" cy="129772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27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Google Sans"/>
              </a:rPr>
              <a:t>Achieving Microsecond-Scale Tail Latency Efficiently with Approximate Optimal Scheduling</a:t>
            </a:r>
          </a:p>
        </p:txBody>
      </p:sp>
      <p:grpSp>
        <p:nvGrpSpPr>
          <p:cNvPr id="12" name="Group 11">
            <a:extLst>
              <a:ext uri="{FF2B5EF4-FFF2-40B4-BE49-F238E27FC236}">
                <a16:creationId xmlns:a16="http://schemas.microsoft.com/office/drawing/2014/main" id="{BAC73EAC-26A0-19BD-3624-40EBEE3F5009}"/>
              </a:ext>
            </a:extLst>
          </p:cNvPr>
          <p:cNvGrpSpPr/>
          <p:nvPr/>
        </p:nvGrpSpPr>
        <p:grpSpPr>
          <a:xfrm>
            <a:off x="749539" y="2273746"/>
            <a:ext cx="7750948" cy="1362287"/>
            <a:chOff x="749539" y="2383474"/>
            <a:chExt cx="7750948" cy="1362287"/>
          </a:xfrm>
        </p:grpSpPr>
        <p:grpSp>
          <p:nvGrpSpPr>
            <p:cNvPr id="10" name="Group 9">
              <a:extLst>
                <a:ext uri="{FF2B5EF4-FFF2-40B4-BE49-F238E27FC236}">
                  <a16:creationId xmlns:a16="http://schemas.microsoft.com/office/drawing/2014/main" id="{14D3D151-2148-CC9F-1B67-3493F6C06E26}"/>
                </a:ext>
              </a:extLst>
            </p:cNvPr>
            <p:cNvGrpSpPr/>
            <p:nvPr/>
          </p:nvGrpSpPr>
          <p:grpSpPr>
            <a:xfrm>
              <a:off x="1132074" y="2383474"/>
              <a:ext cx="6879852" cy="979200"/>
              <a:chOff x="984584" y="3038398"/>
              <a:chExt cx="6879852" cy="979200"/>
            </a:xfrm>
          </p:grpSpPr>
          <p:sp>
            <p:nvSpPr>
              <p:cNvPr id="6" name="Oval 5">
                <a:extLst>
                  <a:ext uri="{FF2B5EF4-FFF2-40B4-BE49-F238E27FC236}">
                    <a16:creationId xmlns:a16="http://schemas.microsoft.com/office/drawing/2014/main" id="{AE6899AA-92D8-E50F-46E8-3D86B4CA8BAA}"/>
                  </a:ext>
                </a:extLst>
              </p:cNvPr>
              <p:cNvSpPr>
                <a:spLocks noChangeAspect="1"/>
              </p:cNvSpPr>
              <p:nvPr/>
            </p:nvSpPr>
            <p:spPr>
              <a:xfrm>
                <a:off x="984584" y="3038398"/>
                <a:ext cx="978162" cy="979200"/>
              </a:xfrm>
              <a:prstGeom prst="ellipse">
                <a:avLst/>
              </a:pr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Oval 7">
                <a:extLst>
                  <a:ext uri="{FF2B5EF4-FFF2-40B4-BE49-F238E27FC236}">
                    <a16:creationId xmlns:a16="http://schemas.microsoft.com/office/drawing/2014/main" id="{B1BC75BA-8CD4-A7DC-DEF0-56AFCE95522A}"/>
                  </a:ext>
                </a:extLst>
              </p:cNvPr>
              <p:cNvSpPr/>
              <p:nvPr/>
            </p:nvSpPr>
            <p:spPr>
              <a:xfrm>
                <a:off x="4918006" y="3038398"/>
                <a:ext cx="979200" cy="9792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EA8AEECF-9FAC-A928-F87F-FF4E921A0182}"/>
                  </a:ext>
                </a:extLst>
              </p:cNvPr>
              <p:cNvSpPr/>
              <p:nvPr/>
            </p:nvSpPr>
            <p:spPr>
              <a:xfrm>
                <a:off x="6885236" y="3038398"/>
                <a:ext cx="979200" cy="9792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 name="Group 1">
              <a:extLst>
                <a:ext uri="{FF2B5EF4-FFF2-40B4-BE49-F238E27FC236}">
                  <a16:creationId xmlns:a16="http://schemas.microsoft.com/office/drawing/2014/main" id="{C7C932F3-9EE5-0919-8F95-50232CCF723D}"/>
                </a:ext>
              </a:extLst>
            </p:cNvPr>
            <p:cNvGrpSpPr/>
            <p:nvPr/>
          </p:nvGrpSpPr>
          <p:grpSpPr>
            <a:xfrm>
              <a:off x="749539" y="3284126"/>
              <a:ext cx="7750948" cy="461635"/>
              <a:chOff x="749539" y="3491390"/>
              <a:chExt cx="7750948" cy="461635"/>
            </a:xfrm>
          </p:grpSpPr>
          <p:sp>
            <p:nvSpPr>
              <p:cNvPr id="15" name="Google Shape;211;p39">
                <a:extLst>
                  <a:ext uri="{FF2B5EF4-FFF2-40B4-BE49-F238E27FC236}">
                    <a16:creationId xmlns:a16="http://schemas.microsoft.com/office/drawing/2014/main" id="{EE43FA6D-F046-E85E-6E18-C722EACC3BC2}"/>
                  </a:ext>
                </a:extLst>
              </p:cNvPr>
              <p:cNvSpPr txBox="1"/>
              <p:nvPr/>
            </p:nvSpPr>
            <p:spPr>
              <a:xfrm>
                <a:off x="749539" y="3491390"/>
                <a:ext cx="1743231"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latin typeface="Helvetica Neue" panose="02000503000000020004" pitchFamily="2" charset="0"/>
                    <a:ea typeface="Helvetica Neue" panose="02000503000000020004" pitchFamily="2" charset="0"/>
                    <a:cs typeface="Helvetica Neue" panose="02000503000000020004" pitchFamily="2" charset="0"/>
                    <a:sym typeface="Google Sans"/>
                  </a:rPr>
                  <a:t>Rishabh </a:t>
                </a:r>
                <a:r>
                  <a:rPr lang="en" sz="1800" dirty="0" err="1">
                    <a:latin typeface="Helvetica Neue" panose="02000503000000020004" pitchFamily="2" charset="0"/>
                    <a:ea typeface="Helvetica Neue" panose="02000503000000020004" pitchFamily="2" charset="0"/>
                    <a:cs typeface="Helvetica Neue" panose="02000503000000020004" pitchFamily="2" charset="0"/>
                    <a:sym typeface="Google Sans"/>
                  </a:rPr>
                  <a:t>Iyer</a:t>
                </a:r>
                <a:endParaRPr sz="1800" dirty="0">
                  <a:latin typeface="Helvetica Neue" panose="02000503000000020004" pitchFamily="2" charset="0"/>
                  <a:ea typeface="Helvetica Neue" panose="02000503000000020004" pitchFamily="2" charset="0"/>
                  <a:cs typeface="Helvetica Neue" panose="02000503000000020004" pitchFamily="2" charset="0"/>
                  <a:sym typeface="Google Sans"/>
                </a:endParaRPr>
              </a:p>
            </p:txBody>
          </p:sp>
          <p:sp>
            <p:nvSpPr>
              <p:cNvPr id="16" name="Google Shape;211;p39">
                <a:extLst>
                  <a:ext uri="{FF2B5EF4-FFF2-40B4-BE49-F238E27FC236}">
                    <a16:creationId xmlns:a16="http://schemas.microsoft.com/office/drawing/2014/main" id="{9DA10BA9-54A6-756F-A36B-904F10BEBDF1}"/>
                  </a:ext>
                </a:extLst>
              </p:cNvPr>
              <p:cNvSpPr txBox="1"/>
              <p:nvPr/>
            </p:nvSpPr>
            <p:spPr>
              <a:xfrm>
                <a:off x="2716250" y="3491390"/>
                <a:ext cx="1743231"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latin typeface="Helvetica Neue" panose="02000503000000020004" pitchFamily="2" charset="0"/>
                    <a:ea typeface="Helvetica Neue" panose="02000503000000020004" pitchFamily="2" charset="0"/>
                    <a:cs typeface="Helvetica Neue" panose="02000503000000020004" pitchFamily="2" charset="0"/>
                    <a:sym typeface="Google Sans"/>
                  </a:rPr>
                  <a:t>Musa </a:t>
                </a:r>
                <a:r>
                  <a:rPr lang="en" sz="1800" dirty="0" err="1">
                    <a:latin typeface="Helvetica Neue" panose="02000503000000020004" pitchFamily="2" charset="0"/>
                    <a:ea typeface="Helvetica Neue" panose="02000503000000020004" pitchFamily="2" charset="0"/>
                    <a:cs typeface="Helvetica Neue" panose="02000503000000020004" pitchFamily="2" charset="0"/>
                    <a:sym typeface="Google Sans"/>
                  </a:rPr>
                  <a:t>Unal</a:t>
                </a:r>
                <a:endParaRPr sz="1800" dirty="0">
                  <a:latin typeface="Helvetica Neue" panose="02000503000000020004" pitchFamily="2" charset="0"/>
                  <a:ea typeface="Helvetica Neue" panose="02000503000000020004" pitchFamily="2" charset="0"/>
                  <a:cs typeface="Helvetica Neue" panose="02000503000000020004" pitchFamily="2" charset="0"/>
                  <a:sym typeface="Google Sans"/>
                </a:endParaRPr>
              </a:p>
            </p:txBody>
          </p:sp>
          <p:sp>
            <p:nvSpPr>
              <p:cNvPr id="17" name="Google Shape;211;p39">
                <a:extLst>
                  <a:ext uri="{FF2B5EF4-FFF2-40B4-BE49-F238E27FC236}">
                    <a16:creationId xmlns:a16="http://schemas.microsoft.com/office/drawing/2014/main" id="{1A974D87-44C5-D8C7-F277-A8E887513881}"/>
                  </a:ext>
                </a:extLst>
              </p:cNvPr>
              <p:cNvSpPr txBox="1"/>
              <p:nvPr/>
            </p:nvSpPr>
            <p:spPr>
              <a:xfrm>
                <a:off x="4683480" y="3491390"/>
                <a:ext cx="1743231"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err="1">
                    <a:latin typeface="Helvetica Neue" panose="02000503000000020004" pitchFamily="2" charset="0"/>
                    <a:ea typeface="Helvetica Neue" panose="02000503000000020004" pitchFamily="2" charset="0"/>
                    <a:cs typeface="Helvetica Neue" panose="02000503000000020004" pitchFamily="2" charset="0"/>
                    <a:sym typeface="Google Sans"/>
                  </a:rPr>
                  <a:t>Marios</a:t>
                </a:r>
                <a:r>
                  <a:rPr lang="en" sz="1800" dirty="0">
                    <a:latin typeface="Helvetica Neue" panose="02000503000000020004" pitchFamily="2" charset="0"/>
                    <a:ea typeface="Helvetica Neue" panose="02000503000000020004" pitchFamily="2" charset="0"/>
                    <a:cs typeface="Helvetica Neue" panose="02000503000000020004" pitchFamily="2" charset="0"/>
                    <a:sym typeface="Google Sans"/>
                  </a:rPr>
                  <a:t> </a:t>
                </a:r>
                <a:r>
                  <a:rPr lang="en" sz="1800" dirty="0" err="1">
                    <a:latin typeface="Helvetica Neue" panose="02000503000000020004" pitchFamily="2" charset="0"/>
                    <a:ea typeface="Helvetica Neue" panose="02000503000000020004" pitchFamily="2" charset="0"/>
                    <a:cs typeface="Helvetica Neue" panose="02000503000000020004" pitchFamily="2" charset="0"/>
                    <a:sym typeface="Google Sans"/>
                  </a:rPr>
                  <a:t>Kogias</a:t>
                </a:r>
                <a:endParaRPr sz="1800" dirty="0">
                  <a:latin typeface="Helvetica Neue" panose="02000503000000020004" pitchFamily="2" charset="0"/>
                  <a:ea typeface="Helvetica Neue" panose="02000503000000020004" pitchFamily="2" charset="0"/>
                  <a:cs typeface="Helvetica Neue" panose="02000503000000020004" pitchFamily="2" charset="0"/>
                  <a:sym typeface="Google Sans"/>
                </a:endParaRPr>
              </a:p>
            </p:txBody>
          </p:sp>
          <p:sp>
            <p:nvSpPr>
              <p:cNvPr id="18" name="Google Shape;211;p39">
                <a:extLst>
                  <a:ext uri="{FF2B5EF4-FFF2-40B4-BE49-F238E27FC236}">
                    <a16:creationId xmlns:a16="http://schemas.microsoft.com/office/drawing/2014/main" id="{92AE508C-52A5-A55D-7CE4-9AA3932D616C}"/>
                  </a:ext>
                </a:extLst>
              </p:cNvPr>
              <p:cNvSpPr txBox="1"/>
              <p:nvPr/>
            </p:nvSpPr>
            <p:spPr>
              <a:xfrm>
                <a:off x="6544165" y="3491390"/>
                <a:ext cx="1956322" cy="461635"/>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800" dirty="0">
                    <a:latin typeface="Helvetica Neue" panose="02000503000000020004" pitchFamily="2" charset="0"/>
                    <a:ea typeface="Helvetica Neue" panose="02000503000000020004" pitchFamily="2" charset="0"/>
                    <a:cs typeface="Helvetica Neue" panose="02000503000000020004" pitchFamily="2" charset="0"/>
                    <a:sym typeface="Google Sans"/>
                  </a:rPr>
                  <a:t>George </a:t>
                </a:r>
                <a:r>
                  <a:rPr lang="en" sz="1800" dirty="0" err="1">
                    <a:latin typeface="Helvetica Neue" panose="02000503000000020004" pitchFamily="2" charset="0"/>
                    <a:ea typeface="Helvetica Neue" panose="02000503000000020004" pitchFamily="2" charset="0"/>
                    <a:cs typeface="Helvetica Neue" panose="02000503000000020004" pitchFamily="2" charset="0"/>
                    <a:sym typeface="Google Sans"/>
                  </a:rPr>
                  <a:t>Candea</a:t>
                </a:r>
                <a:endParaRPr sz="1800" dirty="0">
                  <a:latin typeface="Helvetica Neue" panose="02000503000000020004" pitchFamily="2" charset="0"/>
                  <a:ea typeface="Helvetica Neue" panose="02000503000000020004" pitchFamily="2" charset="0"/>
                  <a:cs typeface="Helvetica Neue" panose="02000503000000020004" pitchFamily="2" charset="0"/>
                  <a:sym typeface="Google Sans"/>
                </a:endParaRPr>
              </a:p>
            </p:txBody>
          </p:sp>
        </p:grpSp>
      </p:grpSp>
      <p:grpSp>
        <p:nvGrpSpPr>
          <p:cNvPr id="11" name="Group 10">
            <a:extLst>
              <a:ext uri="{FF2B5EF4-FFF2-40B4-BE49-F238E27FC236}">
                <a16:creationId xmlns:a16="http://schemas.microsoft.com/office/drawing/2014/main" id="{3ED41A50-2C11-958B-2E30-3C90B585458E}"/>
              </a:ext>
            </a:extLst>
          </p:cNvPr>
          <p:cNvGrpSpPr/>
          <p:nvPr/>
        </p:nvGrpSpPr>
        <p:grpSpPr>
          <a:xfrm>
            <a:off x="2534433" y="3718561"/>
            <a:ext cx="4075134" cy="786796"/>
            <a:chOff x="2716250" y="3938017"/>
            <a:chExt cx="4075134" cy="786796"/>
          </a:xfrm>
        </p:grpSpPr>
        <p:pic>
          <p:nvPicPr>
            <p:cNvPr id="3" name="Picture 2">
              <a:extLst>
                <a:ext uri="{FF2B5EF4-FFF2-40B4-BE49-F238E27FC236}">
                  <a16:creationId xmlns:a16="http://schemas.microsoft.com/office/drawing/2014/main" id="{CBE2402C-ECEC-20F0-1D68-865275D706C6}"/>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r="50334"/>
            <a:stretch/>
          </p:blipFill>
          <p:spPr bwMode="auto">
            <a:xfrm>
              <a:off x="2716250" y="3938017"/>
              <a:ext cx="1592690" cy="78679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64C72015-23AE-9FF5-6EB8-865352B6634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5062" y="4180808"/>
              <a:ext cx="1956322" cy="515063"/>
            </a:xfrm>
            <a:prstGeom prst="rect">
              <a:avLst/>
            </a:prstGeom>
          </p:spPr>
        </p:pic>
      </p:grpSp>
      <p:pic>
        <p:nvPicPr>
          <p:cNvPr id="19" name="Picture 18">
            <a:extLst>
              <a:ext uri="{FF2B5EF4-FFF2-40B4-BE49-F238E27FC236}">
                <a16:creationId xmlns:a16="http://schemas.microsoft.com/office/drawing/2014/main" id="{D71E9F08-0E00-EDB2-99B7-A76F9C8EACD0}"/>
              </a:ext>
            </a:extLst>
          </p:cNvPr>
          <p:cNvPicPr>
            <a:picLocks noChangeAspect="1"/>
          </p:cNvPicPr>
          <p:nvPr/>
        </p:nvPicPr>
        <p:blipFill>
          <a:blip r:embed="rId8"/>
          <a:srcRect/>
          <a:stretch/>
        </p:blipFill>
        <p:spPr>
          <a:xfrm>
            <a:off x="3098266" y="2273746"/>
            <a:ext cx="979200" cy="979200"/>
          </a:xfrm>
          <a:prstGeom prst="ellipse">
            <a:avLst/>
          </a:prstGeom>
        </p:spPr>
      </p:pic>
      <p:sp>
        <p:nvSpPr>
          <p:cNvPr id="22" name="Oval 21">
            <a:extLst>
              <a:ext uri="{FF2B5EF4-FFF2-40B4-BE49-F238E27FC236}">
                <a16:creationId xmlns:a16="http://schemas.microsoft.com/office/drawing/2014/main" id="{031CD6DE-8744-5C6D-8F7B-2D9728917515}"/>
              </a:ext>
            </a:extLst>
          </p:cNvPr>
          <p:cNvSpPr>
            <a:spLocks noChangeAspect="1"/>
          </p:cNvSpPr>
          <p:nvPr/>
        </p:nvSpPr>
        <p:spPr>
          <a:xfrm>
            <a:off x="1132074" y="2273746"/>
            <a:ext cx="978162" cy="979200"/>
          </a:xfrm>
          <a:prstGeom prst="ellipse">
            <a:avLst/>
          </a:prstGeom>
          <a:blipFill dpi="0" rotWithShape="1">
            <a:blip r:embed="rId3">
              <a:extLst>
                <a:ext uri="{28A0092B-C50C-407E-A947-70E740481C1C}">
                  <a14:useLocalDpi xmlns:a14="http://schemas.microsoft.com/office/drawing/2010/main" val="0"/>
                </a:ext>
              </a:extLst>
            </a:blip>
            <a:srcRect/>
            <a:stretch>
              <a:fillRect l="6868" r="686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111844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0" y="2882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dirty="0">
                <a:latin typeface="Helvetica Neue" panose="02000503000000020004" pitchFamily="2" charset="0"/>
                <a:ea typeface="Helvetica Neue" panose="02000503000000020004" pitchFamily="2" charset="0"/>
                <a:cs typeface="Helvetica Neue" panose="02000503000000020004" pitchFamily="2" charset="0"/>
              </a:rPr>
              <a:t>Outline</a:t>
            </a: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10</a:t>
            </a:fld>
            <a:endParaRPr lang="en"/>
          </a:p>
        </p:txBody>
      </p:sp>
      <p:sp>
        <p:nvSpPr>
          <p:cNvPr id="3" name="Google Shape;131;p30">
            <a:extLst>
              <a:ext uri="{FF2B5EF4-FFF2-40B4-BE49-F238E27FC236}">
                <a16:creationId xmlns:a16="http://schemas.microsoft.com/office/drawing/2014/main" id="{7C88FB23-D0B8-55DE-EFBB-DB766C5E9D0C}"/>
              </a:ext>
            </a:extLst>
          </p:cNvPr>
          <p:cNvSpPr txBox="1">
            <a:spLocks noGrp="1"/>
          </p:cNvSpPr>
          <p:nvPr>
            <p:ph type="body" idx="1"/>
          </p:nvPr>
        </p:nvSpPr>
        <p:spPr>
          <a:xfrm>
            <a:off x="234700" y="1152475"/>
            <a:ext cx="8519156" cy="34164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1000"/>
              </a:spcBef>
              <a:spcAft>
                <a:spcPts val="500"/>
              </a:spcAft>
              <a:buClr>
                <a:schemeClr val="dk1"/>
              </a:buClr>
              <a:buSzPct val="60000"/>
              <a:buChar char="●"/>
            </a:pPr>
            <a:r>
              <a:rPr lang="en-US" u="sng"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Design</a:t>
            </a:r>
          </a:p>
          <a:p>
            <a:pPr marL="850900" lvl="1" indent="-285750">
              <a:lnSpc>
                <a:spcPct val="100000"/>
              </a:lnSpc>
              <a:buClr>
                <a:schemeClr val="dk1"/>
              </a:buClr>
              <a:buSzPct val="60000"/>
            </a:pPr>
            <a:r>
              <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Approximating precise preemption</a:t>
            </a:r>
          </a:p>
          <a:p>
            <a:pPr marL="850900" lvl="1" indent="-285750">
              <a:lnSpc>
                <a:spcPct val="100000"/>
              </a:lnSpc>
              <a:buClr>
                <a:schemeClr val="dk1"/>
              </a:buClr>
              <a:buSzPct val="60000"/>
            </a:pPr>
            <a:r>
              <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Approximating a single queue</a:t>
            </a:r>
          </a:p>
          <a:p>
            <a:pPr marL="565150" lvl="1" indent="0">
              <a:lnSpc>
                <a:spcPct val="100000"/>
              </a:lnSpc>
              <a:buClr>
                <a:schemeClr val="dk1"/>
              </a:buClr>
              <a:buSzPct val="60000"/>
              <a:buNone/>
            </a:pPr>
            <a:endPar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0" indent="-349250" algn="l" rtl="0">
              <a:lnSpc>
                <a:spcPct val="100000"/>
              </a:lnSpc>
              <a:spcBef>
                <a:spcPts val="1000"/>
              </a:spcBef>
              <a:spcAft>
                <a:spcPts val="500"/>
              </a:spcAft>
              <a:buClr>
                <a:schemeClr val="dk1"/>
              </a:buClr>
              <a:buSzPct val="60000"/>
              <a:buChar char="●"/>
            </a:pPr>
            <a:r>
              <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Evaluation</a:t>
            </a:r>
          </a:p>
          <a:p>
            <a:pPr marL="850900" lvl="1" indent="-285750">
              <a:lnSpc>
                <a:spcPct val="100000"/>
              </a:lnSpc>
              <a:buClr>
                <a:schemeClr val="dk1"/>
              </a:buClr>
              <a:buSzPct val="60000"/>
            </a:pPr>
            <a:r>
              <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Throughput benefits at today’s timescales </a:t>
            </a:r>
          </a:p>
          <a:p>
            <a:pPr marL="850900" lvl="1" indent="-285750">
              <a:lnSpc>
                <a:spcPct val="100000"/>
              </a:lnSpc>
              <a:buClr>
                <a:schemeClr val="dk1"/>
              </a:buClr>
              <a:buSzPct val="60000"/>
            </a:pPr>
            <a:r>
              <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Are Concord’s mechanisms future proof?</a:t>
            </a:r>
          </a:p>
          <a:p>
            <a:pPr lvl="1" indent="-349250">
              <a:lnSpc>
                <a:spcPct val="100000"/>
              </a:lnSpc>
              <a:spcBef>
                <a:spcPts val="1000"/>
              </a:spcBef>
              <a:buClr>
                <a:schemeClr val="dk1"/>
              </a:buClr>
              <a:buSzPct val="60000"/>
              <a:buChar char="●"/>
            </a:pPr>
            <a:endPar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0" indent="-349250" algn="l" rtl="0">
              <a:lnSpc>
                <a:spcPct val="100000"/>
              </a:lnSpc>
              <a:spcBef>
                <a:spcPts val="1000"/>
              </a:spcBef>
              <a:spcAft>
                <a:spcPts val="0"/>
              </a:spcAft>
              <a:buClr>
                <a:schemeClr val="dk1"/>
              </a:buClr>
              <a:buSzPct val="60000"/>
              <a:buChar char="●"/>
            </a:pPr>
            <a:endPar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313305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0" y="2882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3000" dirty="0">
                <a:latin typeface="Helvetica Neue" panose="02000503000000020004" pitchFamily="2" charset="0"/>
                <a:ea typeface="Helvetica Neue" panose="02000503000000020004" pitchFamily="2" charset="0"/>
                <a:cs typeface="Helvetica Neue" panose="02000503000000020004" pitchFamily="2" charset="0"/>
              </a:rPr>
              <a:t>System Model</a:t>
            </a:r>
            <a:endParaRPr lang="en-GB" sz="30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11</a:t>
            </a:fld>
            <a:endParaRPr lang="en" dirty="0"/>
          </a:p>
        </p:txBody>
      </p:sp>
      <p:cxnSp>
        <p:nvCxnSpPr>
          <p:cNvPr id="6" name="Straight Arrow Connector 5">
            <a:extLst>
              <a:ext uri="{FF2B5EF4-FFF2-40B4-BE49-F238E27FC236}">
                <a16:creationId xmlns:a16="http://schemas.microsoft.com/office/drawing/2014/main" id="{592CBFB1-3E5F-2524-D360-009D7AE67CA5}"/>
              </a:ext>
            </a:extLst>
          </p:cNvPr>
          <p:cNvCxnSpPr>
            <a:cxnSpLocks/>
          </p:cNvCxnSpPr>
          <p:nvPr/>
        </p:nvCxnSpPr>
        <p:spPr>
          <a:xfrm flipV="1">
            <a:off x="1317921" y="2723548"/>
            <a:ext cx="878729" cy="633"/>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8F9C63E-4D10-8BC1-BA7E-267DCD8D2457}"/>
              </a:ext>
            </a:extLst>
          </p:cNvPr>
          <p:cNvSpPr txBox="1"/>
          <p:nvPr/>
        </p:nvSpPr>
        <p:spPr>
          <a:xfrm>
            <a:off x="7456294" y="3195299"/>
            <a:ext cx="647063" cy="385546"/>
          </a:xfrm>
          <a:prstGeom prst="rect">
            <a:avLst/>
          </a:prstGeom>
          <a:noFill/>
        </p:spPr>
        <p:txBody>
          <a:bodyPr wrap="none" rtlCol="0">
            <a:spAutoFit/>
          </a:bodyPr>
          <a:lstStyle/>
          <a:p>
            <a:r>
              <a:rPr lang="en-US" sz="2400" dirty="0"/>
              <a:t>.......</a:t>
            </a:r>
          </a:p>
        </p:txBody>
      </p:sp>
      <p:sp>
        <p:nvSpPr>
          <p:cNvPr id="12" name="Rectangle 11">
            <a:extLst>
              <a:ext uri="{FF2B5EF4-FFF2-40B4-BE49-F238E27FC236}">
                <a16:creationId xmlns:a16="http://schemas.microsoft.com/office/drawing/2014/main" id="{ABA6E006-8758-74EF-BC27-5563EA87669D}"/>
              </a:ext>
            </a:extLst>
          </p:cNvPr>
          <p:cNvSpPr/>
          <p:nvPr/>
        </p:nvSpPr>
        <p:spPr>
          <a:xfrm>
            <a:off x="4152665" y="2166465"/>
            <a:ext cx="1541470" cy="111417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Dispatcher </a:t>
            </a:r>
            <a:b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b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thread</a:t>
            </a:r>
          </a:p>
        </p:txBody>
      </p:sp>
      <p:sp>
        <p:nvSpPr>
          <p:cNvPr id="19" name="Rectangle 18">
            <a:extLst>
              <a:ext uri="{FF2B5EF4-FFF2-40B4-BE49-F238E27FC236}">
                <a16:creationId xmlns:a16="http://schemas.microsoft.com/office/drawing/2014/main" id="{55D0F0ED-CE27-9C3A-E2FE-45AD623244E3}"/>
              </a:ext>
            </a:extLst>
          </p:cNvPr>
          <p:cNvSpPr/>
          <p:nvPr/>
        </p:nvSpPr>
        <p:spPr>
          <a:xfrm>
            <a:off x="2766475"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20" name="Rectangle 19">
            <a:extLst>
              <a:ext uri="{FF2B5EF4-FFF2-40B4-BE49-F238E27FC236}">
                <a16:creationId xmlns:a16="http://schemas.microsoft.com/office/drawing/2014/main" id="{68C41722-0724-EC2B-728B-4055EAAF8503}"/>
              </a:ext>
            </a:extLst>
          </p:cNvPr>
          <p:cNvSpPr/>
          <p:nvPr/>
        </p:nvSpPr>
        <p:spPr>
          <a:xfrm>
            <a:off x="2488014"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Gill Sans" panose="020B0502020104020203" pitchFamily="34" charset="-79"/>
              <a:cs typeface="Gill Sans" panose="020B0502020104020203" pitchFamily="34" charset="-79"/>
            </a:endParaRPr>
          </a:p>
        </p:txBody>
      </p:sp>
      <p:cxnSp>
        <p:nvCxnSpPr>
          <p:cNvPr id="21" name="Straight Connector 20">
            <a:extLst>
              <a:ext uri="{FF2B5EF4-FFF2-40B4-BE49-F238E27FC236}">
                <a16:creationId xmlns:a16="http://schemas.microsoft.com/office/drawing/2014/main" id="{29B39011-AF9E-CB5D-05E1-48C9A2768F55}"/>
              </a:ext>
            </a:extLst>
          </p:cNvPr>
          <p:cNvCxnSpPr>
            <a:cxnSpLocks/>
            <a:endCxn id="20" idx="0"/>
          </p:cNvCxnSpPr>
          <p:nvPr/>
        </p:nvCxnSpPr>
        <p:spPr>
          <a:xfrm>
            <a:off x="2104147" y="2543942"/>
            <a:ext cx="52305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2999401-0AD1-A794-6DEC-087F645CB5FC}"/>
              </a:ext>
            </a:extLst>
          </p:cNvPr>
          <p:cNvCxnSpPr>
            <a:cxnSpLocks/>
          </p:cNvCxnSpPr>
          <p:nvPr/>
        </p:nvCxnSpPr>
        <p:spPr>
          <a:xfrm>
            <a:off x="2104147" y="2903157"/>
            <a:ext cx="52305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C46110B-3FD1-4BE3-3B61-B9D19C2D1697}"/>
              </a:ext>
            </a:extLst>
          </p:cNvPr>
          <p:cNvSpPr/>
          <p:nvPr/>
        </p:nvSpPr>
        <p:spPr>
          <a:xfrm>
            <a:off x="3049204"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endParaRPr lang="en-US" sz="1800" dirty="0">
              <a:solidFill>
                <a:schemeClr val="tx1"/>
              </a:solidFill>
              <a:latin typeface="Gill Sans" panose="020B0502020104020203" pitchFamily="34" charset="-79"/>
              <a:cs typeface="Gill Sans" panose="020B0502020104020203" pitchFamily="34" charset="-79"/>
            </a:endParaRPr>
          </a:p>
        </p:txBody>
      </p:sp>
      <p:sp>
        <p:nvSpPr>
          <p:cNvPr id="24" name="Rectangle 23">
            <a:extLst>
              <a:ext uri="{FF2B5EF4-FFF2-40B4-BE49-F238E27FC236}">
                <a16:creationId xmlns:a16="http://schemas.microsoft.com/office/drawing/2014/main" id="{471818CD-715A-7B9B-DCA2-226B8D8C0185}"/>
              </a:ext>
            </a:extLst>
          </p:cNvPr>
          <p:cNvSpPr/>
          <p:nvPr/>
        </p:nvSpPr>
        <p:spPr>
          <a:xfrm>
            <a:off x="3333955"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25" name="TextBox 24">
            <a:extLst>
              <a:ext uri="{FF2B5EF4-FFF2-40B4-BE49-F238E27FC236}">
                <a16:creationId xmlns:a16="http://schemas.microsoft.com/office/drawing/2014/main" id="{E31DC030-FA85-F6C3-06B1-A458907BA514}"/>
              </a:ext>
            </a:extLst>
          </p:cNvPr>
          <p:cNvSpPr txBox="1"/>
          <p:nvPr/>
        </p:nvSpPr>
        <p:spPr>
          <a:xfrm>
            <a:off x="2045551" y="2959198"/>
            <a:ext cx="1491114" cy="646331"/>
          </a:xfrm>
          <a:prstGeom prst="rect">
            <a:avLst/>
          </a:prstGeom>
          <a:noFill/>
        </p:spPr>
        <p:txBody>
          <a:bodyPr wrap="none" rtlCol="0">
            <a:spAutoFit/>
          </a:bodyPr>
          <a:lstStyle/>
          <a:p>
            <a:pPr algn="ctr"/>
            <a:r>
              <a:rPr lang="en-US" sz="1800" dirty="0">
                <a:latin typeface="Helvetica Neue" panose="02000503000000020004" pitchFamily="2" charset="0"/>
                <a:ea typeface="Helvetica Neue" panose="02000503000000020004" pitchFamily="2" charset="0"/>
                <a:cs typeface="Helvetica Neue" panose="02000503000000020004" pitchFamily="2" charset="0"/>
              </a:rPr>
              <a:t> Global </a:t>
            </a:r>
          </a:p>
          <a:p>
            <a:pPr algn="ctr"/>
            <a:r>
              <a:rPr lang="en-US" sz="1800" dirty="0">
                <a:latin typeface="Helvetica Neue" panose="02000503000000020004" pitchFamily="2" charset="0"/>
                <a:ea typeface="Helvetica Neue" panose="02000503000000020004" pitchFamily="2" charset="0"/>
                <a:cs typeface="Helvetica Neue" panose="02000503000000020004" pitchFamily="2" charset="0"/>
              </a:rPr>
              <a:t>single queue</a:t>
            </a:r>
          </a:p>
        </p:txBody>
      </p:sp>
      <p:sp>
        <p:nvSpPr>
          <p:cNvPr id="55" name="Rectangle 54">
            <a:extLst>
              <a:ext uri="{FF2B5EF4-FFF2-40B4-BE49-F238E27FC236}">
                <a16:creationId xmlns:a16="http://schemas.microsoft.com/office/drawing/2014/main" id="{339D008D-69BB-F237-3982-9614BB12AF06}"/>
              </a:ext>
            </a:extLst>
          </p:cNvPr>
          <p:cNvSpPr/>
          <p:nvPr/>
        </p:nvSpPr>
        <p:spPr>
          <a:xfrm>
            <a:off x="438912" y="1958768"/>
            <a:ext cx="818049" cy="152955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N</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a:t>
            </a:r>
            <a:b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b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56" name="Rectangle 55">
            <a:extLst>
              <a:ext uri="{FF2B5EF4-FFF2-40B4-BE49-F238E27FC236}">
                <a16:creationId xmlns:a16="http://schemas.microsoft.com/office/drawing/2014/main" id="{6B2A7175-98ED-0ED9-7D48-736E0ABD8CA7}"/>
              </a:ext>
            </a:extLst>
          </p:cNvPr>
          <p:cNvSpPr/>
          <p:nvPr/>
        </p:nvSpPr>
        <p:spPr>
          <a:xfrm>
            <a:off x="7322182" y="1018662"/>
            <a:ext cx="993306" cy="81691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Worker</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thread</a:t>
            </a:r>
          </a:p>
        </p:txBody>
      </p:sp>
      <p:sp>
        <p:nvSpPr>
          <p:cNvPr id="57" name="Rectangle 56">
            <a:extLst>
              <a:ext uri="{FF2B5EF4-FFF2-40B4-BE49-F238E27FC236}">
                <a16:creationId xmlns:a16="http://schemas.microsoft.com/office/drawing/2014/main" id="{2FDE7CAF-8F87-755F-987C-E66CA6483133}"/>
              </a:ext>
            </a:extLst>
          </p:cNvPr>
          <p:cNvSpPr/>
          <p:nvPr/>
        </p:nvSpPr>
        <p:spPr>
          <a:xfrm>
            <a:off x="7322182" y="2296187"/>
            <a:ext cx="993306" cy="81691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Worker</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thread</a:t>
            </a:r>
          </a:p>
        </p:txBody>
      </p:sp>
      <p:sp>
        <p:nvSpPr>
          <p:cNvPr id="58" name="Rectangle 57">
            <a:extLst>
              <a:ext uri="{FF2B5EF4-FFF2-40B4-BE49-F238E27FC236}">
                <a16:creationId xmlns:a16="http://schemas.microsoft.com/office/drawing/2014/main" id="{32A40DD1-7D87-8BFF-7759-5BA802D548F6}"/>
              </a:ext>
            </a:extLst>
          </p:cNvPr>
          <p:cNvSpPr/>
          <p:nvPr/>
        </p:nvSpPr>
        <p:spPr>
          <a:xfrm>
            <a:off x="7322182" y="3932932"/>
            <a:ext cx="993306" cy="81691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Worker</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thread</a:t>
            </a:r>
          </a:p>
        </p:txBody>
      </p:sp>
      <p:sp>
        <p:nvSpPr>
          <p:cNvPr id="62" name="Rectangle 61">
            <a:extLst>
              <a:ext uri="{FF2B5EF4-FFF2-40B4-BE49-F238E27FC236}">
                <a16:creationId xmlns:a16="http://schemas.microsoft.com/office/drawing/2014/main" id="{4DF1BC9B-0A08-BFA0-83CA-3A0669DCD745}"/>
              </a:ext>
            </a:extLst>
          </p:cNvPr>
          <p:cNvSpPr/>
          <p:nvPr/>
        </p:nvSpPr>
        <p:spPr>
          <a:xfrm>
            <a:off x="6799976" y="1247510"/>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66" name="Rectangle 65">
            <a:extLst>
              <a:ext uri="{FF2B5EF4-FFF2-40B4-BE49-F238E27FC236}">
                <a16:creationId xmlns:a16="http://schemas.microsoft.com/office/drawing/2014/main" id="{0A372C20-3ECD-761B-8E78-AF977A834D69}"/>
              </a:ext>
            </a:extLst>
          </p:cNvPr>
          <p:cNvSpPr/>
          <p:nvPr/>
        </p:nvSpPr>
        <p:spPr>
          <a:xfrm>
            <a:off x="6799974" y="2525037"/>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67" name="Rectangle 66">
            <a:extLst>
              <a:ext uri="{FF2B5EF4-FFF2-40B4-BE49-F238E27FC236}">
                <a16:creationId xmlns:a16="http://schemas.microsoft.com/office/drawing/2014/main" id="{4F1FD353-C7BD-DAF2-2FEC-099F84C80F9C}"/>
              </a:ext>
            </a:extLst>
          </p:cNvPr>
          <p:cNvSpPr/>
          <p:nvPr/>
        </p:nvSpPr>
        <p:spPr>
          <a:xfrm>
            <a:off x="6799974" y="4161780"/>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cxnSp>
        <p:nvCxnSpPr>
          <p:cNvPr id="76" name="Straight Arrow Connector 75">
            <a:extLst>
              <a:ext uri="{FF2B5EF4-FFF2-40B4-BE49-F238E27FC236}">
                <a16:creationId xmlns:a16="http://schemas.microsoft.com/office/drawing/2014/main" id="{2D40598B-74D3-3E55-7C1D-CE32BAF7E5C7}"/>
              </a:ext>
            </a:extLst>
          </p:cNvPr>
          <p:cNvCxnSpPr>
            <a:cxnSpLocks/>
            <a:stCxn id="12" idx="3"/>
            <a:endCxn id="62" idx="1"/>
          </p:cNvCxnSpPr>
          <p:nvPr/>
        </p:nvCxnSpPr>
        <p:spPr>
          <a:xfrm flipV="1">
            <a:off x="5694135" y="1427118"/>
            <a:ext cx="1105841" cy="129643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0603A5D6-A57F-0A43-4821-5D3F7946F6A7}"/>
              </a:ext>
            </a:extLst>
          </p:cNvPr>
          <p:cNvCxnSpPr>
            <a:cxnSpLocks/>
            <a:stCxn id="12" idx="3"/>
            <a:endCxn id="66" idx="1"/>
          </p:cNvCxnSpPr>
          <p:nvPr/>
        </p:nvCxnSpPr>
        <p:spPr>
          <a:xfrm flipV="1">
            <a:off x="5694135" y="2704645"/>
            <a:ext cx="1105839" cy="1890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Straight Arrow Connector 82">
            <a:extLst>
              <a:ext uri="{FF2B5EF4-FFF2-40B4-BE49-F238E27FC236}">
                <a16:creationId xmlns:a16="http://schemas.microsoft.com/office/drawing/2014/main" id="{202E8355-F971-1554-E9A3-1D3284C3960A}"/>
              </a:ext>
            </a:extLst>
          </p:cNvPr>
          <p:cNvCxnSpPr>
            <a:cxnSpLocks/>
            <a:stCxn id="12" idx="3"/>
            <a:endCxn id="67" idx="1"/>
          </p:cNvCxnSpPr>
          <p:nvPr/>
        </p:nvCxnSpPr>
        <p:spPr>
          <a:xfrm>
            <a:off x="5694135" y="2723554"/>
            <a:ext cx="1105839" cy="1617834"/>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21995591-9FFE-8A44-AAFF-937B4990D8DA}"/>
              </a:ext>
            </a:extLst>
          </p:cNvPr>
          <p:cNvSpPr txBox="1"/>
          <p:nvPr/>
        </p:nvSpPr>
        <p:spPr>
          <a:xfrm>
            <a:off x="423787" y="4083350"/>
            <a:ext cx="5242141" cy="646331"/>
          </a:xfrm>
          <a:prstGeom prst="rect">
            <a:avLst/>
          </a:prstGeom>
          <a:noFill/>
          <a:ln w="25400">
            <a:solidFill>
              <a:schemeClr val="tx1"/>
            </a:solidFill>
          </a:ln>
        </p:spPr>
        <p:txBody>
          <a:bodyPr wrap="none" rtlCol="0">
            <a:spAutoFit/>
          </a:bodyPr>
          <a:lstStyle/>
          <a:p>
            <a:pPr algn="ctr"/>
            <a:r>
              <a:rPr lang="en-CH" sz="1800" dirty="0">
                <a:latin typeface="Helvetica Neue" panose="02000503000000020004" pitchFamily="2" charset="0"/>
                <a:ea typeface="Helvetica Neue" panose="02000503000000020004" pitchFamily="2" charset="0"/>
                <a:cs typeface="Helvetica Neue" panose="02000503000000020004" pitchFamily="2" charset="0"/>
              </a:rPr>
              <a:t>Dispatcher and workers are pinned to CPU cores</a:t>
            </a:r>
            <a:br>
              <a:rPr lang="en-CH" sz="1800" dirty="0">
                <a:latin typeface="Helvetica Neue" panose="02000503000000020004" pitchFamily="2" charset="0"/>
                <a:ea typeface="Helvetica Neue" panose="02000503000000020004" pitchFamily="2" charset="0"/>
                <a:cs typeface="Helvetica Neue" panose="02000503000000020004" pitchFamily="2" charset="0"/>
              </a:rPr>
            </a:br>
            <a:r>
              <a:rPr lang="en-CH" sz="1800" dirty="0">
                <a:latin typeface="Helvetica Neue" panose="02000503000000020004" pitchFamily="2" charset="0"/>
                <a:ea typeface="Helvetica Neue" panose="02000503000000020004" pitchFamily="2" charset="0"/>
                <a:cs typeface="Helvetica Neue" panose="02000503000000020004" pitchFamily="2" charset="0"/>
              </a:rPr>
              <a:t> for maximum locality</a:t>
            </a:r>
          </a:p>
        </p:txBody>
      </p:sp>
    </p:spTree>
    <p:extLst>
      <p:ext uri="{BB962C8B-B14F-4D97-AF65-F5344CB8AC3E}">
        <p14:creationId xmlns:p14="http://schemas.microsoft.com/office/powerpoint/2010/main" val="4430648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0" y="2882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3000" dirty="0">
                <a:latin typeface="Helvetica Neue" panose="02000503000000020004" pitchFamily="2" charset="0"/>
                <a:ea typeface="Helvetica Neue" panose="02000503000000020004" pitchFamily="2" charset="0"/>
                <a:cs typeface="Helvetica Neue" panose="02000503000000020004" pitchFamily="2" charset="0"/>
              </a:rPr>
              <a:t>Overhead Due to Precise </a:t>
            </a:r>
            <a:r>
              <a:rPr lang="en-GB" sz="3000" dirty="0" err="1">
                <a:latin typeface="Helvetica Neue" panose="02000503000000020004" pitchFamily="2" charset="0"/>
                <a:ea typeface="Helvetica Neue" panose="02000503000000020004" pitchFamily="2" charset="0"/>
                <a:cs typeface="Helvetica Neue" panose="02000503000000020004" pitchFamily="2" charset="0"/>
              </a:rPr>
              <a:t>Preemption</a:t>
            </a:r>
            <a:r>
              <a:rPr lang="en-GB" sz="3000" dirty="0">
                <a:latin typeface="Helvetica Neue" panose="02000503000000020004" pitchFamily="2" charset="0"/>
                <a:ea typeface="Helvetica Neue" panose="02000503000000020004" pitchFamily="2" charset="0"/>
                <a:cs typeface="Helvetica Neue" panose="02000503000000020004" pitchFamily="2" charset="0"/>
              </a:rPr>
              <a:t>: </a:t>
            </a:r>
            <a:r>
              <a:rPr lang="en-GB" sz="30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Interrupts</a:t>
            </a: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12</a:t>
            </a:fld>
            <a:endParaRPr lang="en" dirty="0"/>
          </a:p>
        </p:txBody>
      </p:sp>
      <p:cxnSp>
        <p:nvCxnSpPr>
          <p:cNvPr id="6" name="Straight Arrow Connector 5">
            <a:extLst>
              <a:ext uri="{FF2B5EF4-FFF2-40B4-BE49-F238E27FC236}">
                <a16:creationId xmlns:a16="http://schemas.microsoft.com/office/drawing/2014/main" id="{592CBFB1-3E5F-2524-D360-009D7AE67CA5}"/>
              </a:ext>
            </a:extLst>
          </p:cNvPr>
          <p:cNvCxnSpPr>
            <a:cxnSpLocks/>
          </p:cNvCxnSpPr>
          <p:nvPr/>
        </p:nvCxnSpPr>
        <p:spPr>
          <a:xfrm flipV="1">
            <a:off x="1317921" y="2723548"/>
            <a:ext cx="878729" cy="633"/>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8F9C63E-4D10-8BC1-BA7E-267DCD8D2457}"/>
              </a:ext>
            </a:extLst>
          </p:cNvPr>
          <p:cNvSpPr txBox="1"/>
          <p:nvPr/>
        </p:nvSpPr>
        <p:spPr>
          <a:xfrm>
            <a:off x="7456294" y="3195299"/>
            <a:ext cx="647063" cy="385546"/>
          </a:xfrm>
          <a:prstGeom prst="rect">
            <a:avLst/>
          </a:prstGeom>
          <a:noFill/>
        </p:spPr>
        <p:txBody>
          <a:bodyPr wrap="none" rtlCol="0">
            <a:spAutoFit/>
          </a:bodyPr>
          <a:lstStyle/>
          <a:p>
            <a:r>
              <a:rPr lang="en-US" sz="2400" dirty="0"/>
              <a:t>.......</a:t>
            </a:r>
          </a:p>
        </p:txBody>
      </p:sp>
      <p:sp>
        <p:nvSpPr>
          <p:cNvPr id="12" name="Rectangle 11">
            <a:extLst>
              <a:ext uri="{FF2B5EF4-FFF2-40B4-BE49-F238E27FC236}">
                <a16:creationId xmlns:a16="http://schemas.microsoft.com/office/drawing/2014/main" id="{ABA6E006-8758-74EF-BC27-5563EA87669D}"/>
              </a:ext>
            </a:extLst>
          </p:cNvPr>
          <p:cNvSpPr/>
          <p:nvPr/>
        </p:nvSpPr>
        <p:spPr>
          <a:xfrm>
            <a:off x="4152665" y="2166465"/>
            <a:ext cx="1541470" cy="111417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Dispatcher </a:t>
            </a:r>
            <a:b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b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19" name="Rectangle 18">
            <a:extLst>
              <a:ext uri="{FF2B5EF4-FFF2-40B4-BE49-F238E27FC236}">
                <a16:creationId xmlns:a16="http://schemas.microsoft.com/office/drawing/2014/main" id="{55D0F0ED-CE27-9C3A-E2FE-45AD623244E3}"/>
              </a:ext>
            </a:extLst>
          </p:cNvPr>
          <p:cNvSpPr/>
          <p:nvPr/>
        </p:nvSpPr>
        <p:spPr>
          <a:xfrm>
            <a:off x="2766475"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20" name="Rectangle 19">
            <a:extLst>
              <a:ext uri="{FF2B5EF4-FFF2-40B4-BE49-F238E27FC236}">
                <a16:creationId xmlns:a16="http://schemas.microsoft.com/office/drawing/2014/main" id="{68C41722-0724-EC2B-728B-4055EAAF8503}"/>
              </a:ext>
            </a:extLst>
          </p:cNvPr>
          <p:cNvSpPr/>
          <p:nvPr/>
        </p:nvSpPr>
        <p:spPr>
          <a:xfrm>
            <a:off x="2488014"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Gill Sans" panose="020B0502020104020203" pitchFamily="34" charset="-79"/>
              <a:cs typeface="Gill Sans" panose="020B0502020104020203" pitchFamily="34" charset="-79"/>
            </a:endParaRPr>
          </a:p>
        </p:txBody>
      </p:sp>
      <p:cxnSp>
        <p:nvCxnSpPr>
          <p:cNvPr id="21" name="Straight Connector 20">
            <a:extLst>
              <a:ext uri="{FF2B5EF4-FFF2-40B4-BE49-F238E27FC236}">
                <a16:creationId xmlns:a16="http://schemas.microsoft.com/office/drawing/2014/main" id="{29B39011-AF9E-CB5D-05E1-48C9A2768F55}"/>
              </a:ext>
            </a:extLst>
          </p:cNvPr>
          <p:cNvCxnSpPr>
            <a:cxnSpLocks/>
            <a:endCxn id="20" idx="0"/>
          </p:cNvCxnSpPr>
          <p:nvPr/>
        </p:nvCxnSpPr>
        <p:spPr>
          <a:xfrm>
            <a:off x="2104147" y="2543942"/>
            <a:ext cx="52305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2999401-0AD1-A794-6DEC-087F645CB5FC}"/>
              </a:ext>
            </a:extLst>
          </p:cNvPr>
          <p:cNvCxnSpPr>
            <a:cxnSpLocks/>
          </p:cNvCxnSpPr>
          <p:nvPr/>
        </p:nvCxnSpPr>
        <p:spPr>
          <a:xfrm>
            <a:off x="2104147" y="2903157"/>
            <a:ext cx="52305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C46110B-3FD1-4BE3-3B61-B9D19C2D1697}"/>
              </a:ext>
            </a:extLst>
          </p:cNvPr>
          <p:cNvSpPr/>
          <p:nvPr/>
        </p:nvSpPr>
        <p:spPr>
          <a:xfrm>
            <a:off x="3049204"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endParaRPr lang="en-US" sz="1800" dirty="0">
              <a:solidFill>
                <a:schemeClr val="tx1"/>
              </a:solidFill>
              <a:latin typeface="Gill Sans" panose="020B0502020104020203" pitchFamily="34" charset="-79"/>
              <a:cs typeface="Gill Sans" panose="020B0502020104020203" pitchFamily="34" charset="-79"/>
            </a:endParaRPr>
          </a:p>
        </p:txBody>
      </p:sp>
      <p:sp>
        <p:nvSpPr>
          <p:cNvPr id="24" name="Rectangle 23">
            <a:extLst>
              <a:ext uri="{FF2B5EF4-FFF2-40B4-BE49-F238E27FC236}">
                <a16:creationId xmlns:a16="http://schemas.microsoft.com/office/drawing/2014/main" id="{471818CD-715A-7B9B-DCA2-226B8D8C0185}"/>
              </a:ext>
            </a:extLst>
          </p:cNvPr>
          <p:cNvSpPr/>
          <p:nvPr/>
        </p:nvSpPr>
        <p:spPr>
          <a:xfrm>
            <a:off x="3333955"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25" name="TextBox 24">
            <a:extLst>
              <a:ext uri="{FF2B5EF4-FFF2-40B4-BE49-F238E27FC236}">
                <a16:creationId xmlns:a16="http://schemas.microsoft.com/office/drawing/2014/main" id="{E31DC030-FA85-F6C3-06B1-A458907BA514}"/>
              </a:ext>
            </a:extLst>
          </p:cNvPr>
          <p:cNvSpPr txBox="1"/>
          <p:nvPr/>
        </p:nvSpPr>
        <p:spPr>
          <a:xfrm>
            <a:off x="2045551" y="2959198"/>
            <a:ext cx="1491114" cy="646331"/>
          </a:xfrm>
          <a:prstGeom prst="rect">
            <a:avLst/>
          </a:prstGeom>
          <a:noFill/>
        </p:spPr>
        <p:txBody>
          <a:bodyPr wrap="none" rtlCol="0">
            <a:spAutoFit/>
          </a:bodyPr>
          <a:lstStyle/>
          <a:p>
            <a:pPr algn="ctr"/>
            <a:r>
              <a:rPr lang="en-US" sz="1800" dirty="0">
                <a:latin typeface="Helvetica Neue" panose="02000503000000020004" pitchFamily="2" charset="0"/>
                <a:ea typeface="Helvetica Neue" panose="02000503000000020004" pitchFamily="2" charset="0"/>
                <a:cs typeface="Helvetica Neue" panose="02000503000000020004" pitchFamily="2" charset="0"/>
              </a:rPr>
              <a:t> Global </a:t>
            </a:r>
          </a:p>
          <a:p>
            <a:pPr algn="ctr"/>
            <a:r>
              <a:rPr lang="en-US" sz="1800" dirty="0">
                <a:latin typeface="Helvetica Neue" panose="02000503000000020004" pitchFamily="2" charset="0"/>
                <a:ea typeface="Helvetica Neue" panose="02000503000000020004" pitchFamily="2" charset="0"/>
                <a:cs typeface="Helvetica Neue" panose="02000503000000020004" pitchFamily="2" charset="0"/>
              </a:rPr>
              <a:t>single queue</a:t>
            </a:r>
          </a:p>
        </p:txBody>
      </p:sp>
      <p:sp>
        <p:nvSpPr>
          <p:cNvPr id="55" name="Rectangle 54">
            <a:extLst>
              <a:ext uri="{FF2B5EF4-FFF2-40B4-BE49-F238E27FC236}">
                <a16:creationId xmlns:a16="http://schemas.microsoft.com/office/drawing/2014/main" id="{339D008D-69BB-F237-3982-9614BB12AF06}"/>
              </a:ext>
            </a:extLst>
          </p:cNvPr>
          <p:cNvSpPr/>
          <p:nvPr/>
        </p:nvSpPr>
        <p:spPr>
          <a:xfrm>
            <a:off x="438912" y="1958768"/>
            <a:ext cx="818049" cy="152955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N</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a:t>
            </a:r>
            <a:b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b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56" name="Rectangle 55">
            <a:extLst>
              <a:ext uri="{FF2B5EF4-FFF2-40B4-BE49-F238E27FC236}">
                <a16:creationId xmlns:a16="http://schemas.microsoft.com/office/drawing/2014/main" id="{6B2A7175-98ED-0ED9-7D48-736E0ABD8CA7}"/>
              </a:ext>
            </a:extLst>
          </p:cNvPr>
          <p:cNvSpPr/>
          <p:nvPr/>
        </p:nvSpPr>
        <p:spPr>
          <a:xfrm>
            <a:off x="7322182" y="1018662"/>
            <a:ext cx="993306" cy="81691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Worker</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57" name="Rectangle 56">
            <a:extLst>
              <a:ext uri="{FF2B5EF4-FFF2-40B4-BE49-F238E27FC236}">
                <a16:creationId xmlns:a16="http://schemas.microsoft.com/office/drawing/2014/main" id="{2FDE7CAF-8F87-755F-987C-E66CA6483133}"/>
              </a:ext>
            </a:extLst>
          </p:cNvPr>
          <p:cNvSpPr/>
          <p:nvPr/>
        </p:nvSpPr>
        <p:spPr>
          <a:xfrm>
            <a:off x="7322182" y="2296187"/>
            <a:ext cx="993306" cy="81691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Worker</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58" name="Rectangle 57">
            <a:extLst>
              <a:ext uri="{FF2B5EF4-FFF2-40B4-BE49-F238E27FC236}">
                <a16:creationId xmlns:a16="http://schemas.microsoft.com/office/drawing/2014/main" id="{32A40DD1-7D87-8BFF-7759-5BA802D548F6}"/>
              </a:ext>
            </a:extLst>
          </p:cNvPr>
          <p:cNvSpPr/>
          <p:nvPr/>
        </p:nvSpPr>
        <p:spPr>
          <a:xfrm>
            <a:off x="7322182" y="3932932"/>
            <a:ext cx="993306" cy="81691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Worker</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62" name="Rectangle 61">
            <a:extLst>
              <a:ext uri="{FF2B5EF4-FFF2-40B4-BE49-F238E27FC236}">
                <a16:creationId xmlns:a16="http://schemas.microsoft.com/office/drawing/2014/main" id="{4DF1BC9B-0A08-BFA0-83CA-3A0669DCD745}"/>
              </a:ext>
            </a:extLst>
          </p:cNvPr>
          <p:cNvSpPr/>
          <p:nvPr/>
        </p:nvSpPr>
        <p:spPr>
          <a:xfrm>
            <a:off x="6799976" y="1247510"/>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66" name="Rectangle 65">
            <a:extLst>
              <a:ext uri="{FF2B5EF4-FFF2-40B4-BE49-F238E27FC236}">
                <a16:creationId xmlns:a16="http://schemas.microsoft.com/office/drawing/2014/main" id="{0A372C20-3ECD-761B-8E78-AF977A834D69}"/>
              </a:ext>
            </a:extLst>
          </p:cNvPr>
          <p:cNvSpPr/>
          <p:nvPr/>
        </p:nvSpPr>
        <p:spPr>
          <a:xfrm>
            <a:off x="6799974" y="2525037"/>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67" name="Rectangle 66">
            <a:extLst>
              <a:ext uri="{FF2B5EF4-FFF2-40B4-BE49-F238E27FC236}">
                <a16:creationId xmlns:a16="http://schemas.microsoft.com/office/drawing/2014/main" id="{4F1FD353-C7BD-DAF2-2FEC-099F84C80F9C}"/>
              </a:ext>
            </a:extLst>
          </p:cNvPr>
          <p:cNvSpPr/>
          <p:nvPr/>
        </p:nvSpPr>
        <p:spPr>
          <a:xfrm>
            <a:off x="6799974" y="4161780"/>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pic>
        <p:nvPicPr>
          <p:cNvPr id="9" name="Picture 8">
            <a:extLst>
              <a:ext uri="{FF2B5EF4-FFF2-40B4-BE49-F238E27FC236}">
                <a16:creationId xmlns:a16="http://schemas.microsoft.com/office/drawing/2014/main" id="{E5D5BB44-F72F-D9F5-FD97-29EB6C8912CF}"/>
              </a:ext>
            </a:extLst>
          </p:cNvPr>
          <p:cNvPicPr>
            <a:picLocks noChangeAspect="1"/>
          </p:cNvPicPr>
          <p:nvPr/>
        </p:nvPicPr>
        <p:blipFill>
          <a:blip r:embed="rId3"/>
          <a:stretch>
            <a:fillRect/>
          </a:stretch>
        </p:blipFill>
        <p:spPr>
          <a:xfrm>
            <a:off x="5724849" y="2166465"/>
            <a:ext cx="312865" cy="307107"/>
          </a:xfrm>
          <a:prstGeom prst="rect">
            <a:avLst/>
          </a:prstGeom>
        </p:spPr>
      </p:pic>
      <p:pic>
        <p:nvPicPr>
          <p:cNvPr id="10" name="Picture 9">
            <a:extLst>
              <a:ext uri="{FF2B5EF4-FFF2-40B4-BE49-F238E27FC236}">
                <a16:creationId xmlns:a16="http://schemas.microsoft.com/office/drawing/2014/main" id="{9CB14F54-E9FE-0EA0-E112-6ECF4438F376}"/>
              </a:ext>
            </a:extLst>
          </p:cNvPr>
          <p:cNvPicPr>
            <a:picLocks noChangeAspect="1"/>
          </p:cNvPicPr>
          <p:nvPr/>
        </p:nvPicPr>
        <p:blipFill>
          <a:blip r:embed="rId3"/>
          <a:stretch>
            <a:fillRect/>
          </a:stretch>
        </p:blipFill>
        <p:spPr>
          <a:xfrm>
            <a:off x="5724849" y="2578767"/>
            <a:ext cx="312865" cy="307107"/>
          </a:xfrm>
          <a:prstGeom prst="rect">
            <a:avLst/>
          </a:prstGeom>
        </p:spPr>
      </p:pic>
      <p:pic>
        <p:nvPicPr>
          <p:cNvPr id="11" name="Picture 10">
            <a:extLst>
              <a:ext uri="{FF2B5EF4-FFF2-40B4-BE49-F238E27FC236}">
                <a16:creationId xmlns:a16="http://schemas.microsoft.com/office/drawing/2014/main" id="{22033977-8140-A189-17BE-1BA7883EFF39}"/>
              </a:ext>
            </a:extLst>
          </p:cNvPr>
          <p:cNvPicPr>
            <a:picLocks noChangeAspect="1"/>
          </p:cNvPicPr>
          <p:nvPr/>
        </p:nvPicPr>
        <p:blipFill>
          <a:blip r:embed="rId3"/>
          <a:stretch>
            <a:fillRect/>
          </a:stretch>
        </p:blipFill>
        <p:spPr>
          <a:xfrm>
            <a:off x="5724849" y="2991069"/>
            <a:ext cx="312865" cy="307107"/>
          </a:xfrm>
          <a:prstGeom prst="rect">
            <a:avLst/>
          </a:prstGeom>
        </p:spPr>
      </p:pic>
    </p:spTree>
    <p:extLst>
      <p:ext uri="{BB962C8B-B14F-4D97-AF65-F5344CB8AC3E}">
        <p14:creationId xmlns:p14="http://schemas.microsoft.com/office/powerpoint/2010/main" val="8032931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0" y="2882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3000" dirty="0">
                <a:latin typeface="Helvetica Neue" panose="02000503000000020004" pitchFamily="2" charset="0"/>
                <a:ea typeface="Helvetica Neue" panose="02000503000000020004" pitchFamily="2" charset="0"/>
                <a:cs typeface="Helvetica Neue" panose="02000503000000020004" pitchFamily="2" charset="0"/>
              </a:rPr>
              <a:t>Overhead Due to Precise </a:t>
            </a:r>
            <a:r>
              <a:rPr lang="en-GB" sz="3000" dirty="0" err="1">
                <a:latin typeface="Helvetica Neue" panose="02000503000000020004" pitchFamily="2" charset="0"/>
                <a:ea typeface="Helvetica Neue" panose="02000503000000020004" pitchFamily="2" charset="0"/>
                <a:cs typeface="Helvetica Neue" panose="02000503000000020004" pitchFamily="2" charset="0"/>
              </a:rPr>
              <a:t>Preemption</a:t>
            </a:r>
            <a:r>
              <a:rPr lang="en-GB" sz="3000" dirty="0">
                <a:latin typeface="Helvetica Neue" panose="02000503000000020004" pitchFamily="2" charset="0"/>
                <a:ea typeface="Helvetica Neue" panose="02000503000000020004" pitchFamily="2" charset="0"/>
                <a:cs typeface="Helvetica Neue" panose="02000503000000020004" pitchFamily="2" charset="0"/>
              </a:rPr>
              <a:t>: </a:t>
            </a:r>
            <a:r>
              <a:rPr lang="en-GB" sz="30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Interrupts</a:t>
            </a: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dirty="0"/>
          </a:p>
        </p:txBody>
      </p:sp>
      <p:cxnSp>
        <p:nvCxnSpPr>
          <p:cNvPr id="6" name="Straight Arrow Connector 5">
            <a:extLst>
              <a:ext uri="{FF2B5EF4-FFF2-40B4-BE49-F238E27FC236}">
                <a16:creationId xmlns:a16="http://schemas.microsoft.com/office/drawing/2014/main" id="{592CBFB1-3E5F-2524-D360-009D7AE67CA5}"/>
              </a:ext>
            </a:extLst>
          </p:cNvPr>
          <p:cNvCxnSpPr>
            <a:cxnSpLocks/>
          </p:cNvCxnSpPr>
          <p:nvPr/>
        </p:nvCxnSpPr>
        <p:spPr>
          <a:xfrm flipV="1">
            <a:off x="1317921" y="2723548"/>
            <a:ext cx="878729" cy="633"/>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8F9C63E-4D10-8BC1-BA7E-267DCD8D2457}"/>
              </a:ext>
            </a:extLst>
          </p:cNvPr>
          <p:cNvSpPr txBox="1"/>
          <p:nvPr/>
        </p:nvSpPr>
        <p:spPr>
          <a:xfrm>
            <a:off x="7456294" y="3195299"/>
            <a:ext cx="647063" cy="385546"/>
          </a:xfrm>
          <a:prstGeom prst="rect">
            <a:avLst/>
          </a:prstGeom>
          <a:noFill/>
        </p:spPr>
        <p:txBody>
          <a:bodyPr wrap="none" rtlCol="0">
            <a:spAutoFit/>
          </a:bodyPr>
          <a:lstStyle/>
          <a:p>
            <a:r>
              <a:rPr lang="en-US" sz="2400" dirty="0"/>
              <a:t>.......</a:t>
            </a:r>
          </a:p>
        </p:txBody>
      </p:sp>
      <p:sp>
        <p:nvSpPr>
          <p:cNvPr id="12" name="Rectangle 11">
            <a:extLst>
              <a:ext uri="{FF2B5EF4-FFF2-40B4-BE49-F238E27FC236}">
                <a16:creationId xmlns:a16="http://schemas.microsoft.com/office/drawing/2014/main" id="{ABA6E006-8758-74EF-BC27-5563EA87669D}"/>
              </a:ext>
            </a:extLst>
          </p:cNvPr>
          <p:cNvSpPr/>
          <p:nvPr/>
        </p:nvSpPr>
        <p:spPr>
          <a:xfrm>
            <a:off x="4152665" y="2166465"/>
            <a:ext cx="1541470" cy="111417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Dispatcher </a:t>
            </a:r>
            <a:b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b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19" name="Rectangle 18">
            <a:extLst>
              <a:ext uri="{FF2B5EF4-FFF2-40B4-BE49-F238E27FC236}">
                <a16:creationId xmlns:a16="http://schemas.microsoft.com/office/drawing/2014/main" id="{55D0F0ED-CE27-9C3A-E2FE-45AD623244E3}"/>
              </a:ext>
            </a:extLst>
          </p:cNvPr>
          <p:cNvSpPr/>
          <p:nvPr/>
        </p:nvSpPr>
        <p:spPr>
          <a:xfrm>
            <a:off x="2766475"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20" name="Rectangle 19">
            <a:extLst>
              <a:ext uri="{FF2B5EF4-FFF2-40B4-BE49-F238E27FC236}">
                <a16:creationId xmlns:a16="http://schemas.microsoft.com/office/drawing/2014/main" id="{68C41722-0724-EC2B-728B-4055EAAF8503}"/>
              </a:ext>
            </a:extLst>
          </p:cNvPr>
          <p:cNvSpPr/>
          <p:nvPr/>
        </p:nvSpPr>
        <p:spPr>
          <a:xfrm>
            <a:off x="2488014"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Gill Sans" panose="020B0502020104020203" pitchFamily="34" charset="-79"/>
              <a:cs typeface="Gill Sans" panose="020B0502020104020203" pitchFamily="34" charset="-79"/>
            </a:endParaRPr>
          </a:p>
        </p:txBody>
      </p:sp>
      <p:cxnSp>
        <p:nvCxnSpPr>
          <p:cNvPr id="21" name="Straight Connector 20">
            <a:extLst>
              <a:ext uri="{FF2B5EF4-FFF2-40B4-BE49-F238E27FC236}">
                <a16:creationId xmlns:a16="http://schemas.microsoft.com/office/drawing/2014/main" id="{29B39011-AF9E-CB5D-05E1-48C9A2768F55}"/>
              </a:ext>
            </a:extLst>
          </p:cNvPr>
          <p:cNvCxnSpPr>
            <a:cxnSpLocks/>
            <a:endCxn id="20" idx="0"/>
          </p:cNvCxnSpPr>
          <p:nvPr/>
        </p:nvCxnSpPr>
        <p:spPr>
          <a:xfrm>
            <a:off x="2104147" y="2543942"/>
            <a:ext cx="52305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2999401-0AD1-A794-6DEC-087F645CB5FC}"/>
              </a:ext>
            </a:extLst>
          </p:cNvPr>
          <p:cNvCxnSpPr>
            <a:cxnSpLocks/>
          </p:cNvCxnSpPr>
          <p:nvPr/>
        </p:nvCxnSpPr>
        <p:spPr>
          <a:xfrm>
            <a:off x="2104147" y="2903157"/>
            <a:ext cx="52305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C46110B-3FD1-4BE3-3B61-B9D19C2D1697}"/>
              </a:ext>
            </a:extLst>
          </p:cNvPr>
          <p:cNvSpPr/>
          <p:nvPr/>
        </p:nvSpPr>
        <p:spPr>
          <a:xfrm>
            <a:off x="3049204"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endParaRPr lang="en-US" sz="1800" dirty="0">
              <a:solidFill>
                <a:schemeClr val="tx1"/>
              </a:solidFill>
              <a:latin typeface="Gill Sans" panose="020B0502020104020203" pitchFamily="34" charset="-79"/>
              <a:cs typeface="Gill Sans" panose="020B0502020104020203" pitchFamily="34" charset="-79"/>
            </a:endParaRPr>
          </a:p>
        </p:txBody>
      </p:sp>
      <p:sp>
        <p:nvSpPr>
          <p:cNvPr id="24" name="Rectangle 23">
            <a:extLst>
              <a:ext uri="{FF2B5EF4-FFF2-40B4-BE49-F238E27FC236}">
                <a16:creationId xmlns:a16="http://schemas.microsoft.com/office/drawing/2014/main" id="{471818CD-715A-7B9B-DCA2-226B8D8C0185}"/>
              </a:ext>
            </a:extLst>
          </p:cNvPr>
          <p:cNvSpPr/>
          <p:nvPr/>
        </p:nvSpPr>
        <p:spPr>
          <a:xfrm>
            <a:off x="3333955"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25" name="TextBox 24">
            <a:extLst>
              <a:ext uri="{FF2B5EF4-FFF2-40B4-BE49-F238E27FC236}">
                <a16:creationId xmlns:a16="http://schemas.microsoft.com/office/drawing/2014/main" id="{E31DC030-FA85-F6C3-06B1-A458907BA514}"/>
              </a:ext>
            </a:extLst>
          </p:cNvPr>
          <p:cNvSpPr txBox="1"/>
          <p:nvPr/>
        </p:nvSpPr>
        <p:spPr>
          <a:xfrm>
            <a:off x="2045551" y="2959198"/>
            <a:ext cx="1491114" cy="646331"/>
          </a:xfrm>
          <a:prstGeom prst="rect">
            <a:avLst/>
          </a:prstGeom>
          <a:noFill/>
        </p:spPr>
        <p:txBody>
          <a:bodyPr wrap="none" rtlCol="0">
            <a:spAutoFit/>
          </a:bodyPr>
          <a:lstStyle/>
          <a:p>
            <a:pPr algn="ctr"/>
            <a:r>
              <a:rPr lang="en-US" sz="1800" dirty="0">
                <a:latin typeface="Helvetica Neue" panose="02000503000000020004" pitchFamily="2" charset="0"/>
                <a:ea typeface="Helvetica Neue" panose="02000503000000020004" pitchFamily="2" charset="0"/>
                <a:cs typeface="Helvetica Neue" panose="02000503000000020004" pitchFamily="2" charset="0"/>
              </a:rPr>
              <a:t> Global </a:t>
            </a:r>
          </a:p>
          <a:p>
            <a:pPr algn="ctr"/>
            <a:r>
              <a:rPr lang="en-US" sz="1800" dirty="0">
                <a:latin typeface="Helvetica Neue" panose="02000503000000020004" pitchFamily="2" charset="0"/>
                <a:ea typeface="Helvetica Neue" panose="02000503000000020004" pitchFamily="2" charset="0"/>
                <a:cs typeface="Helvetica Neue" panose="02000503000000020004" pitchFamily="2" charset="0"/>
              </a:rPr>
              <a:t>single queue</a:t>
            </a:r>
          </a:p>
        </p:txBody>
      </p:sp>
      <p:sp>
        <p:nvSpPr>
          <p:cNvPr id="55" name="Rectangle 54">
            <a:extLst>
              <a:ext uri="{FF2B5EF4-FFF2-40B4-BE49-F238E27FC236}">
                <a16:creationId xmlns:a16="http://schemas.microsoft.com/office/drawing/2014/main" id="{339D008D-69BB-F237-3982-9614BB12AF06}"/>
              </a:ext>
            </a:extLst>
          </p:cNvPr>
          <p:cNvSpPr/>
          <p:nvPr/>
        </p:nvSpPr>
        <p:spPr>
          <a:xfrm>
            <a:off x="438912" y="1958768"/>
            <a:ext cx="818049" cy="152955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N</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a:t>
            </a:r>
            <a:b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b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56" name="Rectangle 55">
            <a:extLst>
              <a:ext uri="{FF2B5EF4-FFF2-40B4-BE49-F238E27FC236}">
                <a16:creationId xmlns:a16="http://schemas.microsoft.com/office/drawing/2014/main" id="{6B2A7175-98ED-0ED9-7D48-736E0ABD8CA7}"/>
              </a:ext>
            </a:extLst>
          </p:cNvPr>
          <p:cNvSpPr/>
          <p:nvPr/>
        </p:nvSpPr>
        <p:spPr>
          <a:xfrm>
            <a:off x="7322182" y="1018662"/>
            <a:ext cx="993306" cy="81691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Worker</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57" name="Rectangle 56">
            <a:extLst>
              <a:ext uri="{FF2B5EF4-FFF2-40B4-BE49-F238E27FC236}">
                <a16:creationId xmlns:a16="http://schemas.microsoft.com/office/drawing/2014/main" id="{2FDE7CAF-8F87-755F-987C-E66CA6483133}"/>
              </a:ext>
            </a:extLst>
          </p:cNvPr>
          <p:cNvSpPr/>
          <p:nvPr/>
        </p:nvSpPr>
        <p:spPr>
          <a:xfrm>
            <a:off x="7322182" y="2296187"/>
            <a:ext cx="993306" cy="81691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Worker</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58" name="Rectangle 57">
            <a:extLst>
              <a:ext uri="{FF2B5EF4-FFF2-40B4-BE49-F238E27FC236}">
                <a16:creationId xmlns:a16="http://schemas.microsoft.com/office/drawing/2014/main" id="{32A40DD1-7D87-8BFF-7759-5BA802D548F6}"/>
              </a:ext>
            </a:extLst>
          </p:cNvPr>
          <p:cNvSpPr/>
          <p:nvPr/>
        </p:nvSpPr>
        <p:spPr>
          <a:xfrm>
            <a:off x="7322182" y="3932932"/>
            <a:ext cx="993306" cy="81691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Worker</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62" name="Rectangle 61">
            <a:extLst>
              <a:ext uri="{FF2B5EF4-FFF2-40B4-BE49-F238E27FC236}">
                <a16:creationId xmlns:a16="http://schemas.microsoft.com/office/drawing/2014/main" id="{4DF1BC9B-0A08-BFA0-83CA-3A0669DCD745}"/>
              </a:ext>
            </a:extLst>
          </p:cNvPr>
          <p:cNvSpPr/>
          <p:nvPr/>
        </p:nvSpPr>
        <p:spPr>
          <a:xfrm>
            <a:off x="6799976" y="1247510"/>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66" name="Rectangle 65">
            <a:extLst>
              <a:ext uri="{FF2B5EF4-FFF2-40B4-BE49-F238E27FC236}">
                <a16:creationId xmlns:a16="http://schemas.microsoft.com/office/drawing/2014/main" id="{0A372C20-3ECD-761B-8E78-AF977A834D69}"/>
              </a:ext>
            </a:extLst>
          </p:cNvPr>
          <p:cNvSpPr/>
          <p:nvPr/>
        </p:nvSpPr>
        <p:spPr>
          <a:xfrm>
            <a:off x="6799974" y="2525037"/>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67" name="Rectangle 66">
            <a:extLst>
              <a:ext uri="{FF2B5EF4-FFF2-40B4-BE49-F238E27FC236}">
                <a16:creationId xmlns:a16="http://schemas.microsoft.com/office/drawing/2014/main" id="{4F1FD353-C7BD-DAF2-2FEC-099F84C80F9C}"/>
              </a:ext>
            </a:extLst>
          </p:cNvPr>
          <p:cNvSpPr/>
          <p:nvPr/>
        </p:nvSpPr>
        <p:spPr>
          <a:xfrm>
            <a:off x="6799974" y="4161780"/>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pic>
        <p:nvPicPr>
          <p:cNvPr id="10" name="Picture 9">
            <a:extLst>
              <a:ext uri="{FF2B5EF4-FFF2-40B4-BE49-F238E27FC236}">
                <a16:creationId xmlns:a16="http://schemas.microsoft.com/office/drawing/2014/main" id="{9CB14F54-E9FE-0EA0-E112-6ECF4438F376}"/>
              </a:ext>
            </a:extLst>
          </p:cNvPr>
          <p:cNvPicPr>
            <a:picLocks noChangeAspect="1"/>
          </p:cNvPicPr>
          <p:nvPr/>
        </p:nvPicPr>
        <p:blipFill>
          <a:blip r:embed="rId3"/>
          <a:stretch>
            <a:fillRect/>
          </a:stretch>
        </p:blipFill>
        <p:spPr>
          <a:xfrm>
            <a:off x="5724849" y="2578767"/>
            <a:ext cx="312865" cy="307107"/>
          </a:xfrm>
          <a:prstGeom prst="rect">
            <a:avLst/>
          </a:prstGeom>
        </p:spPr>
      </p:pic>
      <p:pic>
        <p:nvPicPr>
          <p:cNvPr id="11" name="Picture 10">
            <a:extLst>
              <a:ext uri="{FF2B5EF4-FFF2-40B4-BE49-F238E27FC236}">
                <a16:creationId xmlns:a16="http://schemas.microsoft.com/office/drawing/2014/main" id="{22033977-8140-A189-17BE-1BA7883EFF39}"/>
              </a:ext>
            </a:extLst>
          </p:cNvPr>
          <p:cNvPicPr>
            <a:picLocks noChangeAspect="1"/>
          </p:cNvPicPr>
          <p:nvPr/>
        </p:nvPicPr>
        <p:blipFill>
          <a:blip r:embed="rId3"/>
          <a:stretch>
            <a:fillRect/>
          </a:stretch>
        </p:blipFill>
        <p:spPr>
          <a:xfrm>
            <a:off x="5724849" y="2991069"/>
            <a:ext cx="312865" cy="307107"/>
          </a:xfrm>
          <a:prstGeom prst="rect">
            <a:avLst/>
          </a:prstGeom>
        </p:spPr>
      </p:pic>
      <p:pic>
        <p:nvPicPr>
          <p:cNvPr id="4" name="Picture 3">
            <a:extLst>
              <a:ext uri="{FF2B5EF4-FFF2-40B4-BE49-F238E27FC236}">
                <a16:creationId xmlns:a16="http://schemas.microsoft.com/office/drawing/2014/main" id="{C708553D-A0A8-133E-AE58-329C44775AD7}"/>
              </a:ext>
            </a:extLst>
          </p:cNvPr>
          <p:cNvPicPr>
            <a:picLocks noChangeAspect="1"/>
          </p:cNvPicPr>
          <p:nvPr/>
        </p:nvPicPr>
        <p:blipFill>
          <a:blip r:embed="rId4"/>
          <a:stretch>
            <a:fillRect/>
          </a:stretch>
        </p:blipFill>
        <p:spPr>
          <a:xfrm>
            <a:off x="5768061" y="2168863"/>
            <a:ext cx="259200" cy="304709"/>
          </a:xfrm>
          <a:prstGeom prst="rect">
            <a:avLst/>
          </a:prstGeom>
        </p:spPr>
      </p:pic>
      <p:cxnSp>
        <p:nvCxnSpPr>
          <p:cNvPr id="7" name="Straight Arrow Connector 6">
            <a:extLst>
              <a:ext uri="{FF2B5EF4-FFF2-40B4-BE49-F238E27FC236}">
                <a16:creationId xmlns:a16="http://schemas.microsoft.com/office/drawing/2014/main" id="{288B65F4-5CD4-0310-EE68-2422BC92734B}"/>
              </a:ext>
            </a:extLst>
          </p:cNvPr>
          <p:cNvCxnSpPr>
            <a:cxnSpLocks/>
            <a:stCxn id="4" idx="3"/>
            <a:endCxn id="62" idx="1"/>
          </p:cNvCxnSpPr>
          <p:nvPr/>
        </p:nvCxnSpPr>
        <p:spPr>
          <a:xfrm flipV="1">
            <a:off x="6027261" y="1427118"/>
            <a:ext cx="772715" cy="89410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5BE6877-473C-7597-5689-55A6FED7F429}"/>
              </a:ext>
            </a:extLst>
          </p:cNvPr>
          <p:cNvSpPr txBox="1"/>
          <p:nvPr/>
        </p:nvSpPr>
        <p:spPr>
          <a:xfrm>
            <a:off x="4719549" y="1351961"/>
            <a:ext cx="1781258" cy="646331"/>
          </a:xfrm>
          <a:prstGeom prst="rect">
            <a:avLst/>
          </a:prstGeom>
          <a:noFill/>
        </p:spPr>
        <p:txBody>
          <a:bodyPr wrap="none" rtlCol="0">
            <a:spAutoFit/>
          </a:bodyPr>
          <a:lstStyle/>
          <a:p>
            <a:pPr algn="ctr"/>
            <a:r>
              <a:rPr lang="en-CH" sz="1800" dirty="0">
                <a:latin typeface="Helvetica Neue" panose="02000503000000020004" pitchFamily="2" charset="0"/>
                <a:ea typeface="Helvetica Neue" panose="02000503000000020004" pitchFamily="2" charset="0"/>
                <a:cs typeface="Helvetica Neue" panose="02000503000000020004" pitchFamily="2" charset="0"/>
              </a:rPr>
              <a:t>Inter-Processor</a:t>
            </a:r>
            <a:br>
              <a:rPr lang="en-CH" sz="1800" dirty="0">
                <a:latin typeface="Helvetica Neue" panose="02000503000000020004" pitchFamily="2" charset="0"/>
                <a:ea typeface="Helvetica Neue" panose="02000503000000020004" pitchFamily="2" charset="0"/>
                <a:cs typeface="Helvetica Neue" panose="02000503000000020004" pitchFamily="2" charset="0"/>
              </a:rPr>
            </a:br>
            <a:r>
              <a:rPr lang="en-CH" sz="1800" dirty="0">
                <a:latin typeface="Helvetica Neue" panose="02000503000000020004" pitchFamily="2" charset="0"/>
                <a:ea typeface="Helvetica Neue" panose="02000503000000020004" pitchFamily="2" charset="0"/>
                <a:cs typeface="Helvetica Neue" panose="02000503000000020004" pitchFamily="2" charset="0"/>
              </a:rPr>
              <a:t>Interrupt (IPI)</a:t>
            </a:r>
          </a:p>
        </p:txBody>
      </p:sp>
      <p:sp>
        <p:nvSpPr>
          <p:cNvPr id="16" name="TextBox 15">
            <a:extLst>
              <a:ext uri="{FF2B5EF4-FFF2-40B4-BE49-F238E27FC236}">
                <a16:creationId xmlns:a16="http://schemas.microsoft.com/office/drawing/2014/main" id="{BA09C3C9-25A5-3352-D16C-377F9D9B2FC2}"/>
              </a:ext>
            </a:extLst>
          </p:cNvPr>
          <p:cNvSpPr txBox="1"/>
          <p:nvPr/>
        </p:nvSpPr>
        <p:spPr>
          <a:xfrm>
            <a:off x="1396077" y="4161780"/>
            <a:ext cx="4907113" cy="710451"/>
          </a:xfrm>
          <a:prstGeom prst="rect">
            <a:avLst/>
          </a:prstGeom>
          <a:noFill/>
          <a:ln w="25400">
            <a:solidFill>
              <a:schemeClr val="tx1"/>
            </a:solidFill>
          </a:ln>
        </p:spPr>
        <p:txBody>
          <a:bodyPr wrap="none" rtlCol="0">
            <a:spAutoFit/>
          </a:bodyPr>
          <a:lstStyle/>
          <a:p>
            <a:r>
              <a:rPr lang="en-CH" sz="1800" dirty="0">
                <a:latin typeface="Helvetica Neue" panose="02000503000000020004" pitchFamily="2" charset="0"/>
                <a:ea typeface="Helvetica Neue" panose="02000503000000020004" pitchFamily="2" charset="0"/>
                <a:cs typeface="Helvetica Neue" panose="02000503000000020004" pitchFamily="2" charset="0"/>
              </a:rPr>
              <a:t>      Preemption is precise</a:t>
            </a:r>
          </a:p>
          <a:p>
            <a:pPr>
              <a:spcBef>
                <a:spcPts val="500"/>
              </a:spcBef>
            </a:pPr>
            <a:r>
              <a:rPr lang="en-CH" sz="1800" dirty="0">
                <a:latin typeface="Helvetica Neue" panose="02000503000000020004" pitchFamily="2" charset="0"/>
                <a:ea typeface="Helvetica Neue" panose="02000503000000020004" pitchFamily="2" charset="0"/>
                <a:cs typeface="Helvetica Neue" panose="02000503000000020004" pitchFamily="2" charset="0"/>
              </a:rPr>
              <a:t>      Receiving IPIs is expensive (~1200 cycles)</a:t>
            </a:r>
          </a:p>
        </p:txBody>
      </p:sp>
      <p:pic>
        <p:nvPicPr>
          <p:cNvPr id="17" name="Picture 16">
            <a:extLst>
              <a:ext uri="{FF2B5EF4-FFF2-40B4-BE49-F238E27FC236}">
                <a16:creationId xmlns:a16="http://schemas.microsoft.com/office/drawing/2014/main" id="{FBB9C161-C6BA-0CE1-7DE1-B3DF087BD50D}"/>
              </a:ext>
            </a:extLst>
          </p:cNvPr>
          <p:cNvPicPr>
            <a:picLocks noChangeAspect="1"/>
          </p:cNvPicPr>
          <p:nvPr/>
        </p:nvPicPr>
        <p:blipFill>
          <a:blip r:embed="rId5"/>
          <a:stretch>
            <a:fillRect/>
          </a:stretch>
        </p:blipFill>
        <p:spPr>
          <a:xfrm>
            <a:off x="1462980" y="4213775"/>
            <a:ext cx="294305" cy="294305"/>
          </a:xfrm>
          <a:prstGeom prst="rect">
            <a:avLst/>
          </a:prstGeom>
        </p:spPr>
      </p:pic>
      <p:pic>
        <p:nvPicPr>
          <p:cNvPr id="18" name="Picture 17">
            <a:extLst>
              <a:ext uri="{FF2B5EF4-FFF2-40B4-BE49-F238E27FC236}">
                <a16:creationId xmlns:a16="http://schemas.microsoft.com/office/drawing/2014/main" id="{8087419C-22C9-57B3-6F2B-F1A874FC5047}"/>
              </a:ext>
            </a:extLst>
          </p:cNvPr>
          <p:cNvPicPr>
            <a:picLocks noChangeAspect="1"/>
          </p:cNvPicPr>
          <p:nvPr/>
        </p:nvPicPr>
        <p:blipFill>
          <a:blip r:embed="rId6"/>
          <a:stretch>
            <a:fillRect/>
          </a:stretch>
        </p:blipFill>
        <p:spPr>
          <a:xfrm>
            <a:off x="1471247" y="4520995"/>
            <a:ext cx="289493" cy="289493"/>
          </a:xfrm>
          <a:prstGeom prst="rect">
            <a:avLst/>
          </a:prstGeom>
        </p:spPr>
      </p:pic>
    </p:spTree>
    <p:extLst>
      <p:ext uri="{BB962C8B-B14F-4D97-AF65-F5344CB8AC3E}">
        <p14:creationId xmlns:p14="http://schemas.microsoft.com/office/powerpoint/2010/main" val="3410345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0" y="2882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3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Does </a:t>
            </a:r>
            <a:r>
              <a:rPr lang="en-GB" sz="3000" dirty="0" err="1">
                <a:solidFill>
                  <a:schemeClr val="tx1"/>
                </a:solidFill>
                <a:latin typeface="Helvetica Neue" panose="02000503000000020004" pitchFamily="2" charset="0"/>
                <a:ea typeface="Helvetica Neue" panose="02000503000000020004" pitchFamily="2" charset="0"/>
                <a:cs typeface="Helvetica Neue" panose="02000503000000020004" pitchFamily="2" charset="0"/>
              </a:rPr>
              <a:t>Preemption</a:t>
            </a:r>
            <a:r>
              <a:rPr lang="en-GB" sz="3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 Need to Be Precise?</a:t>
            </a: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3" name="Google Shape;131;p30">
            <a:extLst>
              <a:ext uri="{FF2B5EF4-FFF2-40B4-BE49-F238E27FC236}">
                <a16:creationId xmlns:a16="http://schemas.microsoft.com/office/drawing/2014/main" id="{7C88FB23-D0B8-55DE-EFBB-DB766C5E9D0C}"/>
              </a:ext>
            </a:extLst>
          </p:cNvPr>
          <p:cNvSpPr txBox="1">
            <a:spLocks noGrp="1"/>
          </p:cNvSpPr>
          <p:nvPr>
            <p:ph type="body" idx="1"/>
          </p:nvPr>
        </p:nvSpPr>
        <p:spPr>
          <a:xfrm>
            <a:off x="156131" y="1080000"/>
            <a:ext cx="8831739" cy="3416400"/>
          </a:xfrm>
          <a:prstGeom prst="rect">
            <a:avLst/>
          </a:prstGeom>
        </p:spPr>
        <p:txBody>
          <a:bodyPr spcFirstLastPara="1" wrap="square" lIns="91425" tIns="91425" rIns="91425" bIns="91425" anchor="t" anchorCtr="0">
            <a:noAutofit/>
          </a:bodyPr>
          <a:lstStyle/>
          <a:p>
            <a:pPr marL="107950" lvl="0" indent="0" algn="ctr" rtl="0">
              <a:lnSpc>
                <a:spcPct val="100000"/>
              </a:lnSpc>
              <a:spcAft>
                <a:spcPts val="0"/>
              </a:spcAft>
              <a:buClr>
                <a:schemeClr val="dk1"/>
              </a:buClr>
              <a:buSzPct val="60000"/>
              <a:buNone/>
            </a:pPr>
            <a:r>
              <a:rPr lang="en-US"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Queueing simulation: </a:t>
            </a:r>
            <a:r>
              <a:rPr kumimoji="0" lang="en" b="0" i="0" u="none" strike="noStrike" kern="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Google Sans"/>
              </a:rPr>
              <a:t>scheduling quantum modeled as Normal random variable</a:t>
            </a:r>
          </a:p>
        </p:txBody>
      </p:sp>
      <p:pic>
        <p:nvPicPr>
          <p:cNvPr id="15" name="Picture 14">
            <a:extLst>
              <a:ext uri="{FF2B5EF4-FFF2-40B4-BE49-F238E27FC236}">
                <a16:creationId xmlns:a16="http://schemas.microsoft.com/office/drawing/2014/main" id="{96DEFB8A-F4E5-857E-BCF9-5AF6BE2A9BB9}"/>
              </a:ext>
            </a:extLst>
          </p:cNvPr>
          <p:cNvPicPr>
            <a:picLocks noChangeAspect="1"/>
          </p:cNvPicPr>
          <p:nvPr/>
        </p:nvPicPr>
        <p:blipFill>
          <a:blip r:embed="rId3"/>
          <a:srcRect/>
          <a:stretch/>
        </p:blipFill>
        <p:spPr>
          <a:xfrm>
            <a:off x="1554152" y="1581093"/>
            <a:ext cx="6035696" cy="2865688"/>
          </a:xfrm>
          <a:prstGeom prst="rect">
            <a:avLst/>
          </a:prstGeom>
        </p:spPr>
      </p:pic>
      <p:sp>
        <p:nvSpPr>
          <p:cNvPr id="17" name="Google Shape;125;p29">
            <a:extLst>
              <a:ext uri="{FF2B5EF4-FFF2-40B4-BE49-F238E27FC236}">
                <a16:creationId xmlns:a16="http://schemas.microsoft.com/office/drawing/2014/main" id="{34ADB593-0592-B4A5-A565-0279D0FDD739}"/>
              </a:ext>
            </a:extLst>
          </p:cNvPr>
          <p:cNvSpPr/>
          <p:nvPr/>
        </p:nvSpPr>
        <p:spPr>
          <a:xfrm>
            <a:off x="389824" y="4554999"/>
            <a:ext cx="8364353" cy="393600"/>
          </a:xfrm>
          <a:prstGeom prst="roundRect">
            <a:avLst>
              <a:gd name="adj" fmla="val 16667"/>
            </a:avLst>
          </a:prstGeom>
          <a:solidFill>
            <a:srgbClr val="C00000"/>
          </a:solidFill>
          <a:ln w="381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rPr>
              <a:t>Small imp</a:t>
            </a:r>
            <a:r>
              <a:rPr lang="en-GB" sz="1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rPr>
              <a:t>r</a:t>
            </a:r>
            <a:r>
              <a:rPr lang="en" sz="1800" dirty="0" err="1">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rPr>
              <a:t>ecisions</a:t>
            </a:r>
            <a:r>
              <a:rPr lang="en" sz="1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rPr>
              <a:t> in scheduling quantum have negligible impact on tail latency</a:t>
            </a:r>
            <a:endParaRPr sz="1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endParaRPr>
          </a:p>
        </p:txBody>
      </p:sp>
    </p:spTree>
    <p:extLst>
      <p:ext uri="{BB962C8B-B14F-4D97-AF65-F5344CB8AC3E}">
        <p14:creationId xmlns:p14="http://schemas.microsoft.com/office/powerpoint/2010/main" val="24807954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0" y="2882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3000" dirty="0">
                <a:latin typeface="Helvetica Neue" panose="02000503000000020004" pitchFamily="2" charset="0"/>
                <a:ea typeface="Helvetica Neue" panose="02000503000000020004" pitchFamily="2" charset="0"/>
                <a:cs typeface="Helvetica Neue" panose="02000503000000020004" pitchFamily="2" charset="0"/>
              </a:rPr>
              <a:t>Compiler-Enforced Cooperation</a:t>
            </a:r>
            <a:endParaRPr lang="en-GB" sz="30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dirty="0"/>
          </a:p>
        </p:txBody>
      </p:sp>
      <p:cxnSp>
        <p:nvCxnSpPr>
          <p:cNvPr id="6" name="Straight Arrow Connector 5">
            <a:extLst>
              <a:ext uri="{FF2B5EF4-FFF2-40B4-BE49-F238E27FC236}">
                <a16:creationId xmlns:a16="http://schemas.microsoft.com/office/drawing/2014/main" id="{592CBFB1-3E5F-2524-D360-009D7AE67CA5}"/>
              </a:ext>
            </a:extLst>
          </p:cNvPr>
          <p:cNvCxnSpPr>
            <a:cxnSpLocks/>
          </p:cNvCxnSpPr>
          <p:nvPr/>
        </p:nvCxnSpPr>
        <p:spPr>
          <a:xfrm flipV="1">
            <a:off x="1317921" y="2723548"/>
            <a:ext cx="878729" cy="633"/>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8F9C63E-4D10-8BC1-BA7E-267DCD8D2457}"/>
              </a:ext>
            </a:extLst>
          </p:cNvPr>
          <p:cNvSpPr txBox="1"/>
          <p:nvPr/>
        </p:nvSpPr>
        <p:spPr>
          <a:xfrm>
            <a:off x="7456294" y="3195299"/>
            <a:ext cx="647063" cy="385546"/>
          </a:xfrm>
          <a:prstGeom prst="rect">
            <a:avLst/>
          </a:prstGeom>
          <a:noFill/>
        </p:spPr>
        <p:txBody>
          <a:bodyPr wrap="none" rtlCol="0">
            <a:spAutoFit/>
          </a:bodyPr>
          <a:lstStyle/>
          <a:p>
            <a:r>
              <a:rPr lang="en-US" sz="2400" dirty="0"/>
              <a:t>.......</a:t>
            </a:r>
          </a:p>
        </p:txBody>
      </p:sp>
      <p:sp>
        <p:nvSpPr>
          <p:cNvPr id="12" name="Rectangle 11">
            <a:extLst>
              <a:ext uri="{FF2B5EF4-FFF2-40B4-BE49-F238E27FC236}">
                <a16:creationId xmlns:a16="http://schemas.microsoft.com/office/drawing/2014/main" id="{ABA6E006-8758-74EF-BC27-5563EA87669D}"/>
              </a:ext>
            </a:extLst>
          </p:cNvPr>
          <p:cNvSpPr/>
          <p:nvPr/>
        </p:nvSpPr>
        <p:spPr>
          <a:xfrm>
            <a:off x="4152665" y="2166465"/>
            <a:ext cx="1541470" cy="111417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Dispatcher </a:t>
            </a:r>
            <a:b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b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19" name="Rectangle 18">
            <a:extLst>
              <a:ext uri="{FF2B5EF4-FFF2-40B4-BE49-F238E27FC236}">
                <a16:creationId xmlns:a16="http://schemas.microsoft.com/office/drawing/2014/main" id="{55D0F0ED-CE27-9C3A-E2FE-45AD623244E3}"/>
              </a:ext>
            </a:extLst>
          </p:cNvPr>
          <p:cNvSpPr/>
          <p:nvPr/>
        </p:nvSpPr>
        <p:spPr>
          <a:xfrm>
            <a:off x="2766475"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20" name="Rectangle 19">
            <a:extLst>
              <a:ext uri="{FF2B5EF4-FFF2-40B4-BE49-F238E27FC236}">
                <a16:creationId xmlns:a16="http://schemas.microsoft.com/office/drawing/2014/main" id="{68C41722-0724-EC2B-728B-4055EAAF8503}"/>
              </a:ext>
            </a:extLst>
          </p:cNvPr>
          <p:cNvSpPr/>
          <p:nvPr/>
        </p:nvSpPr>
        <p:spPr>
          <a:xfrm>
            <a:off x="2488014"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Gill Sans" panose="020B0502020104020203" pitchFamily="34" charset="-79"/>
              <a:cs typeface="Gill Sans" panose="020B0502020104020203" pitchFamily="34" charset="-79"/>
            </a:endParaRPr>
          </a:p>
        </p:txBody>
      </p:sp>
      <p:cxnSp>
        <p:nvCxnSpPr>
          <p:cNvPr id="21" name="Straight Connector 20">
            <a:extLst>
              <a:ext uri="{FF2B5EF4-FFF2-40B4-BE49-F238E27FC236}">
                <a16:creationId xmlns:a16="http://schemas.microsoft.com/office/drawing/2014/main" id="{29B39011-AF9E-CB5D-05E1-48C9A2768F55}"/>
              </a:ext>
            </a:extLst>
          </p:cNvPr>
          <p:cNvCxnSpPr>
            <a:cxnSpLocks/>
            <a:endCxn id="20" idx="0"/>
          </p:cNvCxnSpPr>
          <p:nvPr/>
        </p:nvCxnSpPr>
        <p:spPr>
          <a:xfrm>
            <a:off x="2104147" y="2543942"/>
            <a:ext cx="52305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2999401-0AD1-A794-6DEC-087F645CB5FC}"/>
              </a:ext>
            </a:extLst>
          </p:cNvPr>
          <p:cNvCxnSpPr>
            <a:cxnSpLocks/>
          </p:cNvCxnSpPr>
          <p:nvPr/>
        </p:nvCxnSpPr>
        <p:spPr>
          <a:xfrm>
            <a:off x="2104147" y="2903157"/>
            <a:ext cx="52305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C46110B-3FD1-4BE3-3B61-B9D19C2D1697}"/>
              </a:ext>
            </a:extLst>
          </p:cNvPr>
          <p:cNvSpPr/>
          <p:nvPr/>
        </p:nvSpPr>
        <p:spPr>
          <a:xfrm>
            <a:off x="3049204"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endParaRPr lang="en-US" sz="1800" dirty="0">
              <a:solidFill>
                <a:schemeClr val="tx1"/>
              </a:solidFill>
              <a:latin typeface="Gill Sans" panose="020B0502020104020203" pitchFamily="34" charset="-79"/>
              <a:cs typeface="Gill Sans" panose="020B0502020104020203" pitchFamily="34" charset="-79"/>
            </a:endParaRPr>
          </a:p>
        </p:txBody>
      </p:sp>
      <p:sp>
        <p:nvSpPr>
          <p:cNvPr id="24" name="Rectangle 23">
            <a:extLst>
              <a:ext uri="{FF2B5EF4-FFF2-40B4-BE49-F238E27FC236}">
                <a16:creationId xmlns:a16="http://schemas.microsoft.com/office/drawing/2014/main" id="{471818CD-715A-7B9B-DCA2-226B8D8C0185}"/>
              </a:ext>
            </a:extLst>
          </p:cNvPr>
          <p:cNvSpPr/>
          <p:nvPr/>
        </p:nvSpPr>
        <p:spPr>
          <a:xfrm>
            <a:off x="3333955"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25" name="TextBox 24">
            <a:extLst>
              <a:ext uri="{FF2B5EF4-FFF2-40B4-BE49-F238E27FC236}">
                <a16:creationId xmlns:a16="http://schemas.microsoft.com/office/drawing/2014/main" id="{E31DC030-FA85-F6C3-06B1-A458907BA514}"/>
              </a:ext>
            </a:extLst>
          </p:cNvPr>
          <p:cNvSpPr txBox="1"/>
          <p:nvPr/>
        </p:nvSpPr>
        <p:spPr>
          <a:xfrm>
            <a:off x="2045551" y="2959198"/>
            <a:ext cx="1491114" cy="646331"/>
          </a:xfrm>
          <a:prstGeom prst="rect">
            <a:avLst/>
          </a:prstGeom>
          <a:noFill/>
        </p:spPr>
        <p:txBody>
          <a:bodyPr wrap="none" rtlCol="0">
            <a:spAutoFit/>
          </a:bodyPr>
          <a:lstStyle/>
          <a:p>
            <a:pPr algn="ctr"/>
            <a:r>
              <a:rPr lang="en-US" sz="1800" dirty="0">
                <a:latin typeface="Helvetica Neue" panose="02000503000000020004" pitchFamily="2" charset="0"/>
                <a:ea typeface="Helvetica Neue" panose="02000503000000020004" pitchFamily="2" charset="0"/>
                <a:cs typeface="Helvetica Neue" panose="02000503000000020004" pitchFamily="2" charset="0"/>
              </a:rPr>
              <a:t> Global </a:t>
            </a:r>
          </a:p>
          <a:p>
            <a:pPr algn="ctr"/>
            <a:r>
              <a:rPr lang="en-US" sz="1800" dirty="0">
                <a:latin typeface="Helvetica Neue" panose="02000503000000020004" pitchFamily="2" charset="0"/>
                <a:ea typeface="Helvetica Neue" panose="02000503000000020004" pitchFamily="2" charset="0"/>
                <a:cs typeface="Helvetica Neue" panose="02000503000000020004" pitchFamily="2" charset="0"/>
              </a:rPr>
              <a:t>single queue</a:t>
            </a:r>
          </a:p>
        </p:txBody>
      </p:sp>
      <p:sp>
        <p:nvSpPr>
          <p:cNvPr id="55" name="Rectangle 54">
            <a:extLst>
              <a:ext uri="{FF2B5EF4-FFF2-40B4-BE49-F238E27FC236}">
                <a16:creationId xmlns:a16="http://schemas.microsoft.com/office/drawing/2014/main" id="{339D008D-69BB-F237-3982-9614BB12AF06}"/>
              </a:ext>
            </a:extLst>
          </p:cNvPr>
          <p:cNvSpPr/>
          <p:nvPr/>
        </p:nvSpPr>
        <p:spPr>
          <a:xfrm>
            <a:off x="438912" y="1958768"/>
            <a:ext cx="818049" cy="152955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N</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a:t>
            </a:r>
            <a:b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b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56" name="Rectangle 55">
            <a:extLst>
              <a:ext uri="{FF2B5EF4-FFF2-40B4-BE49-F238E27FC236}">
                <a16:creationId xmlns:a16="http://schemas.microsoft.com/office/drawing/2014/main" id="{6B2A7175-98ED-0ED9-7D48-736E0ABD8CA7}"/>
              </a:ext>
            </a:extLst>
          </p:cNvPr>
          <p:cNvSpPr/>
          <p:nvPr/>
        </p:nvSpPr>
        <p:spPr>
          <a:xfrm>
            <a:off x="7322182" y="1018662"/>
            <a:ext cx="993306" cy="81691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Worker</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57" name="Rectangle 56">
            <a:extLst>
              <a:ext uri="{FF2B5EF4-FFF2-40B4-BE49-F238E27FC236}">
                <a16:creationId xmlns:a16="http://schemas.microsoft.com/office/drawing/2014/main" id="{2FDE7CAF-8F87-755F-987C-E66CA6483133}"/>
              </a:ext>
            </a:extLst>
          </p:cNvPr>
          <p:cNvSpPr/>
          <p:nvPr/>
        </p:nvSpPr>
        <p:spPr>
          <a:xfrm>
            <a:off x="7322182" y="2392442"/>
            <a:ext cx="993306" cy="81691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Worker</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58" name="Rectangle 57">
            <a:extLst>
              <a:ext uri="{FF2B5EF4-FFF2-40B4-BE49-F238E27FC236}">
                <a16:creationId xmlns:a16="http://schemas.microsoft.com/office/drawing/2014/main" id="{32A40DD1-7D87-8BFF-7759-5BA802D548F6}"/>
              </a:ext>
            </a:extLst>
          </p:cNvPr>
          <p:cNvSpPr/>
          <p:nvPr/>
        </p:nvSpPr>
        <p:spPr>
          <a:xfrm>
            <a:off x="7322182" y="3932932"/>
            <a:ext cx="993306" cy="81691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Worker</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62" name="Rectangle 61">
            <a:extLst>
              <a:ext uri="{FF2B5EF4-FFF2-40B4-BE49-F238E27FC236}">
                <a16:creationId xmlns:a16="http://schemas.microsoft.com/office/drawing/2014/main" id="{4DF1BC9B-0A08-BFA0-83CA-3A0669DCD745}"/>
              </a:ext>
            </a:extLst>
          </p:cNvPr>
          <p:cNvSpPr/>
          <p:nvPr/>
        </p:nvSpPr>
        <p:spPr>
          <a:xfrm>
            <a:off x="6799974" y="1131777"/>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pic>
        <p:nvPicPr>
          <p:cNvPr id="10" name="Picture 9">
            <a:extLst>
              <a:ext uri="{FF2B5EF4-FFF2-40B4-BE49-F238E27FC236}">
                <a16:creationId xmlns:a16="http://schemas.microsoft.com/office/drawing/2014/main" id="{9CB14F54-E9FE-0EA0-E112-6ECF4438F376}"/>
              </a:ext>
            </a:extLst>
          </p:cNvPr>
          <p:cNvPicPr>
            <a:picLocks noChangeAspect="1"/>
          </p:cNvPicPr>
          <p:nvPr/>
        </p:nvPicPr>
        <p:blipFill>
          <a:blip r:embed="rId3"/>
          <a:stretch>
            <a:fillRect/>
          </a:stretch>
        </p:blipFill>
        <p:spPr>
          <a:xfrm>
            <a:off x="5724849" y="2578767"/>
            <a:ext cx="312865" cy="307107"/>
          </a:xfrm>
          <a:prstGeom prst="rect">
            <a:avLst/>
          </a:prstGeom>
        </p:spPr>
      </p:pic>
      <p:pic>
        <p:nvPicPr>
          <p:cNvPr id="11" name="Picture 10">
            <a:extLst>
              <a:ext uri="{FF2B5EF4-FFF2-40B4-BE49-F238E27FC236}">
                <a16:creationId xmlns:a16="http://schemas.microsoft.com/office/drawing/2014/main" id="{22033977-8140-A189-17BE-1BA7883EFF39}"/>
              </a:ext>
            </a:extLst>
          </p:cNvPr>
          <p:cNvPicPr>
            <a:picLocks noChangeAspect="1"/>
          </p:cNvPicPr>
          <p:nvPr/>
        </p:nvPicPr>
        <p:blipFill>
          <a:blip r:embed="rId3"/>
          <a:stretch>
            <a:fillRect/>
          </a:stretch>
        </p:blipFill>
        <p:spPr>
          <a:xfrm>
            <a:off x="5724849" y="2991069"/>
            <a:ext cx="312865" cy="307107"/>
          </a:xfrm>
          <a:prstGeom prst="rect">
            <a:avLst/>
          </a:prstGeom>
        </p:spPr>
      </p:pic>
      <p:sp>
        <p:nvSpPr>
          <p:cNvPr id="3" name="Rectangle 2">
            <a:extLst>
              <a:ext uri="{FF2B5EF4-FFF2-40B4-BE49-F238E27FC236}">
                <a16:creationId xmlns:a16="http://schemas.microsoft.com/office/drawing/2014/main" id="{4516B9AD-9FCF-09B1-C8D0-ACB009FE1991}"/>
              </a:ext>
            </a:extLst>
          </p:cNvPr>
          <p:cNvSpPr/>
          <p:nvPr/>
        </p:nvSpPr>
        <p:spPr>
          <a:xfrm>
            <a:off x="6799974" y="2520970"/>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4" name="Rectangle 3">
            <a:extLst>
              <a:ext uri="{FF2B5EF4-FFF2-40B4-BE49-F238E27FC236}">
                <a16:creationId xmlns:a16="http://schemas.microsoft.com/office/drawing/2014/main" id="{4D4C83E0-C2B7-0204-F416-F3A6A8FCB7D9}"/>
              </a:ext>
            </a:extLst>
          </p:cNvPr>
          <p:cNvSpPr/>
          <p:nvPr/>
        </p:nvSpPr>
        <p:spPr>
          <a:xfrm>
            <a:off x="6799974" y="4063294"/>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pic>
        <p:nvPicPr>
          <p:cNvPr id="33" name="Picture 32">
            <a:extLst>
              <a:ext uri="{FF2B5EF4-FFF2-40B4-BE49-F238E27FC236}">
                <a16:creationId xmlns:a16="http://schemas.microsoft.com/office/drawing/2014/main" id="{D58B4A52-FDA6-6CA8-4360-FB5AFF0C0AD1}"/>
              </a:ext>
            </a:extLst>
          </p:cNvPr>
          <p:cNvPicPr>
            <a:picLocks noChangeAspect="1"/>
          </p:cNvPicPr>
          <p:nvPr/>
        </p:nvPicPr>
        <p:blipFill>
          <a:blip r:embed="rId3"/>
          <a:stretch>
            <a:fillRect/>
          </a:stretch>
        </p:blipFill>
        <p:spPr>
          <a:xfrm>
            <a:off x="5724849" y="2166465"/>
            <a:ext cx="312865" cy="307107"/>
          </a:xfrm>
          <a:prstGeom prst="rect">
            <a:avLst/>
          </a:prstGeom>
        </p:spPr>
      </p:pic>
    </p:spTree>
    <p:extLst>
      <p:ext uri="{BB962C8B-B14F-4D97-AF65-F5344CB8AC3E}">
        <p14:creationId xmlns:p14="http://schemas.microsoft.com/office/powerpoint/2010/main" val="2093117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0" y="2882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3000" dirty="0">
                <a:latin typeface="Helvetica Neue" panose="02000503000000020004" pitchFamily="2" charset="0"/>
                <a:ea typeface="Helvetica Neue" panose="02000503000000020004" pitchFamily="2" charset="0"/>
                <a:cs typeface="Helvetica Neue" panose="02000503000000020004" pitchFamily="2" charset="0"/>
              </a:rPr>
              <a:t>Compiler-Enforced Cooperation</a:t>
            </a:r>
            <a:endParaRPr lang="en-GB" sz="30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dirty="0"/>
          </a:p>
        </p:txBody>
      </p:sp>
      <p:cxnSp>
        <p:nvCxnSpPr>
          <p:cNvPr id="6" name="Straight Arrow Connector 5">
            <a:extLst>
              <a:ext uri="{FF2B5EF4-FFF2-40B4-BE49-F238E27FC236}">
                <a16:creationId xmlns:a16="http://schemas.microsoft.com/office/drawing/2014/main" id="{592CBFB1-3E5F-2524-D360-009D7AE67CA5}"/>
              </a:ext>
            </a:extLst>
          </p:cNvPr>
          <p:cNvCxnSpPr>
            <a:cxnSpLocks/>
          </p:cNvCxnSpPr>
          <p:nvPr/>
        </p:nvCxnSpPr>
        <p:spPr>
          <a:xfrm flipV="1">
            <a:off x="1317921" y="2723548"/>
            <a:ext cx="878729" cy="633"/>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8F9C63E-4D10-8BC1-BA7E-267DCD8D2457}"/>
              </a:ext>
            </a:extLst>
          </p:cNvPr>
          <p:cNvSpPr txBox="1"/>
          <p:nvPr/>
        </p:nvSpPr>
        <p:spPr>
          <a:xfrm>
            <a:off x="7456294" y="3195299"/>
            <a:ext cx="647063" cy="385546"/>
          </a:xfrm>
          <a:prstGeom prst="rect">
            <a:avLst/>
          </a:prstGeom>
          <a:noFill/>
        </p:spPr>
        <p:txBody>
          <a:bodyPr wrap="none" rtlCol="0">
            <a:spAutoFit/>
          </a:bodyPr>
          <a:lstStyle/>
          <a:p>
            <a:r>
              <a:rPr lang="en-US" sz="2400" dirty="0"/>
              <a:t>.......</a:t>
            </a:r>
          </a:p>
        </p:txBody>
      </p:sp>
      <p:sp>
        <p:nvSpPr>
          <p:cNvPr id="12" name="Rectangle 11">
            <a:extLst>
              <a:ext uri="{FF2B5EF4-FFF2-40B4-BE49-F238E27FC236}">
                <a16:creationId xmlns:a16="http://schemas.microsoft.com/office/drawing/2014/main" id="{ABA6E006-8758-74EF-BC27-5563EA87669D}"/>
              </a:ext>
            </a:extLst>
          </p:cNvPr>
          <p:cNvSpPr/>
          <p:nvPr/>
        </p:nvSpPr>
        <p:spPr>
          <a:xfrm>
            <a:off x="4152665" y="2166465"/>
            <a:ext cx="1541470" cy="111417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Dispatcher </a:t>
            </a:r>
            <a:b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b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19" name="Rectangle 18">
            <a:extLst>
              <a:ext uri="{FF2B5EF4-FFF2-40B4-BE49-F238E27FC236}">
                <a16:creationId xmlns:a16="http://schemas.microsoft.com/office/drawing/2014/main" id="{55D0F0ED-CE27-9C3A-E2FE-45AD623244E3}"/>
              </a:ext>
            </a:extLst>
          </p:cNvPr>
          <p:cNvSpPr/>
          <p:nvPr/>
        </p:nvSpPr>
        <p:spPr>
          <a:xfrm>
            <a:off x="2766475"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20" name="Rectangle 19">
            <a:extLst>
              <a:ext uri="{FF2B5EF4-FFF2-40B4-BE49-F238E27FC236}">
                <a16:creationId xmlns:a16="http://schemas.microsoft.com/office/drawing/2014/main" id="{68C41722-0724-EC2B-728B-4055EAAF8503}"/>
              </a:ext>
            </a:extLst>
          </p:cNvPr>
          <p:cNvSpPr/>
          <p:nvPr/>
        </p:nvSpPr>
        <p:spPr>
          <a:xfrm>
            <a:off x="2488014"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Gill Sans" panose="020B0502020104020203" pitchFamily="34" charset="-79"/>
              <a:cs typeface="Gill Sans" panose="020B0502020104020203" pitchFamily="34" charset="-79"/>
            </a:endParaRPr>
          </a:p>
        </p:txBody>
      </p:sp>
      <p:cxnSp>
        <p:nvCxnSpPr>
          <p:cNvPr id="21" name="Straight Connector 20">
            <a:extLst>
              <a:ext uri="{FF2B5EF4-FFF2-40B4-BE49-F238E27FC236}">
                <a16:creationId xmlns:a16="http://schemas.microsoft.com/office/drawing/2014/main" id="{29B39011-AF9E-CB5D-05E1-48C9A2768F55}"/>
              </a:ext>
            </a:extLst>
          </p:cNvPr>
          <p:cNvCxnSpPr>
            <a:cxnSpLocks/>
            <a:endCxn id="20" idx="0"/>
          </p:cNvCxnSpPr>
          <p:nvPr/>
        </p:nvCxnSpPr>
        <p:spPr>
          <a:xfrm>
            <a:off x="2104147" y="2543942"/>
            <a:ext cx="52305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2999401-0AD1-A794-6DEC-087F645CB5FC}"/>
              </a:ext>
            </a:extLst>
          </p:cNvPr>
          <p:cNvCxnSpPr>
            <a:cxnSpLocks/>
          </p:cNvCxnSpPr>
          <p:nvPr/>
        </p:nvCxnSpPr>
        <p:spPr>
          <a:xfrm>
            <a:off x="2104147" y="2903157"/>
            <a:ext cx="52305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C46110B-3FD1-4BE3-3B61-B9D19C2D1697}"/>
              </a:ext>
            </a:extLst>
          </p:cNvPr>
          <p:cNvSpPr/>
          <p:nvPr/>
        </p:nvSpPr>
        <p:spPr>
          <a:xfrm>
            <a:off x="3049204"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endParaRPr lang="en-US" sz="1800" dirty="0">
              <a:solidFill>
                <a:schemeClr val="tx1"/>
              </a:solidFill>
              <a:latin typeface="Gill Sans" panose="020B0502020104020203" pitchFamily="34" charset="-79"/>
              <a:cs typeface="Gill Sans" panose="020B0502020104020203" pitchFamily="34" charset="-79"/>
            </a:endParaRPr>
          </a:p>
        </p:txBody>
      </p:sp>
      <p:sp>
        <p:nvSpPr>
          <p:cNvPr id="24" name="Rectangle 23">
            <a:extLst>
              <a:ext uri="{FF2B5EF4-FFF2-40B4-BE49-F238E27FC236}">
                <a16:creationId xmlns:a16="http://schemas.microsoft.com/office/drawing/2014/main" id="{471818CD-715A-7B9B-DCA2-226B8D8C0185}"/>
              </a:ext>
            </a:extLst>
          </p:cNvPr>
          <p:cNvSpPr/>
          <p:nvPr/>
        </p:nvSpPr>
        <p:spPr>
          <a:xfrm>
            <a:off x="3333955"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25" name="TextBox 24">
            <a:extLst>
              <a:ext uri="{FF2B5EF4-FFF2-40B4-BE49-F238E27FC236}">
                <a16:creationId xmlns:a16="http://schemas.microsoft.com/office/drawing/2014/main" id="{E31DC030-FA85-F6C3-06B1-A458907BA514}"/>
              </a:ext>
            </a:extLst>
          </p:cNvPr>
          <p:cNvSpPr txBox="1"/>
          <p:nvPr/>
        </p:nvSpPr>
        <p:spPr>
          <a:xfrm>
            <a:off x="2045551" y="2959198"/>
            <a:ext cx="1491114" cy="646331"/>
          </a:xfrm>
          <a:prstGeom prst="rect">
            <a:avLst/>
          </a:prstGeom>
          <a:noFill/>
        </p:spPr>
        <p:txBody>
          <a:bodyPr wrap="none" rtlCol="0">
            <a:spAutoFit/>
          </a:bodyPr>
          <a:lstStyle/>
          <a:p>
            <a:pPr algn="ctr"/>
            <a:r>
              <a:rPr lang="en-US" sz="1800" dirty="0">
                <a:latin typeface="Helvetica Neue" panose="02000503000000020004" pitchFamily="2" charset="0"/>
                <a:ea typeface="Helvetica Neue" panose="02000503000000020004" pitchFamily="2" charset="0"/>
                <a:cs typeface="Helvetica Neue" panose="02000503000000020004" pitchFamily="2" charset="0"/>
              </a:rPr>
              <a:t> Global </a:t>
            </a:r>
          </a:p>
          <a:p>
            <a:pPr algn="ctr"/>
            <a:r>
              <a:rPr lang="en-US" sz="1800" dirty="0">
                <a:latin typeface="Helvetica Neue" panose="02000503000000020004" pitchFamily="2" charset="0"/>
                <a:ea typeface="Helvetica Neue" panose="02000503000000020004" pitchFamily="2" charset="0"/>
                <a:cs typeface="Helvetica Neue" panose="02000503000000020004" pitchFamily="2" charset="0"/>
              </a:rPr>
              <a:t>single queue</a:t>
            </a:r>
          </a:p>
        </p:txBody>
      </p:sp>
      <p:sp>
        <p:nvSpPr>
          <p:cNvPr id="55" name="Rectangle 54">
            <a:extLst>
              <a:ext uri="{FF2B5EF4-FFF2-40B4-BE49-F238E27FC236}">
                <a16:creationId xmlns:a16="http://schemas.microsoft.com/office/drawing/2014/main" id="{339D008D-69BB-F237-3982-9614BB12AF06}"/>
              </a:ext>
            </a:extLst>
          </p:cNvPr>
          <p:cNvSpPr/>
          <p:nvPr/>
        </p:nvSpPr>
        <p:spPr>
          <a:xfrm>
            <a:off x="438912" y="1958768"/>
            <a:ext cx="818049" cy="152955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N</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a:t>
            </a:r>
            <a:b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b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56" name="Rectangle 55">
            <a:extLst>
              <a:ext uri="{FF2B5EF4-FFF2-40B4-BE49-F238E27FC236}">
                <a16:creationId xmlns:a16="http://schemas.microsoft.com/office/drawing/2014/main" id="{6B2A7175-98ED-0ED9-7D48-736E0ABD8CA7}"/>
              </a:ext>
            </a:extLst>
          </p:cNvPr>
          <p:cNvSpPr/>
          <p:nvPr/>
        </p:nvSpPr>
        <p:spPr>
          <a:xfrm>
            <a:off x="7322182" y="1018662"/>
            <a:ext cx="993306" cy="81691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Worker</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57" name="Rectangle 56">
            <a:extLst>
              <a:ext uri="{FF2B5EF4-FFF2-40B4-BE49-F238E27FC236}">
                <a16:creationId xmlns:a16="http://schemas.microsoft.com/office/drawing/2014/main" id="{2FDE7CAF-8F87-755F-987C-E66CA6483133}"/>
              </a:ext>
            </a:extLst>
          </p:cNvPr>
          <p:cNvSpPr/>
          <p:nvPr/>
        </p:nvSpPr>
        <p:spPr>
          <a:xfrm>
            <a:off x="7322182" y="2392442"/>
            <a:ext cx="993306" cy="81691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Worker</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58" name="Rectangle 57">
            <a:extLst>
              <a:ext uri="{FF2B5EF4-FFF2-40B4-BE49-F238E27FC236}">
                <a16:creationId xmlns:a16="http://schemas.microsoft.com/office/drawing/2014/main" id="{32A40DD1-7D87-8BFF-7759-5BA802D548F6}"/>
              </a:ext>
            </a:extLst>
          </p:cNvPr>
          <p:cNvSpPr/>
          <p:nvPr/>
        </p:nvSpPr>
        <p:spPr>
          <a:xfrm>
            <a:off x="7322182" y="3932932"/>
            <a:ext cx="993306" cy="81691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Worker</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62" name="Rectangle 61">
            <a:extLst>
              <a:ext uri="{FF2B5EF4-FFF2-40B4-BE49-F238E27FC236}">
                <a16:creationId xmlns:a16="http://schemas.microsoft.com/office/drawing/2014/main" id="{4DF1BC9B-0A08-BFA0-83CA-3A0669DCD745}"/>
              </a:ext>
            </a:extLst>
          </p:cNvPr>
          <p:cNvSpPr/>
          <p:nvPr/>
        </p:nvSpPr>
        <p:spPr>
          <a:xfrm>
            <a:off x="6799974" y="1131777"/>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pic>
        <p:nvPicPr>
          <p:cNvPr id="10" name="Picture 9">
            <a:extLst>
              <a:ext uri="{FF2B5EF4-FFF2-40B4-BE49-F238E27FC236}">
                <a16:creationId xmlns:a16="http://schemas.microsoft.com/office/drawing/2014/main" id="{9CB14F54-E9FE-0EA0-E112-6ECF4438F376}"/>
              </a:ext>
            </a:extLst>
          </p:cNvPr>
          <p:cNvPicPr>
            <a:picLocks noChangeAspect="1"/>
          </p:cNvPicPr>
          <p:nvPr/>
        </p:nvPicPr>
        <p:blipFill>
          <a:blip r:embed="rId3"/>
          <a:stretch>
            <a:fillRect/>
          </a:stretch>
        </p:blipFill>
        <p:spPr>
          <a:xfrm>
            <a:off x="5724849" y="2578767"/>
            <a:ext cx="312865" cy="307107"/>
          </a:xfrm>
          <a:prstGeom prst="rect">
            <a:avLst/>
          </a:prstGeom>
        </p:spPr>
      </p:pic>
      <p:pic>
        <p:nvPicPr>
          <p:cNvPr id="11" name="Picture 10">
            <a:extLst>
              <a:ext uri="{FF2B5EF4-FFF2-40B4-BE49-F238E27FC236}">
                <a16:creationId xmlns:a16="http://schemas.microsoft.com/office/drawing/2014/main" id="{22033977-8140-A189-17BE-1BA7883EFF39}"/>
              </a:ext>
            </a:extLst>
          </p:cNvPr>
          <p:cNvPicPr>
            <a:picLocks noChangeAspect="1"/>
          </p:cNvPicPr>
          <p:nvPr/>
        </p:nvPicPr>
        <p:blipFill>
          <a:blip r:embed="rId3"/>
          <a:stretch>
            <a:fillRect/>
          </a:stretch>
        </p:blipFill>
        <p:spPr>
          <a:xfrm>
            <a:off x="5724849" y="2991069"/>
            <a:ext cx="312865" cy="307107"/>
          </a:xfrm>
          <a:prstGeom prst="rect">
            <a:avLst/>
          </a:prstGeom>
        </p:spPr>
      </p:pic>
      <p:sp>
        <p:nvSpPr>
          <p:cNvPr id="3" name="Rectangle 2">
            <a:extLst>
              <a:ext uri="{FF2B5EF4-FFF2-40B4-BE49-F238E27FC236}">
                <a16:creationId xmlns:a16="http://schemas.microsoft.com/office/drawing/2014/main" id="{4516B9AD-9FCF-09B1-C8D0-ACB009FE1991}"/>
              </a:ext>
            </a:extLst>
          </p:cNvPr>
          <p:cNvSpPr/>
          <p:nvPr/>
        </p:nvSpPr>
        <p:spPr>
          <a:xfrm>
            <a:off x="6799974" y="2520970"/>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4" name="Rectangle 3">
            <a:extLst>
              <a:ext uri="{FF2B5EF4-FFF2-40B4-BE49-F238E27FC236}">
                <a16:creationId xmlns:a16="http://schemas.microsoft.com/office/drawing/2014/main" id="{4D4C83E0-C2B7-0204-F416-F3A6A8FCB7D9}"/>
              </a:ext>
            </a:extLst>
          </p:cNvPr>
          <p:cNvSpPr/>
          <p:nvPr/>
        </p:nvSpPr>
        <p:spPr>
          <a:xfrm>
            <a:off x="6799974" y="4063294"/>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pic>
        <p:nvPicPr>
          <p:cNvPr id="5" name="Picture 4">
            <a:extLst>
              <a:ext uri="{FF2B5EF4-FFF2-40B4-BE49-F238E27FC236}">
                <a16:creationId xmlns:a16="http://schemas.microsoft.com/office/drawing/2014/main" id="{0AABE565-7DA7-B78E-C039-0DCC86B07C2D}"/>
              </a:ext>
            </a:extLst>
          </p:cNvPr>
          <p:cNvPicPr>
            <a:picLocks noChangeAspect="1"/>
          </p:cNvPicPr>
          <p:nvPr/>
        </p:nvPicPr>
        <p:blipFill>
          <a:blip r:embed="rId4"/>
          <a:stretch>
            <a:fillRect/>
          </a:stretch>
        </p:blipFill>
        <p:spPr>
          <a:xfrm>
            <a:off x="5768061" y="2168863"/>
            <a:ext cx="259200" cy="304709"/>
          </a:xfrm>
          <a:prstGeom prst="rect">
            <a:avLst/>
          </a:prstGeom>
        </p:spPr>
      </p:pic>
      <p:cxnSp>
        <p:nvCxnSpPr>
          <p:cNvPr id="7" name="Straight Arrow Connector 6">
            <a:extLst>
              <a:ext uri="{FF2B5EF4-FFF2-40B4-BE49-F238E27FC236}">
                <a16:creationId xmlns:a16="http://schemas.microsoft.com/office/drawing/2014/main" id="{86015524-8DC6-35FB-53CD-19A20ECECA04}"/>
              </a:ext>
            </a:extLst>
          </p:cNvPr>
          <p:cNvCxnSpPr>
            <a:cxnSpLocks/>
          </p:cNvCxnSpPr>
          <p:nvPr/>
        </p:nvCxnSpPr>
        <p:spPr>
          <a:xfrm flipV="1">
            <a:off x="6027261" y="1718109"/>
            <a:ext cx="705611" cy="603109"/>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89CCC311-706D-7B6C-851B-FF77A2E39F67}"/>
              </a:ext>
            </a:extLst>
          </p:cNvPr>
          <p:cNvSpPr/>
          <p:nvPr/>
        </p:nvSpPr>
        <p:spPr>
          <a:xfrm>
            <a:off x="6799974" y="1499586"/>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14" name="Rectangle 13">
            <a:extLst>
              <a:ext uri="{FF2B5EF4-FFF2-40B4-BE49-F238E27FC236}">
                <a16:creationId xmlns:a16="http://schemas.microsoft.com/office/drawing/2014/main" id="{9BFF3713-25CE-F203-4DDB-D79C67295E73}"/>
              </a:ext>
            </a:extLst>
          </p:cNvPr>
          <p:cNvSpPr/>
          <p:nvPr/>
        </p:nvSpPr>
        <p:spPr>
          <a:xfrm>
            <a:off x="6799974" y="2895489"/>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15" name="Rectangle 14">
            <a:extLst>
              <a:ext uri="{FF2B5EF4-FFF2-40B4-BE49-F238E27FC236}">
                <a16:creationId xmlns:a16="http://schemas.microsoft.com/office/drawing/2014/main" id="{20EF888F-BF8D-9695-D94F-DC791C8ADAD5}"/>
              </a:ext>
            </a:extLst>
          </p:cNvPr>
          <p:cNvSpPr/>
          <p:nvPr/>
        </p:nvSpPr>
        <p:spPr>
          <a:xfrm>
            <a:off x="6799974" y="4433925"/>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16" name="TextBox 15">
            <a:extLst>
              <a:ext uri="{FF2B5EF4-FFF2-40B4-BE49-F238E27FC236}">
                <a16:creationId xmlns:a16="http://schemas.microsoft.com/office/drawing/2014/main" id="{2C12ECAF-DF53-D18A-E0DE-5DFCCEA4D5F7}"/>
              </a:ext>
            </a:extLst>
          </p:cNvPr>
          <p:cNvSpPr txBox="1"/>
          <p:nvPr/>
        </p:nvSpPr>
        <p:spPr>
          <a:xfrm>
            <a:off x="4564908" y="1445677"/>
            <a:ext cx="2145139" cy="646331"/>
          </a:xfrm>
          <a:prstGeom prst="rect">
            <a:avLst/>
          </a:prstGeom>
          <a:noFill/>
        </p:spPr>
        <p:txBody>
          <a:bodyPr wrap="none" rtlCol="0">
            <a:spAutoFit/>
          </a:bodyPr>
          <a:lstStyle/>
          <a:p>
            <a:pPr algn="ctr"/>
            <a:r>
              <a:rPr lang="en-CH" sz="1800" dirty="0">
                <a:latin typeface="Helvetica Neue" panose="02000503000000020004" pitchFamily="2" charset="0"/>
                <a:ea typeface="Helvetica Neue" panose="02000503000000020004" pitchFamily="2" charset="0"/>
                <a:cs typeface="Helvetica Neue" panose="02000503000000020004" pitchFamily="2" charset="0"/>
              </a:rPr>
              <a:t>Write to dedicated </a:t>
            </a:r>
            <a:br>
              <a:rPr lang="en-CH" sz="1800" dirty="0">
                <a:latin typeface="Helvetica Neue" panose="02000503000000020004" pitchFamily="2" charset="0"/>
                <a:ea typeface="Helvetica Neue" panose="02000503000000020004" pitchFamily="2" charset="0"/>
                <a:cs typeface="Helvetica Neue" panose="02000503000000020004" pitchFamily="2" charset="0"/>
              </a:rPr>
            </a:br>
            <a:r>
              <a:rPr lang="en-CH" sz="1800" dirty="0">
                <a:latin typeface="Helvetica Neue" panose="02000503000000020004" pitchFamily="2" charset="0"/>
                <a:ea typeface="Helvetica Neue" panose="02000503000000020004" pitchFamily="2" charset="0"/>
                <a:cs typeface="Helvetica Neue" panose="02000503000000020004" pitchFamily="2" charset="0"/>
              </a:rPr>
              <a:t>cache line</a:t>
            </a:r>
          </a:p>
        </p:txBody>
      </p:sp>
      <p:cxnSp>
        <p:nvCxnSpPr>
          <p:cNvPr id="28" name="Curved Connector 27">
            <a:extLst>
              <a:ext uri="{FF2B5EF4-FFF2-40B4-BE49-F238E27FC236}">
                <a16:creationId xmlns:a16="http://schemas.microsoft.com/office/drawing/2014/main" id="{D64C595E-B8FD-59A1-FF97-4C7B74A144E7}"/>
              </a:ext>
            </a:extLst>
          </p:cNvPr>
          <p:cNvCxnSpPr>
            <a:cxnSpLocks/>
            <a:stCxn id="56" idx="2"/>
            <a:endCxn id="13" idx="2"/>
          </p:cNvCxnSpPr>
          <p:nvPr/>
        </p:nvCxnSpPr>
        <p:spPr>
          <a:xfrm rot="5400000" flipH="1">
            <a:off x="7350053" y="1366794"/>
            <a:ext cx="57895" cy="879669"/>
          </a:xfrm>
          <a:prstGeom prst="curvedConnector3">
            <a:avLst>
              <a:gd name="adj1" fmla="val -394853"/>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7D0C30E1-7529-F859-ED9A-965B943E1866}"/>
              </a:ext>
            </a:extLst>
          </p:cNvPr>
          <p:cNvSpPr txBox="1"/>
          <p:nvPr/>
        </p:nvSpPr>
        <p:spPr>
          <a:xfrm>
            <a:off x="6273321" y="2019625"/>
            <a:ext cx="2823210" cy="369332"/>
          </a:xfrm>
          <a:prstGeom prst="rect">
            <a:avLst/>
          </a:prstGeom>
          <a:noFill/>
        </p:spPr>
        <p:txBody>
          <a:bodyPr wrap="none" rtlCol="0">
            <a:spAutoFit/>
          </a:bodyPr>
          <a:lstStyle/>
          <a:p>
            <a:pPr algn="ctr"/>
            <a:r>
              <a:rPr lang="en-CH" sz="1800" dirty="0">
                <a:latin typeface="Helvetica Neue" panose="02000503000000020004" pitchFamily="2" charset="0"/>
                <a:ea typeface="Helvetica Neue" panose="02000503000000020004" pitchFamily="2" charset="0"/>
                <a:cs typeface="Helvetica Neue" panose="02000503000000020004" pitchFamily="2" charset="0"/>
              </a:rPr>
              <a:t>Compiler-inserted probes</a:t>
            </a:r>
          </a:p>
        </p:txBody>
      </p:sp>
      <p:sp>
        <p:nvSpPr>
          <p:cNvPr id="9" name="TextBox 8">
            <a:extLst>
              <a:ext uri="{FF2B5EF4-FFF2-40B4-BE49-F238E27FC236}">
                <a16:creationId xmlns:a16="http://schemas.microsoft.com/office/drawing/2014/main" id="{E20E3A1F-BD1D-0496-FE8A-026EA332B19D}"/>
              </a:ext>
            </a:extLst>
          </p:cNvPr>
          <p:cNvSpPr txBox="1"/>
          <p:nvPr/>
        </p:nvSpPr>
        <p:spPr>
          <a:xfrm>
            <a:off x="231616" y="4075299"/>
            <a:ext cx="6215963" cy="646331"/>
          </a:xfrm>
          <a:prstGeom prst="rect">
            <a:avLst/>
          </a:prstGeom>
          <a:noFill/>
          <a:ln w="25400">
            <a:solidFill>
              <a:schemeClr val="tx1"/>
            </a:solidFill>
          </a:ln>
        </p:spPr>
        <p:txBody>
          <a:bodyPr wrap="square" rtlCol="0">
            <a:spAutoFit/>
          </a:bodyPr>
          <a:lstStyle/>
          <a:p>
            <a:pPr algn="ctr"/>
            <a:r>
              <a:rPr lang="en-US" sz="1800" dirty="0">
                <a:latin typeface="Helvetica Neue" panose="02000503000000020004" pitchFamily="2" charset="0"/>
                <a:ea typeface="Helvetica Neue" panose="02000503000000020004" pitchFamily="2" charset="0"/>
                <a:cs typeface="Helvetica Neue" panose="02000503000000020004" pitchFamily="2" charset="0"/>
              </a:rPr>
              <a:t>Concord </a:t>
            </a:r>
            <a:r>
              <a:rPr lang="en-US" sz="18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automatically</a:t>
            </a:r>
            <a:r>
              <a:rPr lang="en-US" sz="1800" dirty="0">
                <a:latin typeface="Helvetica Neue" panose="02000503000000020004" pitchFamily="2" charset="0"/>
                <a:ea typeface="Helvetica Neue" panose="02000503000000020004" pitchFamily="2" charset="0"/>
                <a:cs typeface="Helvetica Neue" panose="02000503000000020004" pitchFamily="2" charset="0"/>
              </a:rPr>
              <a:t> converts worker threads from “interrupt-driven CPU drivers” to “poll-mode CPU drivers”</a:t>
            </a:r>
            <a:endParaRPr lang="en-CH" sz="18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572036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0" y="2882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30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Compiler-Enforced Cooperation: Overhead</a:t>
            </a: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17</a:t>
            </a:fld>
            <a:endParaRPr lang="en"/>
          </a:p>
        </p:txBody>
      </p:sp>
      <p:pic>
        <p:nvPicPr>
          <p:cNvPr id="15" name="Picture 14">
            <a:extLst>
              <a:ext uri="{FF2B5EF4-FFF2-40B4-BE49-F238E27FC236}">
                <a16:creationId xmlns:a16="http://schemas.microsoft.com/office/drawing/2014/main" id="{96DEFB8A-F4E5-857E-BCF9-5AF6BE2A9BB9}"/>
              </a:ext>
            </a:extLst>
          </p:cNvPr>
          <p:cNvPicPr>
            <a:picLocks noChangeAspect="1"/>
          </p:cNvPicPr>
          <p:nvPr/>
        </p:nvPicPr>
        <p:blipFill>
          <a:blip r:embed="rId3"/>
          <a:srcRect/>
          <a:stretch/>
        </p:blipFill>
        <p:spPr>
          <a:xfrm>
            <a:off x="1888789" y="2304600"/>
            <a:ext cx="5366422" cy="2647114"/>
          </a:xfrm>
          <a:prstGeom prst="rect">
            <a:avLst/>
          </a:prstGeom>
        </p:spPr>
      </p:pic>
      <p:sp>
        <p:nvSpPr>
          <p:cNvPr id="6" name="Google Shape;125;p29">
            <a:extLst>
              <a:ext uri="{FF2B5EF4-FFF2-40B4-BE49-F238E27FC236}">
                <a16:creationId xmlns:a16="http://schemas.microsoft.com/office/drawing/2014/main" id="{ED19AF02-DBDE-7FCD-B474-F645DEFE2893}"/>
              </a:ext>
            </a:extLst>
          </p:cNvPr>
          <p:cNvSpPr/>
          <p:nvPr/>
        </p:nvSpPr>
        <p:spPr>
          <a:xfrm>
            <a:off x="5050060" y="2974816"/>
            <a:ext cx="1756164" cy="553074"/>
          </a:xfrm>
          <a:prstGeom prst="roundRect">
            <a:avLst>
              <a:gd name="adj" fmla="val 16667"/>
            </a:avLst>
          </a:prstGeom>
          <a:solidFill>
            <a:srgbClr val="C00000"/>
          </a:solid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rPr>
              <a:t>12x lower at 2µs</a:t>
            </a:r>
          </a:p>
          <a:p>
            <a:pPr marL="0" lvl="0" indent="0" algn="ctr" rtl="0">
              <a:spcBef>
                <a:spcPts val="0"/>
              </a:spcBef>
              <a:spcAft>
                <a:spcPts val="0"/>
              </a:spcAft>
              <a:buNone/>
            </a:pPr>
            <a:r>
              <a:rPr lang="en"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rPr>
              <a:t>10x lower at 5µs </a:t>
            </a:r>
            <a:endParaRPr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endParaRPr>
          </a:p>
        </p:txBody>
      </p:sp>
      <p:sp>
        <p:nvSpPr>
          <p:cNvPr id="4" name="Google Shape;131;p30">
            <a:extLst>
              <a:ext uri="{FF2B5EF4-FFF2-40B4-BE49-F238E27FC236}">
                <a16:creationId xmlns:a16="http://schemas.microsoft.com/office/drawing/2014/main" id="{8155511C-581F-BBEA-B536-384395DD812E}"/>
              </a:ext>
            </a:extLst>
          </p:cNvPr>
          <p:cNvSpPr txBox="1">
            <a:spLocks noGrp="1"/>
          </p:cNvSpPr>
          <p:nvPr>
            <p:ph type="body" idx="1"/>
          </p:nvPr>
        </p:nvSpPr>
        <p:spPr>
          <a:xfrm>
            <a:off x="518477" y="1079323"/>
            <a:ext cx="9144000" cy="928153"/>
          </a:xfrm>
          <a:prstGeom prst="rect">
            <a:avLst/>
          </a:prstGeom>
        </p:spPr>
        <p:txBody>
          <a:bodyPr spcFirstLastPara="1" wrap="square" lIns="91425" tIns="91425" rIns="91425" bIns="91425" anchor="t" anchorCtr="0">
            <a:noAutofit/>
          </a:bodyPr>
          <a:lstStyle/>
          <a:p>
            <a:pPr marL="393700" indent="-285750">
              <a:lnSpc>
                <a:spcPct val="100000"/>
              </a:lnSpc>
              <a:buClr>
                <a:schemeClr val="dk1"/>
              </a:buClr>
              <a:buSzPct val="60000"/>
            </a:pPr>
            <a:r>
              <a:rPr kumimoji="0" lang="en-US" sz="1700" b="0" i="0" u="none" strike="noStrike" kern="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Google Sans"/>
              </a:rPr>
              <a:t>Minimize cost of preemption notification</a:t>
            </a:r>
          </a:p>
          <a:p>
            <a:pPr marL="850900" lvl="1" indent="-285750">
              <a:lnSpc>
                <a:spcPct val="100000"/>
              </a:lnSpc>
              <a:buClr>
                <a:schemeClr val="dk1"/>
              </a:buClr>
              <a:buSzPct val="60000"/>
            </a:pPr>
            <a:r>
              <a:rPr kumimoji="0" lang="en-US" sz="1700" b="0" i="0" u="none" strike="noStrike" kern="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Google Sans"/>
              </a:rPr>
              <a:t>Cache line is the fastest way for 2 cores to communicate</a:t>
            </a:r>
          </a:p>
          <a:p>
            <a:pPr marL="393700" indent="-285750">
              <a:lnSpc>
                <a:spcPct val="100000"/>
              </a:lnSpc>
              <a:spcBef>
                <a:spcPts val="500"/>
              </a:spcBef>
              <a:buClr>
                <a:schemeClr val="dk1"/>
              </a:buClr>
              <a:buSzPct val="60000"/>
            </a:pPr>
            <a:r>
              <a:rPr lang="en-GB" sz="17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Low probe cost: </a:t>
            </a:r>
            <a:r>
              <a:rPr lang="en" sz="17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Predictable branch + L1 cache hit</a:t>
            </a:r>
          </a:p>
          <a:p>
            <a:pPr marL="565150" lvl="1" indent="0">
              <a:lnSpc>
                <a:spcPct val="100000"/>
              </a:lnSpc>
              <a:spcBef>
                <a:spcPts val="1000"/>
              </a:spcBef>
              <a:buClr>
                <a:schemeClr val="dk1"/>
              </a:buClr>
              <a:buSzPct val="60000"/>
              <a:buNone/>
            </a:pPr>
            <a:endParaRPr lang="en" sz="1800" baseline="300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9403909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0" y="2882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dirty="0">
                <a:latin typeface="Helvetica Neue" panose="02000503000000020004" pitchFamily="2" charset="0"/>
                <a:ea typeface="Helvetica Neue" panose="02000503000000020004" pitchFamily="2" charset="0"/>
                <a:cs typeface="Helvetica Neue" panose="02000503000000020004" pitchFamily="2" charset="0"/>
              </a:rPr>
              <a:t>Outline</a:t>
            </a: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18</a:t>
            </a:fld>
            <a:endParaRPr lang="en"/>
          </a:p>
        </p:txBody>
      </p:sp>
      <p:sp>
        <p:nvSpPr>
          <p:cNvPr id="3" name="Google Shape;131;p30">
            <a:extLst>
              <a:ext uri="{FF2B5EF4-FFF2-40B4-BE49-F238E27FC236}">
                <a16:creationId xmlns:a16="http://schemas.microsoft.com/office/drawing/2014/main" id="{7C88FB23-D0B8-55DE-EFBB-DB766C5E9D0C}"/>
              </a:ext>
            </a:extLst>
          </p:cNvPr>
          <p:cNvSpPr txBox="1">
            <a:spLocks noGrp="1"/>
          </p:cNvSpPr>
          <p:nvPr>
            <p:ph type="body" idx="1"/>
          </p:nvPr>
        </p:nvSpPr>
        <p:spPr>
          <a:xfrm>
            <a:off x="234700" y="1152475"/>
            <a:ext cx="8519156" cy="34164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1000"/>
              </a:spcBef>
              <a:spcAft>
                <a:spcPts val="500"/>
              </a:spcAft>
              <a:buClr>
                <a:schemeClr val="dk1"/>
              </a:buClr>
              <a:buSzPct val="60000"/>
              <a:buChar char="●"/>
            </a:pPr>
            <a:r>
              <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Design</a:t>
            </a:r>
          </a:p>
          <a:p>
            <a:pPr marL="850900" lvl="1" indent="-285750">
              <a:lnSpc>
                <a:spcPct val="100000"/>
              </a:lnSpc>
              <a:buClr>
                <a:schemeClr val="dk1"/>
              </a:buClr>
              <a:buSzPct val="60000"/>
            </a:pPr>
            <a:r>
              <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Approximating precise preemption</a:t>
            </a:r>
          </a:p>
          <a:p>
            <a:pPr marL="850900" lvl="1" indent="-285750">
              <a:lnSpc>
                <a:spcPct val="100000"/>
              </a:lnSpc>
              <a:buClr>
                <a:schemeClr val="dk1"/>
              </a:buClr>
              <a:buSzPct val="60000"/>
            </a:pPr>
            <a:r>
              <a:rPr lang="en" sz="1800" u="sng"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Approximating a single queue</a:t>
            </a:r>
          </a:p>
          <a:p>
            <a:pPr marL="565150" lvl="1" indent="0">
              <a:lnSpc>
                <a:spcPct val="100000"/>
              </a:lnSpc>
              <a:buClr>
                <a:schemeClr val="dk1"/>
              </a:buClr>
              <a:buSzPct val="60000"/>
              <a:buNone/>
            </a:pPr>
            <a:endPar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0" indent="-349250" algn="l" rtl="0">
              <a:lnSpc>
                <a:spcPct val="100000"/>
              </a:lnSpc>
              <a:spcBef>
                <a:spcPts val="1000"/>
              </a:spcBef>
              <a:spcAft>
                <a:spcPts val="500"/>
              </a:spcAft>
              <a:buClr>
                <a:schemeClr val="dk1"/>
              </a:buClr>
              <a:buSzPct val="60000"/>
              <a:buChar char="●"/>
            </a:pPr>
            <a:r>
              <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Evaluation</a:t>
            </a:r>
          </a:p>
          <a:p>
            <a:pPr marL="850900" lvl="1" indent="-285750">
              <a:lnSpc>
                <a:spcPct val="100000"/>
              </a:lnSpc>
              <a:buClr>
                <a:schemeClr val="dk1"/>
              </a:buClr>
              <a:buSzPct val="60000"/>
            </a:pPr>
            <a:r>
              <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Throughput benefits at today’s timescales </a:t>
            </a:r>
          </a:p>
          <a:p>
            <a:pPr marL="850900" lvl="1" indent="-285750">
              <a:lnSpc>
                <a:spcPct val="100000"/>
              </a:lnSpc>
              <a:buClr>
                <a:schemeClr val="dk1"/>
              </a:buClr>
              <a:buSzPct val="60000"/>
            </a:pPr>
            <a:r>
              <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Are Concord’s mechanisms future proof?</a:t>
            </a:r>
          </a:p>
          <a:p>
            <a:pPr lvl="1" indent="-349250">
              <a:lnSpc>
                <a:spcPct val="100000"/>
              </a:lnSpc>
              <a:spcBef>
                <a:spcPts val="1000"/>
              </a:spcBef>
              <a:buClr>
                <a:schemeClr val="dk1"/>
              </a:buClr>
              <a:buSzPct val="60000"/>
              <a:buChar char="●"/>
            </a:pPr>
            <a:endPar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0" indent="-349250" algn="l" rtl="0">
              <a:lnSpc>
                <a:spcPct val="100000"/>
              </a:lnSpc>
              <a:spcBef>
                <a:spcPts val="1000"/>
              </a:spcBef>
              <a:spcAft>
                <a:spcPts val="0"/>
              </a:spcAft>
              <a:buClr>
                <a:schemeClr val="dk1"/>
              </a:buClr>
              <a:buSzPct val="60000"/>
              <a:buChar char="●"/>
            </a:pPr>
            <a:endPar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83791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0" y="2882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3000" dirty="0">
                <a:latin typeface="Helvetica Neue" panose="02000503000000020004" pitchFamily="2" charset="0"/>
                <a:ea typeface="Helvetica Neue" panose="02000503000000020004" pitchFamily="2" charset="0"/>
                <a:cs typeface="Helvetica Neue" panose="02000503000000020004" pitchFamily="2" charset="0"/>
              </a:rPr>
              <a:t>Overheads Due to Single Request Queue</a:t>
            </a:r>
            <a:endParaRPr lang="en-GB" sz="30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19</a:t>
            </a:fld>
            <a:endParaRPr lang="en" dirty="0"/>
          </a:p>
        </p:txBody>
      </p:sp>
      <p:cxnSp>
        <p:nvCxnSpPr>
          <p:cNvPr id="6" name="Straight Arrow Connector 5">
            <a:extLst>
              <a:ext uri="{FF2B5EF4-FFF2-40B4-BE49-F238E27FC236}">
                <a16:creationId xmlns:a16="http://schemas.microsoft.com/office/drawing/2014/main" id="{592CBFB1-3E5F-2524-D360-009D7AE67CA5}"/>
              </a:ext>
            </a:extLst>
          </p:cNvPr>
          <p:cNvCxnSpPr>
            <a:cxnSpLocks/>
          </p:cNvCxnSpPr>
          <p:nvPr/>
        </p:nvCxnSpPr>
        <p:spPr>
          <a:xfrm flipV="1">
            <a:off x="1317921" y="2723548"/>
            <a:ext cx="878729" cy="633"/>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8F9C63E-4D10-8BC1-BA7E-267DCD8D2457}"/>
              </a:ext>
            </a:extLst>
          </p:cNvPr>
          <p:cNvSpPr txBox="1"/>
          <p:nvPr/>
        </p:nvSpPr>
        <p:spPr>
          <a:xfrm>
            <a:off x="7456294" y="3195299"/>
            <a:ext cx="647063" cy="385546"/>
          </a:xfrm>
          <a:prstGeom prst="rect">
            <a:avLst/>
          </a:prstGeom>
          <a:noFill/>
        </p:spPr>
        <p:txBody>
          <a:bodyPr wrap="none" rtlCol="0">
            <a:spAutoFit/>
          </a:bodyPr>
          <a:lstStyle/>
          <a:p>
            <a:r>
              <a:rPr lang="en-US" sz="2400" dirty="0"/>
              <a:t>.......</a:t>
            </a:r>
          </a:p>
        </p:txBody>
      </p:sp>
      <p:sp>
        <p:nvSpPr>
          <p:cNvPr id="12" name="Rectangle 11">
            <a:extLst>
              <a:ext uri="{FF2B5EF4-FFF2-40B4-BE49-F238E27FC236}">
                <a16:creationId xmlns:a16="http://schemas.microsoft.com/office/drawing/2014/main" id="{ABA6E006-8758-74EF-BC27-5563EA87669D}"/>
              </a:ext>
            </a:extLst>
          </p:cNvPr>
          <p:cNvSpPr/>
          <p:nvPr/>
        </p:nvSpPr>
        <p:spPr>
          <a:xfrm>
            <a:off x="4152665" y="2166465"/>
            <a:ext cx="1541470" cy="111417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Dispatcher </a:t>
            </a:r>
            <a:b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b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19" name="Rectangle 18">
            <a:extLst>
              <a:ext uri="{FF2B5EF4-FFF2-40B4-BE49-F238E27FC236}">
                <a16:creationId xmlns:a16="http://schemas.microsoft.com/office/drawing/2014/main" id="{55D0F0ED-CE27-9C3A-E2FE-45AD623244E3}"/>
              </a:ext>
            </a:extLst>
          </p:cNvPr>
          <p:cNvSpPr/>
          <p:nvPr/>
        </p:nvSpPr>
        <p:spPr>
          <a:xfrm>
            <a:off x="2766475"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20" name="Rectangle 19">
            <a:extLst>
              <a:ext uri="{FF2B5EF4-FFF2-40B4-BE49-F238E27FC236}">
                <a16:creationId xmlns:a16="http://schemas.microsoft.com/office/drawing/2014/main" id="{68C41722-0724-EC2B-728B-4055EAAF8503}"/>
              </a:ext>
            </a:extLst>
          </p:cNvPr>
          <p:cNvSpPr/>
          <p:nvPr/>
        </p:nvSpPr>
        <p:spPr>
          <a:xfrm>
            <a:off x="2488014"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Gill Sans" panose="020B0502020104020203" pitchFamily="34" charset="-79"/>
              <a:cs typeface="Gill Sans" panose="020B0502020104020203" pitchFamily="34" charset="-79"/>
            </a:endParaRPr>
          </a:p>
        </p:txBody>
      </p:sp>
      <p:cxnSp>
        <p:nvCxnSpPr>
          <p:cNvPr id="21" name="Straight Connector 20">
            <a:extLst>
              <a:ext uri="{FF2B5EF4-FFF2-40B4-BE49-F238E27FC236}">
                <a16:creationId xmlns:a16="http://schemas.microsoft.com/office/drawing/2014/main" id="{29B39011-AF9E-CB5D-05E1-48C9A2768F55}"/>
              </a:ext>
            </a:extLst>
          </p:cNvPr>
          <p:cNvCxnSpPr>
            <a:cxnSpLocks/>
            <a:endCxn id="20" idx="0"/>
          </p:cNvCxnSpPr>
          <p:nvPr/>
        </p:nvCxnSpPr>
        <p:spPr>
          <a:xfrm>
            <a:off x="2104147" y="2543942"/>
            <a:ext cx="52305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2999401-0AD1-A794-6DEC-087F645CB5FC}"/>
              </a:ext>
            </a:extLst>
          </p:cNvPr>
          <p:cNvCxnSpPr>
            <a:cxnSpLocks/>
          </p:cNvCxnSpPr>
          <p:nvPr/>
        </p:nvCxnSpPr>
        <p:spPr>
          <a:xfrm>
            <a:off x="2104147" y="2903157"/>
            <a:ext cx="52305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C46110B-3FD1-4BE3-3B61-B9D19C2D1697}"/>
              </a:ext>
            </a:extLst>
          </p:cNvPr>
          <p:cNvSpPr/>
          <p:nvPr/>
        </p:nvSpPr>
        <p:spPr>
          <a:xfrm>
            <a:off x="3049204"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endParaRPr lang="en-US" sz="1800" dirty="0">
              <a:solidFill>
                <a:schemeClr val="tx1"/>
              </a:solidFill>
              <a:latin typeface="Gill Sans" panose="020B0502020104020203" pitchFamily="34" charset="-79"/>
              <a:cs typeface="Gill Sans" panose="020B0502020104020203" pitchFamily="34" charset="-79"/>
            </a:endParaRPr>
          </a:p>
        </p:txBody>
      </p:sp>
      <p:sp>
        <p:nvSpPr>
          <p:cNvPr id="24" name="Rectangle 23">
            <a:extLst>
              <a:ext uri="{FF2B5EF4-FFF2-40B4-BE49-F238E27FC236}">
                <a16:creationId xmlns:a16="http://schemas.microsoft.com/office/drawing/2014/main" id="{471818CD-715A-7B9B-DCA2-226B8D8C0185}"/>
              </a:ext>
            </a:extLst>
          </p:cNvPr>
          <p:cNvSpPr/>
          <p:nvPr/>
        </p:nvSpPr>
        <p:spPr>
          <a:xfrm>
            <a:off x="3333955"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25" name="TextBox 24">
            <a:extLst>
              <a:ext uri="{FF2B5EF4-FFF2-40B4-BE49-F238E27FC236}">
                <a16:creationId xmlns:a16="http://schemas.microsoft.com/office/drawing/2014/main" id="{E31DC030-FA85-F6C3-06B1-A458907BA514}"/>
              </a:ext>
            </a:extLst>
          </p:cNvPr>
          <p:cNvSpPr txBox="1"/>
          <p:nvPr/>
        </p:nvSpPr>
        <p:spPr>
          <a:xfrm>
            <a:off x="2045551" y="2959198"/>
            <a:ext cx="1491114" cy="646331"/>
          </a:xfrm>
          <a:prstGeom prst="rect">
            <a:avLst/>
          </a:prstGeom>
          <a:noFill/>
        </p:spPr>
        <p:txBody>
          <a:bodyPr wrap="none" rtlCol="0">
            <a:spAutoFit/>
          </a:bodyPr>
          <a:lstStyle/>
          <a:p>
            <a:pPr algn="ctr"/>
            <a:r>
              <a:rPr lang="en-US" sz="1800" dirty="0">
                <a:latin typeface="Helvetica Neue" panose="02000503000000020004" pitchFamily="2" charset="0"/>
                <a:ea typeface="Helvetica Neue" panose="02000503000000020004" pitchFamily="2" charset="0"/>
                <a:cs typeface="Helvetica Neue" panose="02000503000000020004" pitchFamily="2" charset="0"/>
              </a:rPr>
              <a:t> Global </a:t>
            </a:r>
          </a:p>
          <a:p>
            <a:pPr algn="ctr"/>
            <a:r>
              <a:rPr lang="en-US" sz="1800" dirty="0">
                <a:latin typeface="Helvetica Neue" panose="02000503000000020004" pitchFamily="2" charset="0"/>
                <a:ea typeface="Helvetica Neue" panose="02000503000000020004" pitchFamily="2" charset="0"/>
                <a:cs typeface="Helvetica Neue" panose="02000503000000020004" pitchFamily="2" charset="0"/>
              </a:rPr>
              <a:t>single queue</a:t>
            </a:r>
          </a:p>
        </p:txBody>
      </p:sp>
      <p:sp>
        <p:nvSpPr>
          <p:cNvPr id="55" name="Rectangle 54">
            <a:extLst>
              <a:ext uri="{FF2B5EF4-FFF2-40B4-BE49-F238E27FC236}">
                <a16:creationId xmlns:a16="http://schemas.microsoft.com/office/drawing/2014/main" id="{339D008D-69BB-F237-3982-9614BB12AF06}"/>
              </a:ext>
            </a:extLst>
          </p:cNvPr>
          <p:cNvSpPr/>
          <p:nvPr/>
        </p:nvSpPr>
        <p:spPr>
          <a:xfrm>
            <a:off x="438912" y="1958768"/>
            <a:ext cx="818049" cy="152955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N</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a:t>
            </a:r>
            <a:b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b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56" name="Rectangle 55">
            <a:extLst>
              <a:ext uri="{FF2B5EF4-FFF2-40B4-BE49-F238E27FC236}">
                <a16:creationId xmlns:a16="http://schemas.microsoft.com/office/drawing/2014/main" id="{6B2A7175-98ED-0ED9-7D48-736E0ABD8CA7}"/>
              </a:ext>
            </a:extLst>
          </p:cNvPr>
          <p:cNvSpPr/>
          <p:nvPr/>
        </p:nvSpPr>
        <p:spPr>
          <a:xfrm>
            <a:off x="7322182" y="1018662"/>
            <a:ext cx="993306" cy="81691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Worker</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57" name="Rectangle 56">
            <a:extLst>
              <a:ext uri="{FF2B5EF4-FFF2-40B4-BE49-F238E27FC236}">
                <a16:creationId xmlns:a16="http://schemas.microsoft.com/office/drawing/2014/main" id="{2FDE7CAF-8F87-755F-987C-E66CA6483133}"/>
              </a:ext>
            </a:extLst>
          </p:cNvPr>
          <p:cNvSpPr/>
          <p:nvPr/>
        </p:nvSpPr>
        <p:spPr>
          <a:xfrm>
            <a:off x="7322182" y="2392442"/>
            <a:ext cx="993306" cy="81691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Worker</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58" name="Rectangle 57">
            <a:extLst>
              <a:ext uri="{FF2B5EF4-FFF2-40B4-BE49-F238E27FC236}">
                <a16:creationId xmlns:a16="http://schemas.microsoft.com/office/drawing/2014/main" id="{32A40DD1-7D87-8BFF-7759-5BA802D548F6}"/>
              </a:ext>
            </a:extLst>
          </p:cNvPr>
          <p:cNvSpPr/>
          <p:nvPr/>
        </p:nvSpPr>
        <p:spPr>
          <a:xfrm>
            <a:off x="7322182" y="3932932"/>
            <a:ext cx="993306" cy="81691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Worker</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62" name="Rectangle 61">
            <a:extLst>
              <a:ext uri="{FF2B5EF4-FFF2-40B4-BE49-F238E27FC236}">
                <a16:creationId xmlns:a16="http://schemas.microsoft.com/office/drawing/2014/main" id="{4DF1BC9B-0A08-BFA0-83CA-3A0669DCD745}"/>
              </a:ext>
            </a:extLst>
          </p:cNvPr>
          <p:cNvSpPr/>
          <p:nvPr/>
        </p:nvSpPr>
        <p:spPr>
          <a:xfrm>
            <a:off x="6799974" y="1131777"/>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3" name="Rectangle 2">
            <a:extLst>
              <a:ext uri="{FF2B5EF4-FFF2-40B4-BE49-F238E27FC236}">
                <a16:creationId xmlns:a16="http://schemas.microsoft.com/office/drawing/2014/main" id="{4516B9AD-9FCF-09B1-C8D0-ACB009FE1991}"/>
              </a:ext>
            </a:extLst>
          </p:cNvPr>
          <p:cNvSpPr/>
          <p:nvPr/>
        </p:nvSpPr>
        <p:spPr>
          <a:xfrm>
            <a:off x="6799974" y="2520970"/>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4" name="Rectangle 3">
            <a:extLst>
              <a:ext uri="{FF2B5EF4-FFF2-40B4-BE49-F238E27FC236}">
                <a16:creationId xmlns:a16="http://schemas.microsoft.com/office/drawing/2014/main" id="{4D4C83E0-C2B7-0204-F416-F3A6A8FCB7D9}"/>
              </a:ext>
            </a:extLst>
          </p:cNvPr>
          <p:cNvSpPr/>
          <p:nvPr/>
        </p:nvSpPr>
        <p:spPr>
          <a:xfrm>
            <a:off x="6799974" y="4063294"/>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13" name="Rectangle 12">
            <a:extLst>
              <a:ext uri="{FF2B5EF4-FFF2-40B4-BE49-F238E27FC236}">
                <a16:creationId xmlns:a16="http://schemas.microsoft.com/office/drawing/2014/main" id="{89CCC311-706D-7B6C-851B-FF77A2E39F67}"/>
              </a:ext>
            </a:extLst>
          </p:cNvPr>
          <p:cNvSpPr/>
          <p:nvPr/>
        </p:nvSpPr>
        <p:spPr>
          <a:xfrm>
            <a:off x="6799974" y="1541626"/>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14" name="Rectangle 13">
            <a:extLst>
              <a:ext uri="{FF2B5EF4-FFF2-40B4-BE49-F238E27FC236}">
                <a16:creationId xmlns:a16="http://schemas.microsoft.com/office/drawing/2014/main" id="{9BFF3713-25CE-F203-4DDB-D79C67295E73}"/>
              </a:ext>
            </a:extLst>
          </p:cNvPr>
          <p:cNvSpPr/>
          <p:nvPr/>
        </p:nvSpPr>
        <p:spPr>
          <a:xfrm>
            <a:off x="6799974" y="2895489"/>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15" name="Rectangle 14">
            <a:extLst>
              <a:ext uri="{FF2B5EF4-FFF2-40B4-BE49-F238E27FC236}">
                <a16:creationId xmlns:a16="http://schemas.microsoft.com/office/drawing/2014/main" id="{20EF888F-BF8D-9695-D94F-DC791C8ADAD5}"/>
              </a:ext>
            </a:extLst>
          </p:cNvPr>
          <p:cNvSpPr/>
          <p:nvPr/>
        </p:nvSpPr>
        <p:spPr>
          <a:xfrm>
            <a:off x="6799974" y="4433925"/>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p:txBody>
      </p:sp>
      <p:grpSp>
        <p:nvGrpSpPr>
          <p:cNvPr id="35" name="Group 34">
            <a:extLst>
              <a:ext uri="{FF2B5EF4-FFF2-40B4-BE49-F238E27FC236}">
                <a16:creationId xmlns:a16="http://schemas.microsoft.com/office/drawing/2014/main" id="{5A23562C-43D8-CFD8-E19B-3C9424E64787}"/>
              </a:ext>
            </a:extLst>
          </p:cNvPr>
          <p:cNvGrpSpPr/>
          <p:nvPr/>
        </p:nvGrpSpPr>
        <p:grpSpPr>
          <a:xfrm>
            <a:off x="5483211" y="1270824"/>
            <a:ext cx="1316763" cy="1227904"/>
            <a:chOff x="5483211" y="1270824"/>
            <a:chExt cx="1316763" cy="1227904"/>
          </a:xfrm>
        </p:grpSpPr>
        <p:cxnSp>
          <p:nvCxnSpPr>
            <p:cNvPr id="26" name="Straight Arrow Connector 25">
              <a:extLst>
                <a:ext uri="{FF2B5EF4-FFF2-40B4-BE49-F238E27FC236}">
                  <a16:creationId xmlns:a16="http://schemas.microsoft.com/office/drawing/2014/main" id="{907A2049-F649-9703-0B7C-F590F1B6F624}"/>
                </a:ext>
              </a:extLst>
            </p:cNvPr>
            <p:cNvCxnSpPr>
              <a:cxnSpLocks/>
              <a:stCxn id="62" idx="1"/>
            </p:cNvCxnSpPr>
            <p:nvPr/>
          </p:nvCxnSpPr>
          <p:spPr>
            <a:xfrm flipH="1">
              <a:off x="5694135" y="1270824"/>
              <a:ext cx="1105839" cy="1227904"/>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671D54F5-A0CA-2BC0-72AD-9751C41D2E0B}"/>
                </a:ext>
              </a:extLst>
            </p:cNvPr>
            <p:cNvSpPr txBox="1"/>
            <p:nvPr/>
          </p:nvSpPr>
          <p:spPr>
            <a:xfrm>
              <a:off x="5483211" y="1718725"/>
              <a:ext cx="731290" cy="369332"/>
            </a:xfrm>
            <a:prstGeom prst="rect">
              <a:avLst/>
            </a:prstGeom>
            <a:noFill/>
          </p:spPr>
          <p:txBody>
            <a:bodyPr wrap="none" rtlCol="0">
              <a:spAutoFit/>
            </a:bodyPr>
            <a:lstStyle/>
            <a:p>
              <a:pPr algn="ctr"/>
              <a:r>
                <a:rPr lang="en-CH" sz="1800" dirty="0">
                  <a:latin typeface="Helvetica Neue" panose="02000503000000020004" pitchFamily="2" charset="0"/>
                  <a:ea typeface="Helvetica Neue" panose="02000503000000020004" pitchFamily="2" charset="0"/>
                  <a:cs typeface="Helvetica Neue" panose="02000503000000020004" pitchFamily="2" charset="0"/>
                </a:rPr>
                <a:t>Done</a:t>
              </a:r>
            </a:p>
          </p:txBody>
        </p:sp>
      </p:grpSp>
      <p:grpSp>
        <p:nvGrpSpPr>
          <p:cNvPr id="36" name="Group 35">
            <a:extLst>
              <a:ext uri="{FF2B5EF4-FFF2-40B4-BE49-F238E27FC236}">
                <a16:creationId xmlns:a16="http://schemas.microsoft.com/office/drawing/2014/main" id="{90AB82F1-6B4C-E5C5-F55F-49068E029D35}"/>
              </a:ext>
            </a:extLst>
          </p:cNvPr>
          <p:cNvGrpSpPr/>
          <p:nvPr/>
        </p:nvGrpSpPr>
        <p:grpSpPr>
          <a:xfrm>
            <a:off x="5694135" y="1409871"/>
            <a:ext cx="1583264" cy="1220612"/>
            <a:chOff x="5694135" y="1409871"/>
            <a:chExt cx="1583264" cy="1220612"/>
          </a:xfrm>
        </p:grpSpPr>
        <p:cxnSp>
          <p:nvCxnSpPr>
            <p:cNvPr id="29" name="Straight Arrow Connector 28">
              <a:extLst>
                <a:ext uri="{FF2B5EF4-FFF2-40B4-BE49-F238E27FC236}">
                  <a16:creationId xmlns:a16="http://schemas.microsoft.com/office/drawing/2014/main" id="{5C74E6D0-E625-9592-998A-25F1B580A4A2}"/>
                </a:ext>
              </a:extLst>
            </p:cNvPr>
            <p:cNvCxnSpPr>
              <a:cxnSpLocks/>
            </p:cNvCxnSpPr>
            <p:nvPr/>
          </p:nvCxnSpPr>
          <p:spPr>
            <a:xfrm flipV="1">
              <a:off x="5694135" y="1409871"/>
              <a:ext cx="1105839" cy="12206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a:extLst>
                <a:ext uri="{FF2B5EF4-FFF2-40B4-BE49-F238E27FC236}">
                  <a16:creationId xmlns:a16="http://schemas.microsoft.com/office/drawing/2014/main" id="{50024509-40EF-EDB4-225A-5D14E48E16FB}"/>
                </a:ext>
              </a:extLst>
            </p:cNvPr>
            <p:cNvSpPr txBox="1"/>
            <p:nvPr/>
          </p:nvSpPr>
          <p:spPr>
            <a:xfrm>
              <a:off x="6145358" y="1985709"/>
              <a:ext cx="1132041" cy="369332"/>
            </a:xfrm>
            <a:prstGeom prst="rect">
              <a:avLst/>
            </a:prstGeom>
            <a:noFill/>
          </p:spPr>
          <p:txBody>
            <a:bodyPr wrap="none" rtlCol="0">
              <a:spAutoFit/>
            </a:bodyPr>
            <a:lstStyle/>
            <a:p>
              <a:pPr algn="ctr"/>
              <a:r>
                <a:rPr lang="en-CH" sz="1800" dirty="0">
                  <a:latin typeface="Helvetica Neue" panose="02000503000000020004" pitchFamily="2" charset="0"/>
                  <a:ea typeface="Helvetica Neue" panose="02000503000000020004" pitchFamily="2" charset="0"/>
                  <a:cs typeface="Helvetica Neue" panose="02000503000000020004" pitchFamily="2" charset="0"/>
                </a:rPr>
                <a:t>New Req</a:t>
              </a:r>
            </a:p>
          </p:txBody>
        </p:sp>
      </p:grpSp>
      <p:grpSp>
        <p:nvGrpSpPr>
          <p:cNvPr id="28" name="Group 27">
            <a:extLst>
              <a:ext uri="{FF2B5EF4-FFF2-40B4-BE49-F238E27FC236}">
                <a16:creationId xmlns:a16="http://schemas.microsoft.com/office/drawing/2014/main" id="{58DB8233-2E94-3FA3-E904-F2D6D84B2731}"/>
              </a:ext>
            </a:extLst>
          </p:cNvPr>
          <p:cNvGrpSpPr/>
          <p:nvPr/>
        </p:nvGrpSpPr>
        <p:grpSpPr>
          <a:xfrm>
            <a:off x="340187" y="1041909"/>
            <a:ext cx="5843857" cy="534916"/>
            <a:chOff x="340187" y="974175"/>
            <a:chExt cx="5843857" cy="534916"/>
          </a:xfrm>
        </p:grpSpPr>
        <p:sp>
          <p:nvSpPr>
            <p:cNvPr id="27" name="Rectangle 26">
              <a:extLst>
                <a:ext uri="{FF2B5EF4-FFF2-40B4-BE49-F238E27FC236}">
                  <a16:creationId xmlns:a16="http://schemas.microsoft.com/office/drawing/2014/main" id="{B131A380-C70F-69A1-41A9-F9D181160E21}"/>
                </a:ext>
              </a:extLst>
            </p:cNvPr>
            <p:cNvSpPr/>
            <p:nvPr/>
          </p:nvSpPr>
          <p:spPr>
            <a:xfrm>
              <a:off x="340187" y="974175"/>
              <a:ext cx="5843857" cy="53491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1800" dirty="0">
                  <a:solidFill>
                    <a:schemeClr val="tx1"/>
                  </a:solidFill>
                </a:rPr>
                <a:t>     Dedicated dispatcher does not contribute to goodput</a:t>
              </a:r>
            </a:p>
          </p:txBody>
        </p:sp>
        <p:pic>
          <p:nvPicPr>
            <p:cNvPr id="18" name="Picture 17">
              <a:extLst>
                <a:ext uri="{FF2B5EF4-FFF2-40B4-BE49-F238E27FC236}">
                  <a16:creationId xmlns:a16="http://schemas.microsoft.com/office/drawing/2014/main" id="{6C2BC59B-6FC4-4B38-0681-A7787C255CA6}"/>
                </a:ext>
              </a:extLst>
            </p:cNvPr>
            <p:cNvPicPr>
              <a:picLocks noChangeAspect="1"/>
            </p:cNvPicPr>
            <p:nvPr/>
          </p:nvPicPr>
          <p:blipFill>
            <a:blip r:embed="rId3"/>
            <a:stretch>
              <a:fillRect/>
            </a:stretch>
          </p:blipFill>
          <p:spPr>
            <a:xfrm>
              <a:off x="438912" y="1108801"/>
              <a:ext cx="289493" cy="289493"/>
            </a:xfrm>
            <a:prstGeom prst="rect">
              <a:avLst/>
            </a:prstGeom>
          </p:spPr>
        </p:pic>
      </p:grpSp>
      <p:grpSp>
        <p:nvGrpSpPr>
          <p:cNvPr id="30" name="Group 29">
            <a:extLst>
              <a:ext uri="{FF2B5EF4-FFF2-40B4-BE49-F238E27FC236}">
                <a16:creationId xmlns:a16="http://schemas.microsoft.com/office/drawing/2014/main" id="{EE534F51-C58A-314A-770B-033ABFF72436}"/>
              </a:ext>
            </a:extLst>
          </p:cNvPr>
          <p:cNvGrpSpPr/>
          <p:nvPr/>
        </p:nvGrpSpPr>
        <p:grpSpPr>
          <a:xfrm>
            <a:off x="340187" y="4073930"/>
            <a:ext cx="5843857" cy="534916"/>
            <a:chOff x="340187" y="974175"/>
            <a:chExt cx="5843857" cy="534916"/>
          </a:xfrm>
        </p:grpSpPr>
        <p:sp>
          <p:nvSpPr>
            <p:cNvPr id="31" name="Rectangle 30">
              <a:extLst>
                <a:ext uri="{FF2B5EF4-FFF2-40B4-BE49-F238E27FC236}">
                  <a16:creationId xmlns:a16="http://schemas.microsoft.com/office/drawing/2014/main" id="{E657B1AD-6B5F-6E27-FF5D-37D493E75744}"/>
                </a:ext>
              </a:extLst>
            </p:cNvPr>
            <p:cNvSpPr/>
            <p:nvPr/>
          </p:nvSpPr>
          <p:spPr>
            <a:xfrm>
              <a:off x="340187" y="974175"/>
              <a:ext cx="5843857" cy="534916"/>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1800" dirty="0">
                  <a:solidFill>
                    <a:schemeClr val="tx1"/>
                  </a:solidFill>
                </a:rPr>
                <a:t>     Cache coherence stalls due to sync. communication</a:t>
              </a:r>
            </a:p>
          </p:txBody>
        </p:sp>
        <p:pic>
          <p:nvPicPr>
            <p:cNvPr id="33" name="Picture 32">
              <a:extLst>
                <a:ext uri="{FF2B5EF4-FFF2-40B4-BE49-F238E27FC236}">
                  <a16:creationId xmlns:a16="http://schemas.microsoft.com/office/drawing/2014/main" id="{6BF36A20-E6C5-94B0-3C4F-E7DBE7A686B7}"/>
                </a:ext>
              </a:extLst>
            </p:cNvPr>
            <p:cNvPicPr>
              <a:picLocks noChangeAspect="1"/>
            </p:cNvPicPr>
            <p:nvPr/>
          </p:nvPicPr>
          <p:blipFill>
            <a:blip r:embed="rId3"/>
            <a:stretch>
              <a:fillRect/>
            </a:stretch>
          </p:blipFill>
          <p:spPr>
            <a:xfrm>
              <a:off x="438912" y="1108801"/>
              <a:ext cx="289493" cy="289493"/>
            </a:xfrm>
            <a:prstGeom prst="rect">
              <a:avLst/>
            </a:prstGeom>
          </p:spPr>
        </p:pic>
      </p:grpSp>
    </p:spTree>
    <p:extLst>
      <p:ext uri="{BB962C8B-B14F-4D97-AF65-F5344CB8AC3E}">
        <p14:creationId xmlns:p14="http://schemas.microsoft.com/office/powerpoint/2010/main" val="75907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0" y="2882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30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Tail Latency </a:t>
            </a:r>
            <a:r>
              <a:rPr lang="en-GB" sz="3000" dirty="0">
                <a:latin typeface="Helvetica Neue" panose="02000503000000020004" pitchFamily="2" charset="0"/>
                <a:ea typeface="Helvetica Neue" panose="02000503000000020004" pitchFamily="2" charset="0"/>
                <a:cs typeface="Helvetica Neue" panose="02000503000000020004" pitchFamily="2" charset="0"/>
              </a:rPr>
              <a:t>Matters for </a:t>
            </a:r>
            <a:r>
              <a:rPr lang="en-GB" sz="3000" dirty="0" err="1">
                <a:latin typeface="Helvetica Neue" panose="02000503000000020004" pitchFamily="2" charset="0"/>
                <a:ea typeface="Helvetica Neue" panose="02000503000000020004" pitchFamily="2" charset="0"/>
                <a:cs typeface="Helvetica Neue" panose="02000503000000020004" pitchFamily="2" charset="0"/>
              </a:rPr>
              <a:t>Datacenter</a:t>
            </a:r>
            <a:r>
              <a:rPr lang="en-GB" sz="3000" dirty="0">
                <a:latin typeface="Helvetica Neue" panose="02000503000000020004" pitchFamily="2" charset="0"/>
                <a:ea typeface="Helvetica Neue" panose="02000503000000020004" pitchFamily="2" charset="0"/>
                <a:cs typeface="Helvetica Neue" panose="02000503000000020004" pitchFamily="2" charset="0"/>
              </a:rPr>
              <a:t> Applications</a:t>
            </a:r>
          </a:p>
        </p:txBody>
      </p:sp>
      <p:sp>
        <p:nvSpPr>
          <p:cNvPr id="125" name="Google Shape;125;p29"/>
          <p:cNvSpPr/>
          <p:nvPr/>
        </p:nvSpPr>
        <p:spPr>
          <a:xfrm>
            <a:off x="1348740" y="4519374"/>
            <a:ext cx="6446520" cy="393600"/>
          </a:xfrm>
          <a:prstGeom prst="roundRect">
            <a:avLst>
              <a:gd name="adj" fmla="val 16667"/>
            </a:avLst>
          </a:prstGeom>
          <a:solidFill>
            <a:srgbClr val="C00000"/>
          </a:solidFill>
          <a:ln w="381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rPr>
              <a:t>Tail latency SLOs are expected to become tighter with time</a:t>
            </a:r>
            <a:endParaRPr sz="1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endParaRP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pic>
        <p:nvPicPr>
          <p:cNvPr id="5" name="Picture 4">
            <a:extLst>
              <a:ext uri="{FF2B5EF4-FFF2-40B4-BE49-F238E27FC236}">
                <a16:creationId xmlns:a16="http://schemas.microsoft.com/office/drawing/2014/main" id="{2F93743E-DB89-ED73-778A-A7DEEA3D98DA}"/>
              </a:ext>
            </a:extLst>
          </p:cNvPr>
          <p:cNvPicPr>
            <a:picLocks noChangeAspect="1"/>
          </p:cNvPicPr>
          <p:nvPr/>
        </p:nvPicPr>
        <p:blipFill>
          <a:blip r:embed="rId3"/>
          <a:stretch>
            <a:fillRect/>
          </a:stretch>
        </p:blipFill>
        <p:spPr>
          <a:xfrm>
            <a:off x="4224528" y="1493082"/>
            <a:ext cx="694944" cy="694944"/>
          </a:xfrm>
          <a:prstGeom prst="rect">
            <a:avLst/>
          </a:prstGeom>
        </p:spPr>
      </p:pic>
      <p:pic>
        <p:nvPicPr>
          <p:cNvPr id="6" name="Picture 5">
            <a:extLst>
              <a:ext uri="{FF2B5EF4-FFF2-40B4-BE49-F238E27FC236}">
                <a16:creationId xmlns:a16="http://schemas.microsoft.com/office/drawing/2014/main" id="{8DA99877-AB20-4E29-7F31-D7C9346EBD31}"/>
              </a:ext>
            </a:extLst>
          </p:cNvPr>
          <p:cNvPicPr>
            <a:picLocks noChangeAspect="1"/>
          </p:cNvPicPr>
          <p:nvPr/>
        </p:nvPicPr>
        <p:blipFill>
          <a:blip r:embed="rId3"/>
          <a:stretch>
            <a:fillRect/>
          </a:stretch>
        </p:blipFill>
        <p:spPr>
          <a:xfrm>
            <a:off x="2036064" y="2995927"/>
            <a:ext cx="694944" cy="694944"/>
          </a:xfrm>
          <a:prstGeom prst="rect">
            <a:avLst/>
          </a:prstGeom>
        </p:spPr>
      </p:pic>
      <p:pic>
        <p:nvPicPr>
          <p:cNvPr id="7" name="Picture 6">
            <a:extLst>
              <a:ext uri="{FF2B5EF4-FFF2-40B4-BE49-F238E27FC236}">
                <a16:creationId xmlns:a16="http://schemas.microsoft.com/office/drawing/2014/main" id="{8B2B9798-8BCD-C4C1-4C92-007A05A3B4BC}"/>
              </a:ext>
            </a:extLst>
          </p:cNvPr>
          <p:cNvPicPr>
            <a:picLocks noChangeAspect="1"/>
          </p:cNvPicPr>
          <p:nvPr/>
        </p:nvPicPr>
        <p:blipFill>
          <a:blip r:embed="rId3"/>
          <a:stretch>
            <a:fillRect/>
          </a:stretch>
        </p:blipFill>
        <p:spPr>
          <a:xfrm>
            <a:off x="3102864" y="2995927"/>
            <a:ext cx="694944" cy="694944"/>
          </a:xfrm>
          <a:prstGeom prst="rect">
            <a:avLst/>
          </a:prstGeom>
        </p:spPr>
      </p:pic>
      <p:pic>
        <p:nvPicPr>
          <p:cNvPr id="8" name="Picture 7">
            <a:extLst>
              <a:ext uri="{FF2B5EF4-FFF2-40B4-BE49-F238E27FC236}">
                <a16:creationId xmlns:a16="http://schemas.microsoft.com/office/drawing/2014/main" id="{83682682-6DEA-BC28-F825-34AE210E77BC}"/>
              </a:ext>
            </a:extLst>
          </p:cNvPr>
          <p:cNvPicPr>
            <a:picLocks noChangeAspect="1"/>
          </p:cNvPicPr>
          <p:nvPr/>
        </p:nvPicPr>
        <p:blipFill>
          <a:blip r:embed="rId3"/>
          <a:stretch>
            <a:fillRect/>
          </a:stretch>
        </p:blipFill>
        <p:spPr>
          <a:xfrm>
            <a:off x="4224528" y="2995927"/>
            <a:ext cx="694944" cy="694944"/>
          </a:xfrm>
          <a:prstGeom prst="rect">
            <a:avLst/>
          </a:prstGeom>
        </p:spPr>
      </p:pic>
      <p:pic>
        <p:nvPicPr>
          <p:cNvPr id="9" name="Picture 8">
            <a:extLst>
              <a:ext uri="{FF2B5EF4-FFF2-40B4-BE49-F238E27FC236}">
                <a16:creationId xmlns:a16="http://schemas.microsoft.com/office/drawing/2014/main" id="{AD026ED6-CF54-10DC-4440-20786BC25617}"/>
              </a:ext>
            </a:extLst>
          </p:cNvPr>
          <p:cNvPicPr>
            <a:picLocks noChangeAspect="1"/>
          </p:cNvPicPr>
          <p:nvPr/>
        </p:nvPicPr>
        <p:blipFill>
          <a:blip r:embed="rId3"/>
          <a:stretch>
            <a:fillRect/>
          </a:stretch>
        </p:blipFill>
        <p:spPr>
          <a:xfrm>
            <a:off x="5346192" y="2995200"/>
            <a:ext cx="694944" cy="694944"/>
          </a:xfrm>
          <a:prstGeom prst="rect">
            <a:avLst/>
          </a:prstGeom>
        </p:spPr>
      </p:pic>
      <p:pic>
        <p:nvPicPr>
          <p:cNvPr id="10" name="Picture 9">
            <a:extLst>
              <a:ext uri="{FF2B5EF4-FFF2-40B4-BE49-F238E27FC236}">
                <a16:creationId xmlns:a16="http://schemas.microsoft.com/office/drawing/2014/main" id="{D0ED49A0-DA12-E3FE-231D-893FF4FB738B}"/>
              </a:ext>
            </a:extLst>
          </p:cNvPr>
          <p:cNvPicPr>
            <a:picLocks noChangeAspect="1"/>
          </p:cNvPicPr>
          <p:nvPr/>
        </p:nvPicPr>
        <p:blipFill>
          <a:blip r:embed="rId3"/>
          <a:stretch>
            <a:fillRect/>
          </a:stretch>
        </p:blipFill>
        <p:spPr>
          <a:xfrm>
            <a:off x="6412992" y="2995200"/>
            <a:ext cx="694944" cy="694944"/>
          </a:xfrm>
          <a:prstGeom prst="rect">
            <a:avLst/>
          </a:prstGeom>
        </p:spPr>
      </p:pic>
      <p:cxnSp>
        <p:nvCxnSpPr>
          <p:cNvPr id="13" name="Curved Connector 12">
            <a:extLst>
              <a:ext uri="{FF2B5EF4-FFF2-40B4-BE49-F238E27FC236}">
                <a16:creationId xmlns:a16="http://schemas.microsoft.com/office/drawing/2014/main" id="{8463D6D3-12CE-5262-9A64-16D0D673B55A}"/>
              </a:ext>
            </a:extLst>
          </p:cNvPr>
          <p:cNvCxnSpPr>
            <a:cxnSpLocks/>
            <a:stCxn id="5" idx="2"/>
            <a:endCxn id="6" idx="0"/>
          </p:cNvCxnSpPr>
          <p:nvPr/>
        </p:nvCxnSpPr>
        <p:spPr>
          <a:xfrm rot="5400000">
            <a:off x="3073818" y="1497744"/>
            <a:ext cx="807901" cy="2188464"/>
          </a:xfrm>
          <a:prstGeom prst="curvedConnector3">
            <a:avLst>
              <a:gd name="adj1" fmla="val 31891"/>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urved Connector 19">
            <a:extLst>
              <a:ext uri="{FF2B5EF4-FFF2-40B4-BE49-F238E27FC236}">
                <a16:creationId xmlns:a16="http://schemas.microsoft.com/office/drawing/2014/main" id="{6C701D03-411D-3DFF-5262-738D9A884FA2}"/>
              </a:ext>
            </a:extLst>
          </p:cNvPr>
          <p:cNvCxnSpPr>
            <a:cxnSpLocks/>
            <a:stCxn id="5" idx="2"/>
            <a:endCxn id="7" idx="0"/>
          </p:cNvCxnSpPr>
          <p:nvPr/>
        </p:nvCxnSpPr>
        <p:spPr>
          <a:xfrm rot="5400000">
            <a:off x="3607218" y="2031144"/>
            <a:ext cx="807901" cy="1121664"/>
          </a:xfrm>
          <a:prstGeom prst="curvedConnector3">
            <a:avLst>
              <a:gd name="adj1" fmla="val 50000"/>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urved Connector 22">
            <a:extLst>
              <a:ext uri="{FF2B5EF4-FFF2-40B4-BE49-F238E27FC236}">
                <a16:creationId xmlns:a16="http://schemas.microsoft.com/office/drawing/2014/main" id="{22FF95E5-B058-A333-6790-2C9C16883EC0}"/>
              </a:ext>
            </a:extLst>
          </p:cNvPr>
          <p:cNvCxnSpPr>
            <a:cxnSpLocks/>
            <a:stCxn id="5" idx="2"/>
            <a:endCxn id="8" idx="0"/>
          </p:cNvCxnSpPr>
          <p:nvPr/>
        </p:nvCxnSpPr>
        <p:spPr>
          <a:xfrm rot="5400000">
            <a:off x="4168050" y="2591976"/>
            <a:ext cx="807901" cy="12700"/>
          </a:xfrm>
          <a:prstGeom prst="curvedConnector3">
            <a:avLst>
              <a:gd name="adj1" fmla="val 50000"/>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urved Connector 25">
            <a:extLst>
              <a:ext uri="{FF2B5EF4-FFF2-40B4-BE49-F238E27FC236}">
                <a16:creationId xmlns:a16="http://schemas.microsoft.com/office/drawing/2014/main" id="{BB65635B-7D72-067E-6ED1-1125C39A4874}"/>
              </a:ext>
            </a:extLst>
          </p:cNvPr>
          <p:cNvCxnSpPr>
            <a:cxnSpLocks/>
            <a:stCxn id="5" idx="2"/>
            <a:endCxn id="9" idx="0"/>
          </p:cNvCxnSpPr>
          <p:nvPr/>
        </p:nvCxnSpPr>
        <p:spPr>
          <a:xfrm rot="16200000" flipH="1">
            <a:off x="4729245" y="2030781"/>
            <a:ext cx="807174" cy="1121664"/>
          </a:xfrm>
          <a:prstGeom prst="curvedConnector3">
            <a:avLst>
              <a:gd name="adj1" fmla="val 46423"/>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urved Connector 28">
            <a:extLst>
              <a:ext uri="{FF2B5EF4-FFF2-40B4-BE49-F238E27FC236}">
                <a16:creationId xmlns:a16="http://schemas.microsoft.com/office/drawing/2014/main" id="{427ABEFC-70A6-E78D-0BB3-64DEA517A17B}"/>
              </a:ext>
            </a:extLst>
          </p:cNvPr>
          <p:cNvCxnSpPr>
            <a:cxnSpLocks/>
            <a:stCxn id="5" idx="2"/>
            <a:endCxn id="10" idx="0"/>
          </p:cNvCxnSpPr>
          <p:nvPr/>
        </p:nvCxnSpPr>
        <p:spPr>
          <a:xfrm rot="16200000" flipH="1">
            <a:off x="5262645" y="1497381"/>
            <a:ext cx="807174" cy="2188464"/>
          </a:xfrm>
          <a:prstGeom prst="curvedConnector3">
            <a:avLst>
              <a:gd name="adj1" fmla="val 25833"/>
            </a:avLst>
          </a:prstGeom>
          <a:ln w="254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41" name="Rounded Rectangle 40">
            <a:extLst>
              <a:ext uri="{FF2B5EF4-FFF2-40B4-BE49-F238E27FC236}">
                <a16:creationId xmlns:a16="http://schemas.microsoft.com/office/drawing/2014/main" id="{1E5F7A87-AF68-618D-0EFF-69335BCB0835}"/>
              </a:ext>
            </a:extLst>
          </p:cNvPr>
          <p:cNvSpPr/>
          <p:nvPr/>
        </p:nvSpPr>
        <p:spPr>
          <a:xfrm>
            <a:off x="4745883" y="2109504"/>
            <a:ext cx="426720" cy="406194"/>
          </a:xfrm>
          <a:prstGeom prst="roundRect">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40" name="Rounded Rectangle 39">
            <a:extLst>
              <a:ext uri="{FF2B5EF4-FFF2-40B4-BE49-F238E27FC236}">
                <a16:creationId xmlns:a16="http://schemas.microsoft.com/office/drawing/2014/main" id="{144DD3E6-7410-A6FF-3A6A-149BECB854F3}"/>
              </a:ext>
            </a:extLst>
          </p:cNvPr>
          <p:cNvSpPr/>
          <p:nvPr/>
        </p:nvSpPr>
        <p:spPr>
          <a:xfrm>
            <a:off x="4607281" y="2109504"/>
            <a:ext cx="426720" cy="406194"/>
          </a:xfrm>
          <a:prstGeom prst="roundRect">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38" name="Rounded Rectangle 37">
            <a:extLst>
              <a:ext uri="{FF2B5EF4-FFF2-40B4-BE49-F238E27FC236}">
                <a16:creationId xmlns:a16="http://schemas.microsoft.com/office/drawing/2014/main" id="{37F4B7EB-ED32-9C1D-642D-6F48B69CD126}"/>
              </a:ext>
            </a:extLst>
          </p:cNvPr>
          <p:cNvSpPr/>
          <p:nvPr/>
        </p:nvSpPr>
        <p:spPr>
          <a:xfrm>
            <a:off x="3952614" y="2109504"/>
            <a:ext cx="426720" cy="406194"/>
          </a:xfrm>
          <a:prstGeom prst="roundRect">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39" name="Rounded Rectangle 38">
            <a:extLst>
              <a:ext uri="{FF2B5EF4-FFF2-40B4-BE49-F238E27FC236}">
                <a16:creationId xmlns:a16="http://schemas.microsoft.com/office/drawing/2014/main" id="{3AFD1AD7-9EEA-0840-F2E8-5B76986B9A36}"/>
              </a:ext>
            </a:extLst>
          </p:cNvPr>
          <p:cNvSpPr/>
          <p:nvPr/>
        </p:nvSpPr>
        <p:spPr>
          <a:xfrm>
            <a:off x="4115925" y="2109504"/>
            <a:ext cx="426720" cy="406194"/>
          </a:xfrm>
          <a:prstGeom prst="roundRect">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42" name="Rounded Rectangle 41">
            <a:extLst>
              <a:ext uri="{FF2B5EF4-FFF2-40B4-BE49-F238E27FC236}">
                <a16:creationId xmlns:a16="http://schemas.microsoft.com/office/drawing/2014/main" id="{686D9866-3A93-BBBF-7998-1E42F9F9B836}"/>
              </a:ext>
            </a:extLst>
          </p:cNvPr>
          <p:cNvSpPr/>
          <p:nvPr/>
        </p:nvSpPr>
        <p:spPr>
          <a:xfrm>
            <a:off x="4358640" y="1101542"/>
            <a:ext cx="426720" cy="406194"/>
          </a:xfrm>
          <a:prstGeom prst="roundRect">
            <a:avLst/>
          </a:prstGeom>
          <a:solidFill>
            <a:srgbClr val="C0000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dirty="0">
                <a:latin typeface="Helvetica Neue" panose="02000503000000020004" pitchFamily="2" charset="0"/>
                <a:ea typeface="Helvetica Neue" panose="02000503000000020004" pitchFamily="2" charset="0"/>
                <a:cs typeface="Helvetica Neue" panose="02000503000000020004" pitchFamily="2" charset="0"/>
              </a:rPr>
              <a:t>R</a:t>
            </a:r>
          </a:p>
        </p:txBody>
      </p:sp>
      <p:pic>
        <p:nvPicPr>
          <p:cNvPr id="3" name="Picture 2">
            <a:extLst>
              <a:ext uri="{FF2B5EF4-FFF2-40B4-BE49-F238E27FC236}">
                <a16:creationId xmlns:a16="http://schemas.microsoft.com/office/drawing/2014/main" id="{AC2CE732-9EA7-D60A-CA02-72104348D0C6}"/>
              </a:ext>
            </a:extLst>
          </p:cNvPr>
          <p:cNvPicPr>
            <a:picLocks noChangeAspect="1"/>
          </p:cNvPicPr>
          <p:nvPr/>
        </p:nvPicPr>
        <p:blipFill>
          <a:blip r:embed="rId4"/>
          <a:stretch>
            <a:fillRect/>
          </a:stretch>
        </p:blipFill>
        <p:spPr>
          <a:xfrm>
            <a:off x="2036064" y="3733800"/>
            <a:ext cx="654050" cy="654050"/>
          </a:xfrm>
          <a:prstGeom prst="rect">
            <a:avLst/>
          </a:prstGeom>
        </p:spPr>
      </p:pic>
    </p:spTree>
    <p:extLst>
      <p:ext uri="{BB962C8B-B14F-4D97-AF65-F5344CB8AC3E}">
        <p14:creationId xmlns:p14="http://schemas.microsoft.com/office/powerpoint/2010/main" val="512582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3"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childTnLst>
                          </p:cTn>
                        </p:par>
                        <p:par>
                          <p:cTn id="7" fill="hold">
                            <p:stCondLst>
                              <p:cond delay="0"/>
                            </p:stCondLst>
                            <p:childTnLst>
                              <p:par>
                                <p:cTn id="8" presetID="0" presetClass="path" presetSubtype="0" accel="50000" decel="50000" fill="hold" grpId="0" nodeType="afterEffect">
                                  <p:stCondLst>
                                    <p:cond delay="0"/>
                                  </p:stCondLst>
                                  <p:childTnLst>
                                    <p:animMotion origin="layout" path="M 0 0.03951 L 0 0.19476 " pathEditMode="relative" rAng="0" ptsTypes="AA">
                                      <p:cBhvr>
                                        <p:cTn id="9" dur="2000" fill="hold"/>
                                        <p:tgtEl>
                                          <p:spTgt spid="42"/>
                                        </p:tgtEl>
                                        <p:attrNameLst>
                                          <p:attrName>ppt_x</p:attrName>
                                          <p:attrName>ppt_y</p:attrName>
                                        </p:attrNameLst>
                                      </p:cBhvr>
                                      <p:rCtr x="0" y="7747"/>
                                    </p:animMotion>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9"/>
                                        </p:tgtEl>
                                        <p:attrNameLst>
                                          <p:attrName>style.visibility</p:attrName>
                                        </p:attrNameLst>
                                      </p:cBhvr>
                                      <p:to>
                                        <p:strVal val="visible"/>
                                      </p:to>
                                    </p:set>
                                  </p:childTnLst>
                                </p:cTn>
                              </p:par>
                            </p:childTnLst>
                          </p:cTn>
                        </p:par>
                        <p:par>
                          <p:cTn id="19" fill="hold">
                            <p:stCondLst>
                              <p:cond delay="2000"/>
                            </p:stCondLst>
                            <p:childTnLst>
                              <p:par>
                                <p:cTn id="20" presetID="0" presetClass="path" presetSubtype="0" accel="50000" decel="50000" fill="hold" grpId="1" nodeType="afterEffect">
                                  <p:stCondLst>
                                    <p:cond delay="0"/>
                                  </p:stCondLst>
                                  <p:childTnLst>
                                    <p:animMotion origin="layout" path="M 2.5E-6 -1.35802E-6 L 2.5E-6 0.00031 C -0.00035 0.01019 -0.00018 0.02037 -0.0007 0.03087 C -0.0007 0.03272 -0.00087 0.03488 -0.00174 0.03642 C -0.00504 0.04259 -0.0033 0.03982 -0.00712 0.04475 L -0.00868 0.04661 C -0.0092 0.04722 -0.00955 0.04815 -0.01007 0.04846 L -0.01302 0.05031 C -0.01354 0.05062 -0.01406 0.05124 -0.01459 0.05124 C -0.01545 0.05154 -0.01632 0.05185 -0.01719 0.05216 C -0.01788 0.05247 -0.01858 0.05309 -0.0191 0.05309 C -0.02726 0.05617 -0.02257 0.05432 -0.02952 0.05587 C -0.03785 0.05803 -0.02518 0.05587 -0.03854 0.05772 C -0.03924 0.05803 -0.03993 0.05864 -0.04063 0.05864 C -0.04184 0.05926 -0.04323 0.05926 -0.04445 0.05988 L -0.04792 0.0608 C -0.05018 0.06142 -0.05104 0.06142 -0.05313 0.06266 C -0.05365 0.06266 -0.054 0.06327 -0.05452 0.06358 C -0.05521 0.06389 -0.05591 0.0642 -0.0566 0.06451 C -0.05729 0.06482 -0.05816 0.06482 -0.05903 0.06543 C -0.05903 0.06574 -0.06285 0.06759 -0.06337 0.06821 C -0.06389 0.06852 -0.06459 0.06852 -0.06493 0.06914 L -0.06806 0.07284 C -0.06858 0.07346 -0.06893 0.07438 -0.06945 0.07469 L -0.07101 0.07562 C -0.07136 0.07654 -0.07153 0.07778 -0.07205 0.0784 C -0.07327 0.08117 -0.07413 0.08087 -0.07552 0.08303 C -0.07743 0.08611 -0.07535 0.08426 -0.07795 0.0858 C -0.0783 0.08642 -0.07865 0.08735 -0.079 0.08766 C -0.08021 0.08951 -0.08056 0.0892 -0.08143 0.09167 C -0.08212 0.09321 -0.08247 0.09568 -0.08351 0.09722 C -0.08629 0.10247 -0.08229 0.09475 -0.08542 0.10185 C -0.08577 0.10278 -0.08646 0.10371 -0.08698 0.10463 C -0.08716 0.10556 -0.08716 0.10648 -0.0875 0.10741 C -0.08802 0.10926 -0.08906 0.1108 -0.08941 0.11296 C -0.09011 0.11698 -0.08959 0.11512 -0.09097 0.11852 C -0.09132 0.12068 -0.0915 0.12346 -0.09184 0.12531 C -0.09219 0.12654 -0.09254 0.12778 -0.09288 0.12901 C -0.09306 0.12994 -0.09323 0.13087 -0.09341 0.13179 C -0.09393 0.13488 -0.0941 0.13704 -0.09445 0.14012 C -0.09462 0.15 -0.09462 0.15957 -0.09479 0.16914 C -0.09531 0.18488 -0.09584 0.19445 -0.09636 0.20864 C -0.09653 0.21667 -0.0967 0.22469 -0.09688 0.23272 C -0.09705 0.2358 -0.0974 0.2392 -0.0974 0.24229 C -0.09775 0.24599 -0.09775 0.24969 -0.09775 0.2534 C -0.09705 0.2605 -0.0974 0.25587 -0.0974 0.2679 " pathEditMode="relative" rAng="0" ptsTypes="AAAAAAAAAAAAAAAAAAAAAAAAAAAAAAAAAAAAAAAAAAAAAA">
                                      <p:cBhvr>
                                        <p:cTn id="21" dur="1000" fill="hold"/>
                                        <p:tgtEl>
                                          <p:spTgt spid="39"/>
                                        </p:tgtEl>
                                        <p:attrNameLst>
                                          <p:attrName>ppt_x</p:attrName>
                                          <p:attrName>ppt_y</p:attrName>
                                        </p:attrNameLst>
                                      </p:cBhvr>
                                      <p:rCtr x="-4896" y="13395"/>
                                    </p:animMotion>
                                  </p:childTnLst>
                                </p:cTn>
                              </p:par>
                              <p:par>
                                <p:cTn id="22" presetID="0" presetClass="path" presetSubtype="0" accel="50000" decel="50000" fill="hold" grpId="1" nodeType="withEffect">
                                  <p:stCondLst>
                                    <p:cond delay="0"/>
                                  </p:stCondLst>
                                  <p:childTnLst>
                                    <p:animMotion origin="layout" path="M -3.33333E-6 -1.35802E-6 L -3.33333E-6 0.00031 C 0.0007 0.00216 0.00122 0.00463 0.00243 0.00741 C 0.00348 0.00864 0.00486 0.00803 0.00573 0.00926 C 0.00643 0.00988 0.00695 0.0105 0.00747 0.01142 C 0.01007 0.01358 0.01042 0.01327 0.01285 0.01482 C 0.01389 0.01543 0.01493 0.01605 0.01615 0.01667 C 0.01667 0.01729 0.01719 0.01759 0.01771 0.01821 C 0.02049 0.01914 0.02379 0.01975 0.02657 0.0213 C 0.02795 0.02191 0.02934 0.02315 0.03073 0.02346 C 0.03629 0.02531 0.03299 0.02469 0.04063 0.02562 C 0.04462 0.02778 0.03959 0.02531 0.04462 0.02747 C 0.04514 0.02778 0.04566 0.02871 0.04618 0.02901 C 0.04688 0.02932 0.04757 0.02963 0.04827 0.03025 C 0.05382 0.03303 0.04532 0.02901 0.05209 0.0321 C 0.05486 0.03611 0.05313 0.03364 0.05712 0.03673 L 0.06372 0.04105 L 0.06841 0.04445 L 0.07014 0.04537 C 0.07396 0.05062 0.07205 0.04908 0.075 0.05093 C 0.07761 0.05864 0.07431 0.04908 0.0783 0.05772 C 0.07865 0.05864 0.07882 0.06019 0.07952 0.0608 C 0.08091 0.0642 0.0816 0.06358 0.08334 0.06636 C 0.08698 0.07284 0.08091 0.0642 0.08594 0.07037 L 0.0875 0.08087 L 0.08802 0.08364 C 0.0882 0.08673 0.08855 0.08889 0.08872 0.09136 C 0.08889 0.0929 0.08924 0.09383 0.08924 0.09475 C 0.08959 0.09722 0.08959 0.1 0.08976 0.10247 C 0.08993 0.10957 0.09011 0.11667 0.09028 0.12346 C 0.09063 0.12963 0.0908 0.13241 0.09132 0.13735 C 0.0915 0.14167 0.09184 0.1463 0.09202 0.15124 C 0.09219 0.1534 0.09254 0.15587 0.09254 0.15864 C 0.09289 0.16358 0.09289 0.16883 0.09306 0.17377 C 0.09323 0.17685 0.09341 0.18056 0.09358 0.18333 C 0.09375 0.19198 0.09393 0.20062 0.0941 0.20895 C 0.09427 0.21204 0.09497 0.21543 0.09497 0.21883 C 0.09497 0.23364 0.0941 0.26358 0.0941 0.26482 " pathEditMode="relative" rAng="0" ptsTypes="AAAAAAAAAAAAAAAAAAAAAAAAAAAAAAAAAAAAAA">
                                      <p:cBhvr>
                                        <p:cTn id="23" dur="1000" fill="hold"/>
                                        <p:tgtEl>
                                          <p:spTgt spid="40"/>
                                        </p:tgtEl>
                                        <p:attrNameLst>
                                          <p:attrName>ppt_x</p:attrName>
                                          <p:attrName>ppt_y</p:attrName>
                                        </p:attrNameLst>
                                      </p:cBhvr>
                                      <p:rCtr x="4740" y="13241"/>
                                    </p:animMotion>
                                  </p:childTnLst>
                                </p:cTn>
                              </p:par>
                              <p:par>
                                <p:cTn id="24" presetID="0" presetClass="path" presetSubtype="0" accel="50000" decel="50000" fill="hold" grpId="1" nodeType="withEffect">
                                  <p:stCondLst>
                                    <p:cond delay="0"/>
                                  </p:stCondLst>
                                  <p:childTnLst>
                                    <p:animMotion origin="layout" path="M 0 0 L 0 0 C 0.00156 0.00062 0.00312 0.00093 0.00469 0.00185 C 0.00521 0.00185 0.00573 0.00247 0.00625 0.00278 C 0.00712 0.00309 0.00798 0.0034 0.00885 0.00371 C 0.00955 0.00401 0.01024 0.00432 0.01094 0.00463 C 0.0118 0.00494 0.01267 0.00525 0.01354 0.00556 C 0.01423 0.00587 0.01493 0.00617 0.01562 0.00648 C 0.01788 0.0071 0.01996 0.00772 0.02205 0.00834 C 0.02309 0.00864 0.02413 0.00864 0.02517 0.00926 C 0.02587 0.00957 0.02656 0.00988 0.02726 0.01019 C 0.03264 0.01204 0.03993 0.01204 0.04462 0.01296 C 0.04635 0.01327 0.04809 0.01358 0.04982 0.01389 C 0.05104 0.0142 0.05208 0.01451 0.05312 0.01482 C 0.05399 0.01513 0.05486 0.01574 0.05573 0.01574 C 0.05937 0.01636 0.06302 0.01636 0.06667 0.01667 C 0.06857 0.01698 0.07031 0.01729 0.07205 0.01759 C 0.07465 0.0179 0.07726 0.0179 0.07986 0.01852 C 0.08038 0.01852 0.0809 0.01945 0.08142 0.01945 C 0.08298 0.02006 0.08472 0.02006 0.08628 0.02037 C 0.0875 0.02068 0.08871 0.02099 0.08993 0.0213 C 0.09184 0.02161 0.09375 0.02192 0.09566 0.02222 C 0.09844 0.02284 0.09982 0.02346 0.1026 0.02408 C 0.10382 0.02438 0.10503 0.02469 0.10625 0.025 C 0.10694 0.02531 0.10764 0.02593 0.10833 0.02593 C 0.11007 0.02685 0.1118 0.02716 0.11354 0.02778 C 0.11441 0.02809 0.11528 0.02871 0.11614 0.02871 L 0.11944 0.02994 C 0.11996 0.03025 0.12048 0.03056 0.12101 0.03087 C 0.12309 0.03179 0.12517 0.03272 0.12726 0.03364 C 0.12795 0.03395 0.12864 0.03395 0.12934 0.03457 L 0.1342 0.03735 C 0.13941 0.04043 0.13125 0.0355 0.13785 0.0392 C 0.13889 0.03982 0.14097 0.04105 0.14097 0.04105 C 0.14305 0.04475 0.1408 0.04136 0.14357 0.04383 C 0.14774 0.04753 0.14271 0.04414 0.1467 0.04661 C 0.14878 0.05031 0.14653 0.04692 0.14982 0.04938 C 0.15052 0.05 0.15087 0.05093 0.15156 0.05124 C 0.15243 0.05216 0.15364 0.05247 0.15469 0.05309 C 0.15521 0.0534 0.15573 0.05371 0.15625 0.05401 C 0.15989 0.05834 0.15816 0.0571 0.16094 0.05864 C 0.16753 0.07037 0.16076 0.05926 0.1651 0.06543 C 0.16562 0.06605 0.1658 0.06667 0.16614 0.06729 C 0.16684 0.0679 0.16771 0.06852 0.1684 0.06914 C 0.16892 0.06975 0.16927 0.07037 0.16996 0.07099 C 0.17048 0.0713 0.17101 0.0713 0.17153 0.07192 C 0.17257 0.07284 0.17361 0.07438 0.17465 0.07562 L 0.17621 0.07747 C 0.17673 0.07809 0.17726 0.07901 0.17778 0.07932 C 0.17917 0.08056 0.18021 0.08148 0.18142 0.08303 C 0.18194 0.08364 0.18212 0.08457 0.18246 0.08488 C 0.18351 0.08642 0.18576 0.08889 0.18576 0.08889 C 0.18611 0.08982 0.18628 0.09074 0.1868 0.09167 C 0.18698 0.09229 0.1875 0.09259 0.18785 0.09352 C 0.18819 0.09445 0.18837 0.09599 0.18889 0.09722 C 0.19062 0.10247 0.19028 0.10155 0.19201 0.10463 C 0.19219 0.10556 0.19219 0.10648 0.19253 0.10741 C 0.19323 0.10957 0.19462 0.11296 0.19462 0.11296 L 0.19618 0.12161 L 0.1967 0.12438 C 0.19792 0.15 0.1967 0.11821 0.1967 0.15432 C 0.1967 0.15988 0.19757 0.175 0.19774 0.18148 C 0.19809 0.18858 0.19809 0.19568 0.19826 0.20278 C 0.19844 0.20494 0.19861 0.20679 0.19878 0.20864 C 0.1993 0.21296 0.1993 0.21296 0.19982 0.21698 C 0.2 0.22068 0.20052 0.22438 0.20052 0.22809 C 0.20052 0.23056 0.20017 0.23303 0.19982 0.2355 C 0.19965 0.23982 0.1993 0.24198 0.19878 0.24599 C 0.1993 0.26482 0.1993 0.25834 0.1993 0.26574 " pathEditMode="relative" ptsTypes="AAAAAAAAAAAAAAAAAAAAAAAAAAAAAAAAAAAAAAAAAAAAAAAAAAAAAAAAAAAAAAAAAAAAA">
                                      <p:cBhvr>
                                        <p:cTn id="25" dur="1000" fill="hold"/>
                                        <p:tgtEl>
                                          <p:spTgt spid="41"/>
                                        </p:tgtEl>
                                        <p:attrNameLst>
                                          <p:attrName>ppt_x</p:attrName>
                                          <p:attrName>ppt_y</p:attrName>
                                        </p:attrNameLst>
                                      </p:cBhvr>
                                    </p:animMotion>
                                  </p:childTnLst>
                                </p:cTn>
                              </p:par>
                              <p:par>
                                <p:cTn id="26" presetID="0" presetClass="path" presetSubtype="0" accel="50000" decel="50000" fill="hold" grpId="1" nodeType="withEffect">
                                  <p:stCondLst>
                                    <p:cond delay="0"/>
                                  </p:stCondLst>
                                  <p:childTnLst>
                                    <p:animMotion origin="layout" path="M 4.44444E-6 -1.35802E-6 L 4.44444E-6 0.00031 C -0.00191 0.00093 -0.0033 0.00185 -0.00504 0.00278 C -0.00799 0.00401 -0.01615 0.00432 -0.01737 0.00463 C -0.02466 0.00494 -0.03178 0.00525 -0.03907 0.00556 C -0.04219 0.00587 -0.04532 0.00587 -0.04844 0.00648 C -0.0566 0.00772 -0.04428 0.0071 -0.05382 0.00833 C -0.05834 0.00864 -0.06268 0.00926 -0.06702 0.00957 C -0.08924 0.01142 -0.07448 0.01019 -0.09271 0.01173 C -0.09375 0.01235 -0.09462 0.01266 -0.09566 0.01296 C -0.09653 0.01327 -0.09723 0.01358 -0.09809 0.01389 C -0.10157 0.01512 -0.10539 0.01605 -0.10886 0.01759 C -0.1099 0.01852 -0.11077 0.01914 -0.11181 0.01975 C -0.1125 0.02037 -0.11337 0.02068 -0.11424 0.02099 C -0.11476 0.0213 -0.11528 0.02161 -0.11598 0.02191 C -0.11737 0.02253 -0.11875 0.02315 -0.12014 0.02377 C -0.12605 0.02716 -0.12032 0.025 -0.12622 0.02685 C -0.13056 0.03241 -0.12483 0.02624 -0.13021 0.02994 C -0.13091 0.03087 -0.13143 0.03179 -0.13212 0.0321 C -0.13316 0.03303 -0.13438 0.03333 -0.13559 0.03426 C -0.14046 0.03796 -0.13507 0.03519 -0.1415 0.03766 C -0.14237 0.03827 -0.14306 0.03889 -0.1441 0.03951 C -0.14445 0.03982 -0.14532 0.03982 -0.14584 0.04043 C -0.14688 0.04136 -0.14775 0.04259 -0.14879 0.04352 C -0.14931 0.04383 -0.15 0.04414 -0.15053 0.04445 C -0.15139 0.04506 -0.15209 0.04568 -0.15296 0.04661 C -0.15434 0.04784 -0.15573 0.04938 -0.15712 0.05062 C -0.15799 0.05185 -0.15868 0.05309 -0.15938 0.05371 C -0.16059 0.05494 -0.16198 0.05587 -0.1632 0.05679 C -0.16355 0.05741 -0.16372 0.05833 -0.16424 0.05864 C -0.16528 0.06019 -0.16684 0.06111 -0.16789 0.06296 C -0.175 0.07562 -0.16476 0.05803 -0.17136 0.06821 C -0.17639 0.07562 -0.17292 0.07037 -0.17553 0.07654 C -0.17587 0.07716 -0.17657 0.07747 -0.17674 0.0784 C -0.17726 0.07963 -0.17743 0.08087 -0.17796 0.08241 C -0.1783 0.08364 -0.17882 0.08457 -0.179 0.0858 C -0.18021 0.08951 -0.17934 0.08827 -0.18039 0.0929 C -0.18056 0.09414 -0.18125 0.09475 -0.1816 0.09568 C -0.18351 0.10617 -0.1823 0.10247 -0.18455 0.10803 C -0.18577 0.11451 -0.18698 0.12037 -0.1875 0.12654 C -0.18768 0.12871 -0.18785 0.13117 -0.1882 0.13426 C -0.18837 0.13766 -0.18855 0.14136 -0.18872 0.14506 C -0.18889 0.14722 -0.19011 0.15371 -0.19046 0.15525 C -0.19115 0.15741 -0.19167 0.15957 -0.19219 0.16142 C -0.19289 0.16389 -0.19323 0.16729 -0.19341 0.16975 C -0.19497 0.18395 -0.19323 0.16821 -0.19462 0.18087 C -0.1948 0.18735 -0.19497 0.1929 -0.19514 0.19938 C -0.19532 0.20185 -0.19584 0.20432 -0.19584 0.2071 C -0.19618 0.2142 -0.19618 0.22191 -0.19636 0.22901 C -0.19653 0.23457 -0.19671 0.23951 -0.19688 0.24475 C -0.19566 0.26173 -0.19584 0.25401 -0.19584 0.2679 " pathEditMode="relative" rAng="0" ptsTypes="AAAAAAAAAAAAAAAAAAAAAAAAAAAAAAAAAAAAAAAAAAAAAAAAAAA">
                                      <p:cBhvr>
                                        <p:cTn id="27" dur="1000" fill="hold"/>
                                        <p:tgtEl>
                                          <p:spTgt spid="38"/>
                                        </p:tgtEl>
                                        <p:attrNameLst>
                                          <p:attrName>ppt_x</p:attrName>
                                          <p:attrName>ppt_y</p:attrName>
                                        </p:attrNameLst>
                                      </p:cBhvr>
                                      <p:rCtr x="-9844" y="13395"/>
                                    </p:animMotion>
                                  </p:childTnLst>
                                </p:cTn>
                              </p:par>
                              <p:par>
                                <p:cTn id="28" presetID="0" presetClass="path" presetSubtype="0" accel="50000" decel="50000" fill="hold" grpId="1" nodeType="withEffect">
                                  <p:stCondLst>
                                    <p:cond delay="0"/>
                                  </p:stCondLst>
                                  <p:childTnLst>
                                    <p:animMotion origin="layout" path="M 0 0.19475 C -0.00035 0.28487 -0.00087 0.37469 -0.00104 0.46512 " pathEditMode="relative" rAng="0" ptsTypes="AA">
                                      <p:cBhvr>
                                        <p:cTn id="29" dur="1000" fill="hold"/>
                                        <p:tgtEl>
                                          <p:spTgt spid="42"/>
                                        </p:tgtEl>
                                        <p:attrNameLst>
                                          <p:attrName>ppt_x</p:attrName>
                                          <p:attrName>ppt_y</p:attrName>
                                        </p:attrNameLst>
                                      </p:cBhvr>
                                      <p:rCtr x="-52" y="13519"/>
                                    </p:animMotion>
                                  </p:childTnLst>
                                </p:cTn>
                              </p:par>
                            </p:childTnLst>
                          </p:cTn>
                        </p:par>
                        <p:par>
                          <p:cTn id="30" fill="hold">
                            <p:stCondLst>
                              <p:cond delay="3000"/>
                            </p:stCondLst>
                            <p:childTnLst>
                              <p:par>
                                <p:cTn id="31" presetID="1" presetClass="emph" presetSubtype="2" fill="hold" nodeType="afterEffect">
                                  <p:stCondLst>
                                    <p:cond delay="0"/>
                                  </p:stCondLst>
                                  <p:childTnLst>
                                    <p:animClr clrSpc="rgb" dir="cw">
                                      <p:cBhvr>
                                        <p:cTn id="32" dur="500" fill="hold"/>
                                        <p:tgtEl>
                                          <p:spTgt spid="41"/>
                                        </p:tgtEl>
                                        <p:attrNameLst>
                                          <p:attrName>fillcolor</p:attrName>
                                        </p:attrNameLst>
                                      </p:cBhvr>
                                      <p:to>
                                        <a:srgbClr val="21B021"/>
                                      </p:to>
                                    </p:animClr>
                                    <p:set>
                                      <p:cBhvr>
                                        <p:cTn id="33" dur="500" fill="hold"/>
                                        <p:tgtEl>
                                          <p:spTgt spid="41"/>
                                        </p:tgtEl>
                                        <p:attrNameLst>
                                          <p:attrName>fill.type</p:attrName>
                                        </p:attrNameLst>
                                      </p:cBhvr>
                                      <p:to>
                                        <p:strVal val="solid"/>
                                      </p:to>
                                    </p:set>
                                    <p:set>
                                      <p:cBhvr>
                                        <p:cTn id="34" dur="500" fill="hold"/>
                                        <p:tgtEl>
                                          <p:spTgt spid="41"/>
                                        </p:tgtEl>
                                        <p:attrNameLst>
                                          <p:attrName>fill.on</p:attrName>
                                        </p:attrNameLst>
                                      </p:cBhvr>
                                      <p:to>
                                        <p:strVal val="true"/>
                                      </p:to>
                                    </p:set>
                                  </p:childTnLst>
                                </p:cTn>
                              </p:par>
                              <p:par>
                                <p:cTn id="35" presetID="1" presetClass="emph" presetSubtype="2" fill="hold" nodeType="withEffect">
                                  <p:stCondLst>
                                    <p:cond delay="0"/>
                                  </p:stCondLst>
                                  <p:childTnLst>
                                    <p:animClr clrSpc="rgb" dir="cw">
                                      <p:cBhvr>
                                        <p:cTn id="36" dur="100" fill="hold"/>
                                        <p:tgtEl>
                                          <p:spTgt spid="42"/>
                                        </p:tgtEl>
                                        <p:attrNameLst>
                                          <p:attrName>fillcolor</p:attrName>
                                        </p:attrNameLst>
                                      </p:cBhvr>
                                      <p:to>
                                        <a:srgbClr val="21B021"/>
                                      </p:to>
                                    </p:animClr>
                                    <p:set>
                                      <p:cBhvr>
                                        <p:cTn id="37" dur="100" fill="hold"/>
                                        <p:tgtEl>
                                          <p:spTgt spid="42"/>
                                        </p:tgtEl>
                                        <p:attrNameLst>
                                          <p:attrName>fill.type</p:attrName>
                                        </p:attrNameLst>
                                      </p:cBhvr>
                                      <p:to>
                                        <p:strVal val="solid"/>
                                      </p:to>
                                    </p:set>
                                    <p:set>
                                      <p:cBhvr>
                                        <p:cTn id="38" dur="100" fill="hold"/>
                                        <p:tgtEl>
                                          <p:spTgt spid="42"/>
                                        </p:tgtEl>
                                        <p:attrNameLst>
                                          <p:attrName>fill.on</p:attrName>
                                        </p:attrNameLst>
                                      </p:cBhvr>
                                      <p:to>
                                        <p:strVal val="true"/>
                                      </p:to>
                                    </p:set>
                                  </p:childTnLst>
                                </p:cTn>
                              </p:par>
                              <p:par>
                                <p:cTn id="39" presetID="1" presetClass="emph" presetSubtype="2" fill="hold" nodeType="withEffect">
                                  <p:stCondLst>
                                    <p:cond delay="0"/>
                                  </p:stCondLst>
                                  <p:childTnLst>
                                    <p:animClr clrSpc="rgb" dir="cw">
                                      <p:cBhvr>
                                        <p:cTn id="40" dur="100" fill="hold"/>
                                        <p:tgtEl>
                                          <p:spTgt spid="41"/>
                                        </p:tgtEl>
                                        <p:attrNameLst>
                                          <p:attrName>fillcolor</p:attrName>
                                        </p:attrNameLst>
                                      </p:cBhvr>
                                      <p:to>
                                        <a:srgbClr val="21B021"/>
                                      </p:to>
                                    </p:animClr>
                                    <p:set>
                                      <p:cBhvr>
                                        <p:cTn id="41" dur="100" fill="hold"/>
                                        <p:tgtEl>
                                          <p:spTgt spid="41"/>
                                        </p:tgtEl>
                                        <p:attrNameLst>
                                          <p:attrName>fill.type</p:attrName>
                                        </p:attrNameLst>
                                      </p:cBhvr>
                                      <p:to>
                                        <p:strVal val="solid"/>
                                      </p:to>
                                    </p:set>
                                    <p:set>
                                      <p:cBhvr>
                                        <p:cTn id="42" dur="100" fill="hold"/>
                                        <p:tgtEl>
                                          <p:spTgt spid="41"/>
                                        </p:tgtEl>
                                        <p:attrNameLst>
                                          <p:attrName>fill.on</p:attrName>
                                        </p:attrNameLst>
                                      </p:cBhvr>
                                      <p:to>
                                        <p:strVal val="true"/>
                                      </p:to>
                                    </p:set>
                                  </p:childTnLst>
                                </p:cTn>
                              </p:par>
                              <p:par>
                                <p:cTn id="43" presetID="1" presetClass="emph" presetSubtype="2" fill="hold" nodeType="withEffect">
                                  <p:stCondLst>
                                    <p:cond delay="0"/>
                                  </p:stCondLst>
                                  <p:childTnLst>
                                    <p:animClr clrSpc="rgb" dir="cw">
                                      <p:cBhvr>
                                        <p:cTn id="44" dur="100" fill="hold"/>
                                        <p:tgtEl>
                                          <p:spTgt spid="40"/>
                                        </p:tgtEl>
                                        <p:attrNameLst>
                                          <p:attrName>fillcolor</p:attrName>
                                        </p:attrNameLst>
                                      </p:cBhvr>
                                      <p:to>
                                        <a:srgbClr val="21B021"/>
                                      </p:to>
                                    </p:animClr>
                                    <p:set>
                                      <p:cBhvr>
                                        <p:cTn id="45" dur="100" fill="hold"/>
                                        <p:tgtEl>
                                          <p:spTgt spid="40"/>
                                        </p:tgtEl>
                                        <p:attrNameLst>
                                          <p:attrName>fill.type</p:attrName>
                                        </p:attrNameLst>
                                      </p:cBhvr>
                                      <p:to>
                                        <p:strVal val="solid"/>
                                      </p:to>
                                    </p:set>
                                    <p:set>
                                      <p:cBhvr>
                                        <p:cTn id="46" dur="100" fill="hold"/>
                                        <p:tgtEl>
                                          <p:spTgt spid="40"/>
                                        </p:tgtEl>
                                        <p:attrNameLst>
                                          <p:attrName>fill.on</p:attrName>
                                        </p:attrNameLst>
                                      </p:cBhvr>
                                      <p:to>
                                        <p:strVal val="true"/>
                                      </p:to>
                                    </p:set>
                                  </p:childTnLst>
                                </p:cTn>
                              </p:par>
                              <p:par>
                                <p:cTn id="47" presetID="1" presetClass="emph" presetSubtype="2" fill="hold" nodeType="withEffect">
                                  <p:stCondLst>
                                    <p:cond delay="0"/>
                                  </p:stCondLst>
                                  <p:childTnLst>
                                    <p:animClr clrSpc="rgb" dir="cw">
                                      <p:cBhvr>
                                        <p:cTn id="48" dur="100" fill="hold"/>
                                        <p:tgtEl>
                                          <p:spTgt spid="39"/>
                                        </p:tgtEl>
                                        <p:attrNameLst>
                                          <p:attrName>fillcolor</p:attrName>
                                        </p:attrNameLst>
                                      </p:cBhvr>
                                      <p:to>
                                        <a:srgbClr val="21B021"/>
                                      </p:to>
                                    </p:animClr>
                                    <p:set>
                                      <p:cBhvr>
                                        <p:cTn id="49" dur="100" fill="hold"/>
                                        <p:tgtEl>
                                          <p:spTgt spid="39"/>
                                        </p:tgtEl>
                                        <p:attrNameLst>
                                          <p:attrName>fill.type</p:attrName>
                                        </p:attrNameLst>
                                      </p:cBhvr>
                                      <p:to>
                                        <p:strVal val="solid"/>
                                      </p:to>
                                    </p:set>
                                    <p:set>
                                      <p:cBhvr>
                                        <p:cTn id="50" dur="100" fill="hold"/>
                                        <p:tgtEl>
                                          <p:spTgt spid="39"/>
                                        </p:tgtEl>
                                        <p:attrNameLst>
                                          <p:attrName>fill.on</p:attrName>
                                        </p:attrNameLst>
                                      </p:cBhvr>
                                      <p:to>
                                        <p:strVal val="true"/>
                                      </p:to>
                                    </p:set>
                                  </p:childTnLst>
                                </p:cTn>
                              </p:par>
                            </p:childTnLst>
                          </p:cTn>
                        </p:par>
                        <p:par>
                          <p:cTn id="51" fill="hold">
                            <p:stCondLst>
                              <p:cond delay="3500"/>
                            </p:stCondLst>
                            <p:childTnLst>
                              <p:par>
                                <p:cTn id="52" presetID="0" presetClass="path" presetSubtype="0" accel="50000" decel="50000" fill="hold" grpId="2" nodeType="afterEffect">
                                  <p:stCondLst>
                                    <p:cond delay="0"/>
                                  </p:stCondLst>
                                  <p:childTnLst>
                                    <p:animMotion origin="layout" path="M 0.19931 0.26204 L 0.19931 0.26235 C 0.19896 0.2392 0.19896 0.21636 0.19861 0.19352 C 0.19861 0.18889 0.19827 0.18426 0.19809 0.17963 C 0.19792 0.17099 0.19774 0.16266 0.19757 0.15432 C 0.1974 0.14691 0.1974 0.1392 0.19705 0.13179 C 0.19705 0.13025 0.1967 0.12871 0.19653 0.12716 C 0.19636 0.12531 0.19618 0.12346 0.19601 0.12161 C 0.19549 0.11574 0.19566 0.11729 0.19445 0.11111 C 0.19427 0.11019 0.19427 0.10926 0.19392 0.10833 L 0.19236 0.10371 C 0.19219 0.10247 0.19219 0.10124 0.19184 0.1 C 0.19149 0.09815 0.18889 0.09321 0.18872 0.09259 C 0.18281 0.07747 0.18889 0.09105 0.18403 0.08025 C 0.18386 0.07932 0.18368 0.0784 0.18351 0.07747 C 0.18264 0.07562 0.18038 0.07222 0.17917 0.07099 C 0.17865 0.07037 0.17778 0.06975 0.17708 0.06914 C 0.17656 0.06852 0.17622 0.06759 0.17552 0.06729 C 0.17448 0.06636 0.17344 0.06605 0.1724 0.06543 C 0.17188 0.06482 0.17136 0.06389 0.17083 0.06358 C 0.17014 0.06266 0.16945 0.06204 0.16875 0.06173 C 0.16702 0.06019 0.16493 0.05988 0.16354 0.05772 C 0.1599 0.05278 0.16198 0.05463 0.15764 0.05216 L 0.15608 0.05124 C 0.15365 0.04846 0.15504 0.04969 0.15139 0.04753 C 0.15087 0.04722 0.15035 0.04691 0.14983 0.04661 C 0.14913 0.0463 0.14583 0.04537 0.14514 0.04475 C 0.14427 0.04414 0.14375 0.04352 0.14288 0.0429 C 0.14236 0.04259 0.14184 0.04229 0.14132 0.04198 C 0.13889 0.04074 0.13941 0.04136 0.13663 0.04012 C 0.13524 0.03951 0.13386 0.03889 0.13247 0.03827 C 0.13142 0.03766 0.13038 0.03673 0.12934 0.03642 L 0.12604 0.0355 C 0.12552 0.03488 0.12517 0.03395 0.12448 0.03364 C 0.12396 0.03303 0.12309 0.03303 0.1224 0.03272 C 0.11875 0.03087 0.12344 0.03241 0.11771 0.03087 C 0.10122 0.02099 0.11545 0.02871 0.1066 0.025 C 0.10608 0.025 0.10556 0.02438 0.10504 0.02408 C 0.10434 0.02377 0.10365 0.02346 0.10295 0.02315 C 0.10243 0.02284 0.10191 0.02253 0.10139 0.02222 C 0.09983 0.02191 0.09827 0.02161 0.0967 0.0213 C 0.08889 0.01975 0.09618 0.02099 0.08663 0.01945 C 0.08403 0.0179 0.08507 0.01821 0.0809 0.01759 C 0.07674 0.01698 0.07257 0.01605 0.06823 0.01574 L 0.05729 0.01482 L 0.04097 0.01389 C 0.03177 0.01327 0.0316 0.01296 0.02361 0.01204 C 0.02274 0.01173 0.02188 0.01142 0.02101 0.01111 C 0.02031 0.0108 0.01962 0.0105 0.01892 0.01019 C 0.01563 0.00926 0.01129 0.00864 0.00833 0.00833 C 0.00781 0.00803 0.00729 0.00772 0.00677 0.00741 C 0.00208 0.00494 0.00677 0.00772 0.00313 0.00556 C 0.00278 0.00494 0.00243 0.00401 0.00208 0.00371 C 0.00035 0.00124 0.00052 0.00309 0.00052 0.00093 " pathEditMode="relative" rAng="0" ptsTypes="AAAAAAAAAAAAAAAAAAAAAAAAAAAAAAAAAAAAAAAAAAAAAAAAAAAAAA">
                                      <p:cBhvr>
                                        <p:cTn id="53" dur="1000" fill="hold"/>
                                        <p:tgtEl>
                                          <p:spTgt spid="41"/>
                                        </p:tgtEl>
                                        <p:attrNameLst>
                                          <p:attrName>ppt_x</p:attrName>
                                          <p:attrName>ppt_y</p:attrName>
                                        </p:attrNameLst>
                                      </p:cBhvr>
                                      <p:rCtr x="-9948" y="-13056"/>
                                    </p:animMotion>
                                  </p:childTnLst>
                                </p:cTn>
                              </p:par>
                              <p:par>
                                <p:cTn id="54" presetID="0" presetClass="path" presetSubtype="0" accel="50000" decel="50000" fill="hold" grpId="2" nodeType="withEffect">
                                  <p:stCondLst>
                                    <p:cond delay="0"/>
                                  </p:stCondLst>
                                  <p:childTnLst>
                                    <p:animMotion origin="layout" path="M 0.0941 0.26019 L 0.0941 0.2605 C 0.09653 0.24136 0.09584 0.24938 0.09462 0.21605 C 0.09462 0.21358 0.09358 0.20864 0.09358 0.20895 C 0.09341 0.20432 0.09341 0.19969 0.09306 0.19537 C 0.09271 0.18951 0.09202 0.17778 0.09202 0.17809 C 0.09184 0.1571 0.09184 0.13642 0.0915 0.11574 C 0.0915 0.11142 0.09098 0.10957 0.09045 0.10556 C 0.08993 0.10185 0.08993 0.09877 0.08889 0.09537 C 0.08855 0.09414 0.0882 0.0929 0.08785 0.09167 C 0.08768 0.09074 0.0875 0.08951 0.08733 0.08889 C 0.08664 0.08673 0.08594 0.08488 0.08525 0.08303 L 0.0842 0.08025 C 0.08386 0.07932 0.08368 0.07809 0.08316 0.07747 L 0.0816 0.07562 C 0.07848 0.06759 0.08351 0.07994 0.07726 0.06914 C 0.0724 0.0605 0.07691 0.06729 0.07257 0.06266 C 0.06893 0.05864 0.07205 0.0605 0.06893 0.05895 C 0.06754 0.0571 0.06684 0.05617 0.06528 0.05494 C 0.06424 0.05432 0.06302 0.05432 0.06216 0.05309 C 0.06164 0.05247 0.06111 0.05185 0.06042 0.05124 C 0.05938 0.05062 0.05452 0.04784 0.05365 0.04753 C 0.05191 0.04691 0.05018 0.04661 0.04844 0.04568 C 0.04462 0.04414 0.04705 0.04506 0.04098 0.0429 C 0.04011 0.04259 0.03924 0.04198 0.03837 0.04198 L 0.03212 0.04105 C 0.02709 0.0392 0.0316 0.04074 0.02414 0.0392 C 0.02292 0.03889 0.0217 0.03858 0.02049 0.03827 C 0.01858 0.03796 0.01667 0.03766 0.01476 0.03735 C 0.01146 0.03673 0.00799 0.03611 0.00469 0.03457 C 0.00365 0.03395 0.00261 0.03333 0.00157 0.03272 C 0.00105 0.03241 0.00052 0.0321 -3.33333E-6 0.03179 C -0.00382 0.02716 -0.00225 0.02963 -0.00468 0.025 L -0.00573 0.01945 C -0.00642 0.01636 -0.00659 0.01512 -0.00677 0.01111 C -0.00694 0.00772 -0.00677 0.00432 -0.00677 0.00093 " pathEditMode="relative" rAng="0" ptsTypes="AAAAAAAAAAAAAAAAAAAAAAAAAAAAAAAAAAAA">
                                      <p:cBhvr>
                                        <p:cTn id="55" dur="1000" fill="hold"/>
                                        <p:tgtEl>
                                          <p:spTgt spid="40"/>
                                        </p:tgtEl>
                                        <p:attrNameLst>
                                          <p:attrName>ppt_x</p:attrName>
                                          <p:attrName>ppt_y</p:attrName>
                                        </p:attrNameLst>
                                      </p:cBhvr>
                                      <p:rCtr x="-4983" y="-12963"/>
                                    </p:animMotion>
                                  </p:childTnLst>
                                </p:cTn>
                              </p:par>
                              <p:par>
                                <p:cTn id="56" presetID="0" presetClass="path" presetSubtype="0" accel="50000" decel="50000" fill="hold" grpId="2" nodeType="withEffect">
                                  <p:stCondLst>
                                    <p:cond delay="0"/>
                                  </p:stCondLst>
                                  <p:childTnLst>
                                    <p:animMotion origin="layout" path="M -0.00104 0.45772 L -0.00104 0.45803 C 0.00226 0.41544 -0.00069 0.4605 -0.00069 0.43889 C -0.00069 0.41235 -0.00052 0.38581 -0.00017 0.35926 C 0.00017 0.33951 0.00069 0.33149 0.00139 0.31544 C 0.00156 0.28118 0.00174 0.24723 0.00191 0.21328 C 0.00208 0.20216 0.00469 0.21667 0.00295 0.19661 C 0.00295 0.19445 0.00191 0.20216 0.00191 0.20247 C 0.00052 0.19939 0.00087 0.20124 0.00087 0.19661 " pathEditMode="relative" rAng="0" ptsTypes="AAAAAAAAA">
                                      <p:cBhvr>
                                        <p:cTn id="57" dur="1000" fill="hold"/>
                                        <p:tgtEl>
                                          <p:spTgt spid="42"/>
                                        </p:tgtEl>
                                        <p:attrNameLst>
                                          <p:attrName>ppt_x</p:attrName>
                                          <p:attrName>ppt_y</p:attrName>
                                        </p:attrNameLst>
                                      </p:cBhvr>
                                      <p:rCtr x="226" y="-13086"/>
                                    </p:animMotion>
                                  </p:childTnLst>
                                </p:cTn>
                              </p:par>
                              <p:par>
                                <p:cTn id="58" presetID="0" presetClass="path" presetSubtype="0" accel="50000" decel="50000" fill="hold" grpId="2" nodeType="withEffect">
                                  <p:stCondLst>
                                    <p:cond delay="0"/>
                                  </p:stCondLst>
                                  <p:childTnLst>
                                    <p:animMotion origin="layout" path="M -0.09792 0.26512 L -0.09792 0.26543 C -0.09775 0.23704 -0.09775 0.20895 -0.0974 0.18087 C -0.0974 0.17685 -0.09722 0.17315 -0.09688 0.16945 C -0.09653 0.16111 -0.0967 0.16296 -0.09584 0.15648 C -0.09549 0.14877 -0.09566 0.14074 -0.09479 0.13303 C -0.09462 0.13148 -0.09445 0.12994 -0.09427 0.1284 C -0.0941 0.12654 -0.09393 0.12469 -0.09375 0.12284 C -0.09358 0.12161 -0.09341 0.12037 -0.09323 0.11914 C -0.09306 0.11729 -0.09288 0.11574 -0.09271 0.1142 C -0.09254 0.11327 -0.09236 0.11235 -0.09219 0.11142 C -0.09115 0.10463 -0.09167 0.10525 -0.09011 0.10031 C -0.08802 0.09383 -0.09011 0.10062 -0.08802 0.09568 C -0.08733 0.09383 -0.08698 0.09136 -0.08594 0.09012 C -0.08195 0.0855 -0.08629 0.09074 -0.08334 0.08611 C -0.08264 0.08519 -0.08195 0.08426 -0.08125 0.08333 C -0.08073 0.08272 -0.08004 0.08241 -0.07952 0.08148 C -0.079 0.08056 -0.07865 0.07963 -0.07795 0.07871 C -0.07761 0.07809 -0.07691 0.0784 -0.07639 0.07778 C -0.07587 0.07716 -0.07535 0.07654 -0.07483 0.07593 C -0.07379 0.075 -0.07257 0.07531 -0.0717 0.07408 C -0.07066 0.07284 -0.06979 0.07099 -0.06858 0.07037 C -0.06528 0.06883 -0.06719 0.06975 -0.0632 0.06759 C -0.06268 0.06729 -0.06216 0.06698 -0.06163 0.06667 C -0.06025 0.06574 -0.05886 0.06451 -0.05747 0.06389 C -0.05677 0.06327 -0.05608 0.06327 -0.05538 0.06296 C -0.05486 0.06266 -0.05434 0.06204 -0.05382 0.06204 C -0.05313 0.06142 -0.05243 0.06142 -0.05174 0.06111 C -0.04931 0.05988 -0.0507 0.06019 -0.04809 0.05895 C -0.04462 0.05803 -0.04566 0.05864 -0.04271 0.0571 C -0.04219 0.0571 -0.04167 0.05648 -0.04115 0.05617 C -0.04028 0.05587 -0.03941 0.05587 -0.03854 0.05525 C -0.03854 0.05556 -0.03455 0.05309 -0.03386 0.05247 C -0.03334 0.05216 -0.03281 0.05185 -0.03229 0.05154 L -0.02795 0.04969 C -0.02726 0.04938 -0.02656 0.04908 -0.02587 0.04877 L -0.0217 0.04784 C -0.01875 0.04599 -0.02066 0.04722 -0.01597 0.04506 C -0.01528 0.04475 -0.01459 0.04445 -0.01389 0.04414 C -0.01337 0.04383 -0.01285 0.04352 -0.01233 0.04321 C -0.00573 0.04012 -0.01007 0.04259 -0.00643 0.04043 C -0.00608 0.0392 -0.00573 0.03796 -0.00538 0.03673 C -0.00504 0.0358 -0.00469 0.03488 -0.00434 0.03395 C -0.00417 0.03303 -0.004 0.0321 -0.00382 0.03117 C -0.00347 0.0284 -0.0033 0.02593 -0.00278 0.02346 C -0.00243 0.02161 -0.00191 0.01975 -0.00174 0.0179 C -0.00156 0.01667 -0.00139 0.01543 -0.00122 0.0142 C -0.00104 0.01266 -0.00087 0.01111 -0.0007 0.00957 C -0.00052 0.00864 -0.00018 0.00772 -0.00018 0.00679 C 2.5E-6 0.00494 -0.00018 0.00309 -0.00018 0.00124 " pathEditMode="relative" rAng="0" ptsTypes="AAAAAAAAAAAAAAAAAAAAAAAAAAAAAAAAAAAAAAAAAAAAAAAAAA">
                                      <p:cBhvr>
                                        <p:cTn id="59" dur="1000" fill="hold"/>
                                        <p:tgtEl>
                                          <p:spTgt spid="39"/>
                                        </p:tgtEl>
                                        <p:attrNameLst>
                                          <p:attrName>ppt_x</p:attrName>
                                          <p:attrName>ppt_y</p:attrName>
                                        </p:attrNameLst>
                                      </p:cBhvr>
                                      <p:rCtr x="4878" y="-13179"/>
                                    </p:animMotion>
                                  </p:childTnLst>
                                </p:cTn>
                              </p:par>
                              <p:par>
                                <p:cTn id="60" presetID="1"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1" grpId="2" animBg="1"/>
      <p:bldP spid="40" grpId="0" animBg="1"/>
      <p:bldP spid="40" grpId="1" animBg="1"/>
      <p:bldP spid="40" grpId="2" animBg="1"/>
      <p:bldP spid="38" grpId="0" animBg="1"/>
      <p:bldP spid="38" grpId="1" animBg="1"/>
      <p:bldP spid="39" grpId="0" animBg="1"/>
      <p:bldP spid="39" grpId="1" animBg="1"/>
      <p:bldP spid="39" grpId="2" animBg="1"/>
      <p:bldP spid="42" grpId="0" animBg="1"/>
      <p:bldP spid="42" grpId="1" animBg="1"/>
      <p:bldP spid="42" grpId="2" animBg="1"/>
      <p:bldP spid="42" grpId="3"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0" y="2882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3000" dirty="0">
                <a:latin typeface="Helvetica Neue" panose="02000503000000020004" pitchFamily="2" charset="0"/>
                <a:ea typeface="Helvetica Neue" panose="02000503000000020004" pitchFamily="2" charset="0"/>
                <a:cs typeface="Helvetica Neue" panose="02000503000000020004" pitchFamily="2" charset="0"/>
              </a:rPr>
              <a:t>Work-Conserving Dispatcher</a:t>
            </a:r>
            <a:endParaRPr lang="en-GB" sz="30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20</a:t>
            </a:fld>
            <a:endParaRPr lang="en" dirty="0"/>
          </a:p>
        </p:txBody>
      </p:sp>
      <p:cxnSp>
        <p:nvCxnSpPr>
          <p:cNvPr id="6" name="Straight Arrow Connector 5">
            <a:extLst>
              <a:ext uri="{FF2B5EF4-FFF2-40B4-BE49-F238E27FC236}">
                <a16:creationId xmlns:a16="http://schemas.microsoft.com/office/drawing/2014/main" id="{592CBFB1-3E5F-2524-D360-009D7AE67CA5}"/>
              </a:ext>
            </a:extLst>
          </p:cNvPr>
          <p:cNvCxnSpPr>
            <a:cxnSpLocks/>
          </p:cNvCxnSpPr>
          <p:nvPr/>
        </p:nvCxnSpPr>
        <p:spPr>
          <a:xfrm flipV="1">
            <a:off x="1317921" y="2723548"/>
            <a:ext cx="878729" cy="633"/>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8F9C63E-4D10-8BC1-BA7E-267DCD8D2457}"/>
              </a:ext>
            </a:extLst>
          </p:cNvPr>
          <p:cNvSpPr txBox="1"/>
          <p:nvPr/>
        </p:nvSpPr>
        <p:spPr>
          <a:xfrm>
            <a:off x="7456294" y="3195299"/>
            <a:ext cx="647063" cy="385546"/>
          </a:xfrm>
          <a:prstGeom prst="rect">
            <a:avLst/>
          </a:prstGeom>
          <a:noFill/>
        </p:spPr>
        <p:txBody>
          <a:bodyPr wrap="none" rtlCol="0">
            <a:spAutoFit/>
          </a:bodyPr>
          <a:lstStyle/>
          <a:p>
            <a:r>
              <a:rPr lang="en-US" sz="2400" dirty="0"/>
              <a:t>.......</a:t>
            </a:r>
          </a:p>
        </p:txBody>
      </p:sp>
      <p:sp>
        <p:nvSpPr>
          <p:cNvPr id="12" name="Rectangle 11">
            <a:extLst>
              <a:ext uri="{FF2B5EF4-FFF2-40B4-BE49-F238E27FC236}">
                <a16:creationId xmlns:a16="http://schemas.microsoft.com/office/drawing/2014/main" id="{ABA6E006-8758-74EF-BC27-5563EA87669D}"/>
              </a:ext>
            </a:extLst>
          </p:cNvPr>
          <p:cNvSpPr/>
          <p:nvPr/>
        </p:nvSpPr>
        <p:spPr>
          <a:xfrm>
            <a:off x="4152665" y="2166465"/>
            <a:ext cx="1541470" cy="111417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Dispatcher </a:t>
            </a:r>
            <a:b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b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19" name="Rectangle 18">
            <a:extLst>
              <a:ext uri="{FF2B5EF4-FFF2-40B4-BE49-F238E27FC236}">
                <a16:creationId xmlns:a16="http://schemas.microsoft.com/office/drawing/2014/main" id="{55D0F0ED-CE27-9C3A-E2FE-45AD623244E3}"/>
              </a:ext>
            </a:extLst>
          </p:cNvPr>
          <p:cNvSpPr/>
          <p:nvPr/>
        </p:nvSpPr>
        <p:spPr>
          <a:xfrm>
            <a:off x="2766475"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20" name="Rectangle 19">
            <a:extLst>
              <a:ext uri="{FF2B5EF4-FFF2-40B4-BE49-F238E27FC236}">
                <a16:creationId xmlns:a16="http://schemas.microsoft.com/office/drawing/2014/main" id="{68C41722-0724-EC2B-728B-4055EAAF8503}"/>
              </a:ext>
            </a:extLst>
          </p:cNvPr>
          <p:cNvSpPr/>
          <p:nvPr/>
        </p:nvSpPr>
        <p:spPr>
          <a:xfrm>
            <a:off x="2488014"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Gill Sans" panose="020B0502020104020203" pitchFamily="34" charset="-79"/>
              <a:cs typeface="Gill Sans" panose="020B0502020104020203" pitchFamily="34" charset="-79"/>
            </a:endParaRPr>
          </a:p>
        </p:txBody>
      </p:sp>
      <p:cxnSp>
        <p:nvCxnSpPr>
          <p:cNvPr id="21" name="Straight Connector 20">
            <a:extLst>
              <a:ext uri="{FF2B5EF4-FFF2-40B4-BE49-F238E27FC236}">
                <a16:creationId xmlns:a16="http://schemas.microsoft.com/office/drawing/2014/main" id="{29B39011-AF9E-CB5D-05E1-48C9A2768F55}"/>
              </a:ext>
            </a:extLst>
          </p:cNvPr>
          <p:cNvCxnSpPr>
            <a:cxnSpLocks/>
            <a:endCxn id="20" idx="0"/>
          </p:cNvCxnSpPr>
          <p:nvPr/>
        </p:nvCxnSpPr>
        <p:spPr>
          <a:xfrm>
            <a:off x="2104147" y="2543942"/>
            <a:ext cx="52305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2999401-0AD1-A794-6DEC-087F645CB5FC}"/>
              </a:ext>
            </a:extLst>
          </p:cNvPr>
          <p:cNvCxnSpPr>
            <a:cxnSpLocks/>
          </p:cNvCxnSpPr>
          <p:nvPr/>
        </p:nvCxnSpPr>
        <p:spPr>
          <a:xfrm>
            <a:off x="2104147" y="2903157"/>
            <a:ext cx="52305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C46110B-3FD1-4BE3-3B61-B9D19C2D1697}"/>
              </a:ext>
            </a:extLst>
          </p:cNvPr>
          <p:cNvSpPr/>
          <p:nvPr/>
        </p:nvSpPr>
        <p:spPr>
          <a:xfrm>
            <a:off x="3049204"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endParaRPr lang="en-US" sz="1800" dirty="0">
              <a:solidFill>
                <a:schemeClr val="tx1"/>
              </a:solidFill>
              <a:latin typeface="Gill Sans" panose="020B0502020104020203" pitchFamily="34" charset="-79"/>
              <a:cs typeface="Gill Sans" panose="020B0502020104020203" pitchFamily="34" charset="-79"/>
            </a:endParaRPr>
          </a:p>
        </p:txBody>
      </p:sp>
      <p:sp>
        <p:nvSpPr>
          <p:cNvPr id="24" name="Rectangle 23">
            <a:extLst>
              <a:ext uri="{FF2B5EF4-FFF2-40B4-BE49-F238E27FC236}">
                <a16:creationId xmlns:a16="http://schemas.microsoft.com/office/drawing/2014/main" id="{471818CD-715A-7B9B-DCA2-226B8D8C0185}"/>
              </a:ext>
            </a:extLst>
          </p:cNvPr>
          <p:cNvSpPr/>
          <p:nvPr/>
        </p:nvSpPr>
        <p:spPr>
          <a:xfrm>
            <a:off x="3333955"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25" name="TextBox 24">
            <a:extLst>
              <a:ext uri="{FF2B5EF4-FFF2-40B4-BE49-F238E27FC236}">
                <a16:creationId xmlns:a16="http://schemas.microsoft.com/office/drawing/2014/main" id="{E31DC030-FA85-F6C3-06B1-A458907BA514}"/>
              </a:ext>
            </a:extLst>
          </p:cNvPr>
          <p:cNvSpPr txBox="1"/>
          <p:nvPr/>
        </p:nvSpPr>
        <p:spPr>
          <a:xfrm>
            <a:off x="2045551" y="2959198"/>
            <a:ext cx="1491114" cy="646331"/>
          </a:xfrm>
          <a:prstGeom prst="rect">
            <a:avLst/>
          </a:prstGeom>
          <a:noFill/>
        </p:spPr>
        <p:txBody>
          <a:bodyPr wrap="none" rtlCol="0">
            <a:spAutoFit/>
          </a:bodyPr>
          <a:lstStyle/>
          <a:p>
            <a:pPr algn="ctr"/>
            <a:r>
              <a:rPr lang="en-US" sz="1800" dirty="0">
                <a:latin typeface="Helvetica Neue" panose="02000503000000020004" pitchFamily="2" charset="0"/>
                <a:ea typeface="Helvetica Neue" panose="02000503000000020004" pitchFamily="2" charset="0"/>
                <a:cs typeface="Helvetica Neue" panose="02000503000000020004" pitchFamily="2" charset="0"/>
              </a:rPr>
              <a:t> Global </a:t>
            </a:r>
          </a:p>
          <a:p>
            <a:pPr algn="ctr"/>
            <a:r>
              <a:rPr lang="en-US" sz="1800" dirty="0">
                <a:latin typeface="Helvetica Neue" panose="02000503000000020004" pitchFamily="2" charset="0"/>
                <a:ea typeface="Helvetica Neue" panose="02000503000000020004" pitchFamily="2" charset="0"/>
                <a:cs typeface="Helvetica Neue" panose="02000503000000020004" pitchFamily="2" charset="0"/>
              </a:rPr>
              <a:t>single queue</a:t>
            </a:r>
          </a:p>
        </p:txBody>
      </p:sp>
      <p:sp>
        <p:nvSpPr>
          <p:cNvPr id="55" name="Rectangle 54">
            <a:extLst>
              <a:ext uri="{FF2B5EF4-FFF2-40B4-BE49-F238E27FC236}">
                <a16:creationId xmlns:a16="http://schemas.microsoft.com/office/drawing/2014/main" id="{339D008D-69BB-F237-3982-9614BB12AF06}"/>
              </a:ext>
            </a:extLst>
          </p:cNvPr>
          <p:cNvSpPr/>
          <p:nvPr/>
        </p:nvSpPr>
        <p:spPr>
          <a:xfrm>
            <a:off x="438912" y="1958768"/>
            <a:ext cx="818049" cy="152955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N</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a:t>
            </a:r>
            <a:b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b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56" name="Rectangle 55">
            <a:extLst>
              <a:ext uri="{FF2B5EF4-FFF2-40B4-BE49-F238E27FC236}">
                <a16:creationId xmlns:a16="http://schemas.microsoft.com/office/drawing/2014/main" id="{6B2A7175-98ED-0ED9-7D48-736E0ABD8CA7}"/>
              </a:ext>
            </a:extLst>
          </p:cNvPr>
          <p:cNvSpPr/>
          <p:nvPr/>
        </p:nvSpPr>
        <p:spPr>
          <a:xfrm>
            <a:off x="7322182" y="1018662"/>
            <a:ext cx="993306" cy="81691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Worker</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57" name="Rectangle 56">
            <a:extLst>
              <a:ext uri="{FF2B5EF4-FFF2-40B4-BE49-F238E27FC236}">
                <a16:creationId xmlns:a16="http://schemas.microsoft.com/office/drawing/2014/main" id="{2FDE7CAF-8F87-755F-987C-E66CA6483133}"/>
              </a:ext>
            </a:extLst>
          </p:cNvPr>
          <p:cNvSpPr/>
          <p:nvPr/>
        </p:nvSpPr>
        <p:spPr>
          <a:xfrm>
            <a:off x="7322182" y="2392442"/>
            <a:ext cx="993306" cy="81691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Worker</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58" name="Rectangle 57">
            <a:extLst>
              <a:ext uri="{FF2B5EF4-FFF2-40B4-BE49-F238E27FC236}">
                <a16:creationId xmlns:a16="http://schemas.microsoft.com/office/drawing/2014/main" id="{32A40DD1-7D87-8BFF-7759-5BA802D548F6}"/>
              </a:ext>
            </a:extLst>
          </p:cNvPr>
          <p:cNvSpPr/>
          <p:nvPr/>
        </p:nvSpPr>
        <p:spPr>
          <a:xfrm>
            <a:off x="7322182" y="3932932"/>
            <a:ext cx="993306" cy="81691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Worker</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62" name="Rectangle 61">
            <a:extLst>
              <a:ext uri="{FF2B5EF4-FFF2-40B4-BE49-F238E27FC236}">
                <a16:creationId xmlns:a16="http://schemas.microsoft.com/office/drawing/2014/main" id="{4DF1BC9B-0A08-BFA0-83CA-3A0669DCD745}"/>
              </a:ext>
            </a:extLst>
          </p:cNvPr>
          <p:cNvSpPr/>
          <p:nvPr/>
        </p:nvSpPr>
        <p:spPr>
          <a:xfrm>
            <a:off x="6799974" y="1131777"/>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3" name="Rectangle 2">
            <a:extLst>
              <a:ext uri="{FF2B5EF4-FFF2-40B4-BE49-F238E27FC236}">
                <a16:creationId xmlns:a16="http://schemas.microsoft.com/office/drawing/2014/main" id="{4516B9AD-9FCF-09B1-C8D0-ACB009FE1991}"/>
              </a:ext>
            </a:extLst>
          </p:cNvPr>
          <p:cNvSpPr/>
          <p:nvPr/>
        </p:nvSpPr>
        <p:spPr>
          <a:xfrm>
            <a:off x="6799974" y="2520970"/>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4" name="Rectangle 3">
            <a:extLst>
              <a:ext uri="{FF2B5EF4-FFF2-40B4-BE49-F238E27FC236}">
                <a16:creationId xmlns:a16="http://schemas.microsoft.com/office/drawing/2014/main" id="{4D4C83E0-C2B7-0204-F416-F3A6A8FCB7D9}"/>
              </a:ext>
            </a:extLst>
          </p:cNvPr>
          <p:cNvSpPr/>
          <p:nvPr/>
        </p:nvSpPr>
        <p:spPr>
          <a:xfrm>
            <a:off x="6799974" y="4063294"/>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13" name="Rectangle 12">
            <a:extLst>
              <a:ext uri="{FF2B5EF4-FFF2-40B4-BE49-F238E27FC236}">
                <a16:creationId xmlns:a16="http://schemas.microsoft.com/office/drawing/2014/main" id="{89CCC311-706D-7B6C-851B-FF77A2E39F67}"/>
              </a:ext>
            </a:extLst>
          </p:cNvPr>
          <p:cNvSpPr/>
          <p:nvPr/>
        </p:nvSpPr>
        <p:spPr>
          <a:xfrm>
            <a:off x="6799974" y="1541626"/>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14" name="Rectangle 13">
            <a:extLst>
              <a:ext uri="{FF2B5EF4-FFF2-40B4-BE49-F238E27FC236}">
                <a16:creationId xmlns:a16="http://schemas.microsoft.com/office/drawing/2014/main" id="{9BFF3713-25CE-F203-4DDB-D79C67295E73}"/>
              </a:ext>
            </a:extLst>
          </p:cNvPr>
          <p:cNvSpPr/>
          <p:nvPr/>
        </p:nvSpPr>
        <p:spPr>
          <a:xfrm>
            <a:off x="6799974" y="2895489"/>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15" name="Rectangle 14">
            <a:extLst>
              <a:ext uri="{FF2B5EF4-FFF2-40B4-BE49-F238E27FC236}">
                <a16:creationId xmlns:a16="http://schemas.microsoft.com/office/drawing/2014/main" id="{20EF888F-BF8D-9695-D94F-DC791C8ADAD5}"/>
              </a:ext>
            </a:extLst>
          </p:cNvPr>
          <p:cNvSpPr/>
          <p:nvPr/>
        </p:nvSpPr>
        <p:spPr>
          <a:xfrm>
            <a:off x="6799974" y="4433925"/>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p:txBody>
      </p:sp>
      <p:grpSp>
        <p:nvGrpSpPr>
          <p:cNvPr id="18" name="Group 17">
            <a:extLst>
              <a:ext uri="{FF2B5EF4-FFF2-40B4-BE49-F238E27FC236}">
                <a16:creationId xmlns:a16="http://schemas.microsoft.com/office/drawing/2014/main" id="{83A4BFC6-8836-7A62-3FA6-E19C1FC5ECF9}"/>
              </a:ext>
            </a:extLst>
          </p:cNvPr>
          <p:cNvGrpSpPr/>
          <p:nvPr/>
        </p:nvGrpSpPr>
        <p:grpSpPr>
          <a:xfrm>
            <a:off x="3473146" y="2903157"/>
            <a:ext cx="1640053" cy="816735"/>
            <a:chOff x="3473146" y="2903157"/>
            <a:chExt cx="1640053" cy="816735"/>
          </a:xfrm>
        </p:grpSpPr>
        <p:sp>
          <p:nvSpPr>
            <p:cNvPr id="5" name="Rectangle 4">
              <a:extLst>
                <a:ext uri="{FF2B5EF4-FFF2-40B4-BE49-F238E27FC236}">
                  <a16:creationId xmlns:a16="http://schemas.microsoft.com/office/drawing/2014/main" id="{B2744BCB-597D-BDA0-1833-59BAFE054772}"/>
                </a:ext>
              </a:extLst>
            </p:cNvPr>
            <p:cNvSpPr/>
            <p:nvPr/>
          </p:nvSpPr>
          <p:spPr>
            <a:xfrm>
              <a:off x="4834816" y="3441798"/>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cxnSp>
          <p:nvCxnSpPr>
            <p:cNvPr id="11" name="Curved Connector 10">
              <a:extLst>
                <a:ext uri="{FF2B5EF4-FFF2-40B4-BE49-F238E27FC236}">
                  <a16:creationId xmlns:a16="http://schemas.microsoft.com/office/drawing/2014/main" id="{D7BAB21A-D8D9-4374-E89D-48D6C57907D5}"/>
                </a:ext>
              </a:extLst>
            </p:cNvPr>
            <p:cNvCxnSpPr>
              <a:cxnSpLocks/>
              <a:stCxn id="24" idx="2"/>
              <a:endCxn id="5" idx="1"/>
            </p:cNvCxnSpPr>
            <p:nvPr/>
          </p:nvCxnSpPr>
          <p:spPr>
            <a:xfrm rot="16200000" flipH="1">
              <a:off x="3815137" y="2561166"/>
              <a:ext cx="677688" cy="1361669"/>
            </a:xfrm>
            <a:prstGeom prst="curvedConnector2">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E7C7DAFF-8283-C184-C068-3DBAFF0EB857}"/>
              </a:ext>
            </a:extLst>
          </p:cNvPr>
          <p:cNvSpPr txBox="1"/>
          <p:nvPr/>
        </p:nvSpPr>
        <p:spPr>
          <a:xfrm>
            <a:off x="225973" y="1032943"/>
            <a:ext cx="6215963" cy="646331"/>
          </a:xfrm>
          <a:prstGeom prst="rect">
            <a:avLst/>
          </a:prstGeom>
          <a:noFill/>
          <a:ln w="25400">
            <a:solidFill>
              <a:schemeClr val="tx1"/>
            </a:solidFill>
          </a:ln>
        </p:spPr>
        <p:txBody>
          <a:bodyPr wrap="square" rtlCol="0">
            <a:spAutoFit/>
          </a:bodyPr>
          <a:lstStyle/>
          <a:p>
            <a:pPr algn="ctr"/>
            <a:r>
              <a:rPr lang="en-CH" sz="1800" dirty="0">
                <a:latin typeface="Helvetica Neue" panose="02000503000000020004" pitchFamily="2" charset="0"/>
                <a:ea typeface="Helvetica Neue" panose="02000503000000020004" pitchFamily="2" charset="0"/>
                <a:cs typeface="Helvetica Neue" panose="02000503000000020004" pitchFamily="2" charset="0"/>
              </a:rPr>
              <a:t>Concord leverages </a:t>
            </a:r>
            <a:r>
              <a:rPr lang="en-CH" sz="1800" dirty="0">
                <a:latin typeface="Courier New" panose="02070309020205020404" pitchFamily="49" charset="0"/>
                <a:ea typeface="Helvetica Neue" panose="02000503000000020004" pitchFamily="2" charset="0"/>
                <a:cs typeface="Courier New" panose="02070309020205020404" pitchFamily="49" charset="0"/>
              </a:rPr>
              <a:t>rdtsc()</a:t>
            </a:r>
            <a:r>
              <a:rPr lang="en-CH" sz="1800" dirty="0">
                <a:latin typeface="Helvetica Neue" panose="02000503000000020004" pitchFamily="2" charset="0"/>
                <a:ea typeface="Helvetica Neue" panose="02000503000000020004" pitchFamily="2" charset="0"/>
                <a:cs typeface="Helvetica Neue" panose="02000503000000020004" pitchFamily="2" charset="0"/>
              </a:rPr>
              <a:t>instrumentation for the dispatcher </a:t>
            </a:r>
            <a:r>
              <a:rPr lang="en-GB" sz="1800" dirty="0">
                <a:latin typeface="Helvetica Neue" panose="02000503000000020004" pitchFamily="2" charset="0"/>
                <a:ea typeface="Helvetica Neue" panose="02000503000000020004" pitchFamily="2" charset="0"/>
                <a:cs typeface="Helvetica Neue" panose="02000503000000020004" pitchFamily="2" charset="0"/>
              </a:rPr>
              <a:t>to ensure timely responses to workers, network</a:t>
            </a:r>
            <a:endParaRPr lang="en-CH" sz="18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6" name="TextBox 25">
            <a:extLst>
              <a:ext uri="{FF2B5EF4-FFF2-40B4-BE49-F238E27FC236}">
                <a16:creationId xmlns:a16="http://schemas.microsoft.com/office/drawing/2014/main" id="{F2B350D6-64BF-C7C7-3174-12E7724DFA87}"/>
              </a:ext>
            </a:extLst>
          </p:cNvPr>
          <p:cNvSpPr txBox="1"/>
          <p:nvPr/>
        </p:nvSpPr>
        <p:spPr>
          <a:xfrm>
            <a:off x="231616" y="4075299"/>
            <a:ext cx="6215963" cy="646331"/>
          </a:xfrm>
          <a:prstGeom prst="rect">
            <a:avLst/>
          </a:prstGeom>
          <a:noFill/>
          <a:ln w="25400">
            <a:solidFill>
              <a:schemeClr val="tx1"/>
            </a:solidFill>
          </a:ln>
        </p:spPr>
        <p:txBody>
          <a:bodyPr wrap="square" rtlCol="0">
            <a:spAutoFit/>
          </a:bodyPr>
          <a:lstStyle/>
          <a:p>
            <a:pPr algn="ctr"/>
            <a:r>
              <a:rPr lang="en-US" sz="1800" dirty="0">
                <a:latin typeface="Helvetica Neue" panose="02000503000000020004" pitchFamily="2" charset="0"/>
                <a:ea typeface="Helvetica Neue" panose="02000503000000020004" pitchFamily="2" charset="0"/>
                <a:cs typeface="Helvetica Neue" panose="02000503000000020004" pitchFamily="2" charset="0"/>
              </a:rPr>
              <a:t>Work-conservation approximates a single queue because requests cannot be migrated from/to the dispatcher</a:t>
            </a:r>
            <a:endParaRPr lang="en-CH" sz="18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43122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0" y="2882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3000" dirty="0">
                <a:latin typeface="Helvetica Neue" panose="02000503000000020004" pitchFamily="2" charset="0"/>
                <a:ea typeface="Helvetica Neue" panose="02000503000000020004" pitchFamily="2" charset="0"/>
                <a:cs typeface="Helvetica Neue" panose="02000503000000020004" pitchFamily="2" charset="0"/>
              </a:rPr>
              <a:t>Join-Bounded-Shortest Queue (JBSQ)</a:t>
            </a:r>
            <a:endParaRPr lang="en-GB" sz="30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21</a:t>
            </a:fld>
            <a:endParaRPr lang="en" dirty="0"/>
          </a:p>
        </p:txBody>
      </p:sp>
      <p:cxnSp>
        <p:nvCxnSpPr>
          <p:cNvPr id="6" name="Straight Arrow Connector 5">
            <a:extLst>
              <a:ext uri="{FF2B5EF4-FFF2-40B4-BE49-F238E27FC236}">
                <a16:creationId xmlns:a16="http://schemas.microsoft.com/office/drawing/2014/main" id="{592CBFB1-3E5F-2524-D360-009D7AE67CA5}"/>
              </a:ext>
            </a:extLst>
          </p:cNvPr>
          <p:cNvCxnSpPr>
            <a:cxnSpLocks/>
          </p:cNvCxnSpPr>
          <p:nvPr/>
        </p:nvCxnSpPr>
        <p:spPr>
          <a:xfrm flipV="1">
            <a:off x="1317921" y="2723548"/>
            <a:ext cx="878729" cy="633"/>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8F9C63E-4D10-8BC1-BA7E-267DCD8D2457}"/>
              </a:ext>
            </a:extLst>
          </p:cNvPr>
          <p:cNvSpPr txBox="1"/>
          <p:nvPr/>
        </p:nvSpPr>
        <p:spPr>
          <a:xfrm>
            <a:off x="7456294" y="3195299"/>
            <a:ext cx="647063" cy="385546"/>
          </a:xfrm>
          <a:prstGeom prst="rect">
            <a:avLst/>
          </a:prstGeom>
          <a:noFill/>
        </p:spPr>
        <p:txBody>
          <a:bodyPr wrap="none" rtlCol="0">
            <a:spAutoFit/>
          </a:bodyPr>
          <a:lstStyle/>
          <a:p>
            <a:r>
              <a:rPr lang="en-US" sz="2400" dirty="0"/>
              <a:t>.......</a:t>
            </a:r>
          </a:p>
        </p:txBody>
      </p:sp>
      <p:sp>
        <p:nvSpPr>
          <p:cNvPr id="12" name="Rectangle 11">
            <a:extLst>
              <a:ext uri="{FF2B5EF4-FFF2-40B4-BE49-F238E27FC236}">
                <a16:creationId xmlns:a16="http://schemas.microsoft.com/office/drawing/2014/main" id="{ABA6E006-8758-74EF-BC27-5563EA87669D}"/>
              </a:ext>
            </a:extLst>
          </p:cNvPr>
          <p:cNvSpPr/>
          <p:nvPr/>
        </p:nvSpPr>
        <p:spPr>
          <a:xfrm>
            <a:off x="4152665" y="2166465"/>
            <a:ext cx="1541470" cy="111417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Dispatcher </a:t>
            </a:r>
            <a:b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b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19" name="Rectangle 18">
            <a:extLst>
              <a:ext uri="{FF2B5EF4-FFF2-40B4-BE49-F238E27FC236}">
                <a16:creationId xmlns:a16="http://schemas.microsoft.com/office/drawing/2014/main" id="{55D0F0ED-CE27-9C3A-E2FE-45AD623244E3}"/>
              </a:ext>
            </a:extLst>
          </p:cNvPr>
          <p:cNvSpPr/>
          <p:nvPr/>
        </p:nvSpPr>
        <p:spPr>
          <a:xfrm>
            <a:off x="2766475"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20" name="Rectangle 19">
            <a:extLst>
              <a:ext uri="{FF2B5EF4-FFF2-40B4-BE49-F238E27FC236}">
                <a16:creationId xmlns:a16="http://schemas.microsoft.com/office/drawing/2014/main" id="{68C41722-0724-EC2B-728B-4055EAAF8503}"/>
              </a:ext>
            </a:extLst>
          </p:cNvPr>
          <p:cNvSpPr/>
          <p:nvPr/>
        </p:nvSpPr>
        <p:spPr>
          <a:xfrm>
            <a:off x="2488014"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Gill Sans" panose="020B0502020104020203" pitchFamily="34" charset="-79"/>
              <a:cs typeface="Gill Sans" panose="020B0502020104020203" pitchFamily="34" charset="-79"/>
            </a:endParaRPr>
          </a:p>
        </p:txBody>
      </p:sp>
      <p:cxnSp>
        <p:nvCxnSpPr>
          <p:cNvPr id="21" name="Straight Connector 20">
            <a:extLst>
              <a:ext uri="{FF2B5EF4-FFF2-40B4-BE49-F238E27FC236}">
                <a16:creationId xmlns:a16="http://schemas.microsoft.com/office/drawing/2014/main" id="{29B39011-AF9E-CB5D-05E1-48C9A2768F55}"/>
              </a:ext>
            </a:extLst>
          </p:cNvPr>
          <p:cNvCxnSpPr>
            <a:cxnSpLocks/>
            <a:endCxn id="20" idx="0"/>
          </p:cNvCxnSpPr>
          <p:nvPr/>
        </p:nvCxnSpPr>
        <p:spPr>
          <a:xfrm>
            <a:off x="2104147" y="2543942"/>
            <a:ext cx="52305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2999401-0AD1-A794-6DEC-087F645CB5FC}"/>
              </a:ext>
            </a:extLst>
          </p:cNvPr>
          <p:cNvCxnSpPr>
            <a:cxnSpLocks/>
          </p:cNvCxnSpPr>
          <p:nvPr/>
        </p:nvCxnSpPr>
        <p:spPr>
          <a:xfrm>
            <a:off x="2104147" y="2903157"/>
            <a:ext cx="52305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C46110B-3FD1-4BE3-3B61-B9D19C2D1697}"/>
              </a:ext>
            </a:extLst>
          </p:cNvPr>
          <p:cNvSpPr/>
          <p:nvPr/>
        </p:nvSpPr>
        <p:spPr>
          <a:xfrm>
            <a:off x="3049204"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endParaRPr lang="en-US" sz="1800" dirty="0">
              <a:solidFill>
                <a:schemeClr val="tx1"/>
              </a:solidFill>
              <a:latin typeface="Gill Sans" panose="020B0502020104020203" pitchFamily="34" charset="-79"/>
              <a:cs typeface="Gill Sans" panose="020B0502020104020203" pitchFamily="34" charset="-79"/>
            </a:endParaRPr>
          </a:p>
        </p:txBody>
      </p:sp>
      <p:sp>
        <p:nvSpPr>
          <p:cNvPr id="24" name="Rectangle 23">
            <a:extLst>
              <a:ext uri="{FF2B5EF4-FFF2-40B4-BE49-F238E27FC236}">
                <a16:creationId xmlns:a16="http://schemas.microsoft.com/office/drawing/2014/main" id="{471818CD-715A-7B9B-DCA2-226B8D8C0185}"/>
              </a:ext>
            </a:extLst>
          </p:cNvPr>
          <p:cNvSpPr/>
          <p:nvPr/>
        </p:nvSpPr>
        <p:spPr>
          <a:xfrm>
            <a:off x="3333955"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25" name="TextBox 24">
            <a:extLst>
              <a:ext uri="{FF2B5EF4-FFF2-40B4-BE49-F238E27FC236}">
                <a16:creationId xmlns:a16="http://schemas.microsoft.com/office/drawing/2014/main" id="{E31DC030-FA85-F6C3-06B1-A458907BA514}"/>
              </a:ext>
            </a:extLst>
          </p:cNvPr>
          <p:cNvSpPr txBox="1"/>
          <p:nvPr/>
        </p:nvSpPr>
        <p:spPr>
          <a:xfrm>
            <a:off x="2045551" y="2959198"/>
            <a:ext cx="1491114" cy="646331"/>
          </a:xfrm>
          <a:prstGeom prst="rect">
            <a:avLst/>
          </a:prstGeom>
          <a:noFill/>
        </p:spPr>
        <p:txBody>
          <a:bodyPr wrap="none" rtlCol="0">
            <a:spAutoFit/>
          </a:bodyPr>
          <a:lstStyle/>
          <a:p>
            <a:pPr algn="ctr"/>
            <a:r>
              <a:rPr lang="en-US" sz="1800" dirty="0">
                <a:latin typeface="Helvetica Neue" panose="02000503000000020004" pitchFamily="2" charset="0"/>
                <a:ea typeface="Helvetica Neue" panose="02000503000000020004" pitchFamily="2" charset="0"/>
                <a:cs typeface="Helvetica Neue" panose="02000503000000020004" pitchFamily="2" charset="0"/>
              </a:rPr>
              <a:t> Global </a:t>
            </a:r>
          </a:p>
          <a:p>
            <a:pPr algn="ctr"/>
            <a:r>
              <a:rPr lang="en-US" sz="1800" dirty="0">
                <a:latin typeface="Helvetica Neue" panose="02000503000000020004" pitchFamily="2" charset="0"/>
                <a:ea typeface="Helvetica Neue" panose="02000503000000020004" pitchFamily="2" charset="0"/>
                <a:cs typeface="Helvetica Neue" panose="02000503000000020004" pitchFamily="2" charset="0"/>
              </a:rPr>
              <a:t>single queue</a:t>
            </a:r>
          </a:p>
        </p:txBody>
      </p:sp>
      <p:sp>
        <p:nvSpPr>
          <p:cNvPr id="55" name="Rectangle 54">
            <a:extLst>
              <a:ext uri="{FF2B5EF4-FFF2-40B4-BE49-F238E27FC236}">
                <a16:creationId xmlns:a16="http://schemas.microsoft.com/office/drawing/2014/main" id="{339D008D-69BB-F237-3982-9614BB12AF06}"/>
              </a:ext>
            </a:extLst>
          </p:cNvPr>
          <p:cNvSpPr/>
          <p:nvPr/>
        </p:nvSpPr>
        <p:spPr>
          <a:xfrm>
            <a:off x="438912" y="1958768"/>
            <a:ext cx="818049" cy="152955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N</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a:t>
            </a:r>
            <a:b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b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56" name="Rectangle 55">
            <a:extLst>
              <a:ext uri="{FF2B5EF4-FFF2-40B4-BE49-F238E27FC236}">
                <a16:creationId xmlns:a16="http://schemas.microsoft.com/office/drawing/2014/main" id="{6B2A7175-98ED-0ED9-7D48-736E0ABD8CA7}"/>
              </a:ext>
            </a:extLst>
          </p:cNvPr>
          <p:cNvSpPr/>
          <p:nvPr/>
        </p:nvSpPr>
        <p:spPr>
          <a:xfrm>
            <a:off x="7322182" y="1018662"/>
            <a:ext cx="993306" cy="81691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Worker</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57" name="Rectangle 56">
            <a:extLst>
              <a:ext uri="{FF2B5EF4-FFF2-40B4-BE49-F238E27FC236}">
                <a16:creationId xmlns:a16="http://schemas.microsoft.com/office/drawing/2014/main" id="{2FDE7CAF-8F87-755F-987C-E66CA6483133}"/>
              </a:ext>
            </a:extLst>
          </p:cNvPr>
          <p:cNvSpPr/>
          <p:nvPr/>
        </p:nvSpPr>
        <p:spPr>
          <a:xfrm>
            <a:off x="7322182" y="2392442"/>
            <a:ext cx="993306" cy="81691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Worker</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58" name="Rectangle 57">
            <a:extLst>
              <a:ext uri="{FF2B5EF4-FFF2-40B4-BE49-F238E27FC236}">
                <a16:creationId xmlns:a16="http://schemas.microsoft.com/office/drawing/2014/main" id="{32A40DD1-7D87-8BFF-7759-5BA802D548F6}"/>
              </a:ext>
            </a:extLst>
          </p:cNvPr>
          <p:cNvSpPr/>
          <p:nvPr/>
        </p:nvSpPr>
        <p:spPr>
          <a:xfrm>
            <a:off x="7322182" y="3932932"/>
            <a:ext cx="993306" cy="81691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Worker</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62" name="Rectangle 61">
            <a:extLst>
              <a:ext uri="{FF2B5EF4-FFF2-40B4-BE49-F238E27FC236}">
                <a16:creationId xmlns:a16="http://schemas.microsoft.com/office/drawing/2014/main" id="{4DF1BC9B-0A08-BFA0-83CA-3A0669DCD745}"/>
              </a:ext>
            </a:extLst>
          </p:cNvPr>
          <p:cNvSpPr/>
          <p:nvPr/>
        </p:nvSpPr>
        <p:spPr>
          <a:xfrm>
            <a:off x="6799974" y="1131777"/>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3" name="Rectangle 2">
            <a:extLst>
              <a:ext uri="{FF2B5EF4-FFF2-40B4-BE49-F238E27FC236}">
                <a16:creationId xmlns:a16="http://schemas.microsoft.com/office/drawing/2014/main" id="{4516B9AD-9FCF-09B1-C8D0-ACB009FE1991}"/>
              </a:ext>
            </a:extLst>
          </p:cNvPr>
          <p:cNvSpPr/>
          <p:nvPr/>
        </p:nvSpPr>
        <p:spPr>
          <a:xfrm>
            <a:off x="6799974" y="2520970"/>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4" name="Rectangle 3">
            <a:extLst>
              <a:ext uri="{FF2B5EF4-FFF2-40B4-BE49-F238E27FC236}">
                <a16:creationId xmlns:a16="http://schemas.microsoft.com/office/drawing/2014/main" id="{4D4C83E0-C2B7-0204-F416-F3A6A8FCB7D9}"/>
              </a:ext>
            </a:extLst>
          </p:cNvPr>
          <p:cNvSpPr/>
          <p:nvPr/>
        </p:nvSpPr>
        <p:spPr>
          <a:xfrm>
            <a:off x="6799974" y="4063294"/>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13" name="Rectangle 12">
            <a:extLst>
              <a:ext uri="{FF2B5EF4-FFF2-40B4-BE49-F238E27FC236}">
                <a16:creationId xmlns:a16="http://schemas.microsoft.com/office/drawing/2014/main" id="{89CCC311-706D-7B6C-851B-FF77A2E39F67}"/>
              </a:ext>
            </a:extLst>
          </p:cNvPr>
          <p:cNvSpPr/>
          <p:nvPr/>
        </p:nvSpPr>
        <p:spPr>
          <a:xfrm>
            <a:off x="6799974" y="1541626"/>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14" name="Rectangle 13">
            <a:extLst>
              <a:ext uri="{FF2B5EF4-FFF2-40B4-BE49-F238E27FC236}">
                <a16:creationId xmlns:a16="http://schemas.microsoft.com/office/drawing/2014/main" id="{9BFF3713-25CE-F203-4DDB-D79C67295E73}"/>
              </a:ext>
            </a:extLst>
          </p:cNvPr>
          <p:cNvSpPr/>
          <p:nvPr/>
        </p:nvSpPr>
        <p:spPr>
          <a:xfrm>
            <a:off x="6799974" y="2895489"/>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15" name="Rectangle 14">
            <a:extLst>
              <a:ext uri="{FF2B5EF4-FFF2-40B4-BE49-F238E27FC236}">
                <a16:creationId xmlns:a16="http://schemas.microsoft.com/office/drawing/2014/main" id="{20EF888F-BF8D-9695-D94F-DC791C8ADAD5}"/>
              </a:ext>
            </a:extLst>
          </p:cNvPr>
          <p:cNvSpPr/>
          <p:nvPr/>
        </p:nvSpPr>
        <p:spPr>
          <a:xfrm>
            <a:off x="6799974" y="4433925"/>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p:txBody>
      </p:sp>
      <p:grpSp>
        <p:nvGrpSpPr>
          <p:cNvPr id="18" name="Group 17">
            <a:extLst>
              <a:ext uri="{FF2B5EF4-FFF2-40B4-BE49-F238E27FC236}">
                <a16:creationId xmlns:a16="http://schemas.microsoft.com/office/drawing/2014/main" id="{83A4BFC6-8836-7A62-3FA6-E19C1FC5ECF9}"/>
              </a:ext>
            </a:extLst>
          </p:cNvPr>
          <p:cNvGrpSpPr/>
          <p:nvPr/>
        </p:nvGrpSpPr>
        <p:grpSpPr>
          <a:xfrm>
            <a:off x="3473146" y="2903157"/>
            <a:ext cx="1640053" cy="816735"/>
            <a:chOff x="3473146" y="2903157"/>
            <a:chExt cx="1640053" cy="816735"/>
          </a:xfrm>
        </p:grpSpPr>
        <p:sp>
          <p:nvSpPr>
            <p:cNvPr id="5" name="Rectangle 4">
              <a:extLst>
                <a:ext uri="{FF2B5EF4-FFF2-40B4-BE49-F238E27FC236}">
                  <a16:creationId xmlns:a16="http://schemas.microsoft.com/office/drawing/2014/main" id="{B2744BCB-597D-BDA0-1833-59BAFE054772}"/>
                </a:ext>
              </a:extLst>
            </p:cNvPr>
            <p:cNvSpPr/>
            <p:nvPr/>
          </p:nvSpPr>
          <p:spPr>
            <a:xfrm>
              <a:off x="4834816" y="3441798"/>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cxnSp>
          <p:nvCxnSpPr>
            <p:cNvPr id="11" name="Curved Connector 10">
              <a:extLst>
                <a:ext uri="{FF2B5EF4-FFF2-40B4-BE49-F238E27FC236}">
                  <a16:creationId xmlns:a16="http://schemas.microsoft.com/office/drawing/2014/main" id="{D7BAB21A-D8D9-4374-E89D-48D6C57907D5}"/>
                </a:ext>
              </a:extLst>
            </p:cNvPr>
            <p:cNvCxnSpPr>
              <a:cxnSpLocks/>
              <a:stCxn id="24" idx="2"/>
              <a:endCxn id="5" idx="1"/>
            </p:cNvCxnSpPr>
            <p:nvPr/>
          </p:nvCxnSpPr>
          <p:spPr>
            <a:xfrm rot="16200000" flipH="1">
              <a:off x="3815137" y="2561166"/>
              <a:ext cx="677688" cy="1361669"/>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1150732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0" y="2882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3000" dirty="0">
                <a:latin typeface="Helvetica Neue" panose="02000503000000020004" pitchFamily="2" charset="0"/>
                <a:ea typeface="Helvetica Neue" panose="02000503000000020004" pitchFamily="2" charset="0"/>
                <a:cs typeface="Helvetica Neue" panose="02000503000000020004" pitchFamily="2" charset="0"/>
              </a:rPr>
              <a:t>Join-Bounded-Shortest Queue (JBSQ)</a:t>
            </a:r>
            <a:endParaRPr lang="en-GB" sz="30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22</a:t>
            </a:fld>
            <a:endParaRPr lang="en" dirty="0"/>
          </a:p>
        </p:txBody>
      </p:sp>
      <p:cxnSp>
        <p:nvCxnSpPr>
          <p:cNvPr id="6" name="Straight Arrow Connector 5">
            <a:extLst>
              <a:ext uri="{FF2B5EF4-FFF2-40B4-BE49-F238E27FC236}">
                <a16:creationId xmlns:a16="http://schemas.microsoft.com/office/drawing/2014/main" id="{592CBFB1-3E5F-2524-D360-009D7AE67CA5}"/>
              </a:ext>
            </a:extLst>
          </p:cNvPr>
          <p:cNvCxnSpPr>
            <a:cxnSpLocks/>
          </p:cNvCxnSpPr>
          <p:nvPr/>
        </p:nvCxnSpPr>
        <p:spPr>
          <a:xfrm flipV="1">
            <a:off x="1317921" y="2723548"/>
            <a:ext cx="878729" cy="633"/>
          </a:xfrm>
          <a:prstGeom prst="straightConnector1">
            <a:avLst/>
          </a:prstGeom>
          <a:ln w="12700">
            <a:solidFill>
              <a:schemeClr val="tx1"/>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D8F9C63E-4D10-8BC1-BA7E-267DCD8D2457}"/>
              </a:ext>
            </a:extLst>
          </p:cNvPr>
          <p:cNvSpPr txBox="1"/>
          <p:nvPr/>
        </p:nvSpPr>
        <p:spPr>
          <a:xfrm>
            <a:off x="7456294" y="3195299"/>
            <a:ext cx="647063" cy="385546"/>
          </a:xfrm>
          <a:prstGeom prst="rect">
            <a:avLst/>
          </a:prstGeom>
          <a:noFill/>
        </p:spPr>
        <p:txBody>
          <a:bodyPr wrap="none" rtlCol="0">
            <a:spAutoFit/>
          </a:bodyPr>
          <a:lstStyle/>
          <a:p>
            <a:r>
              <a:rPr lang="en-US" sz="2400" dirty="0"/>
              <a:t>.......</a:t>
            </a:r>
          </a:p>
        </p:txBody>
      </p:sp>
      <p:sp>
        <p:nvSpPr>
          <p:cNvPr id="12" name="Rectangle 11">
            <a:extLst>
              <a:ext uri="{FF2B5EF4-FFF2-40B4-BE49-F238E27FC236}">
                <a16:creationId xmlns:a16="http://schemas.microsoft.com/office/drawing/2014/main" id="{ABA6E006-8758-74EF-BC27-5563EA87669D}"/>
              </a:ext>
            </a:extLst>
          </p:cNvPr>
          <p:cNvSpPr/>
          <p:nvPr/>
        </p:nvSpPr>
        <p:spPr>
          <a:xfrm>
            <a:off x="4152665" y="2166465"/>
            <a:ext cx="1541470" cy="111417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Dispatcher </a:t>
            </a:r>
            <a:b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b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19" name="Rectangle 18">
            <a:extLst>
              <a:ext uri="{FF2B5EF4-FFF2-40B4-BE49-F238E27FC236}">
                <a16:creationId xmlns:a16="http://schemas.microsoft.com/office/drawing/2014/main" id="{55D0F0ED-CE27-9C3A-E2FE-45AD623244E3}"/>
              </a:ext>
            </a:extLst>
          </p:cNvPr>
          <p:cNvSpPr/>
          <p:nvPr/>
        </p:nvSpPr>
        <p:spPr>
          <a:xfrm>
            <a:off x="2766475"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20" name="Rectangle 19">
            <a:extLst>
              <a:ext uri="{FF2B5EF4-FFF2-40B4-BE49-F238E27FC236}">
                <a16:creationId xmlns:a16="http://schemas.microsoft.com/office/drawing/2014/main" id="{68C41722-0724-EC2B-728B-4055EAAF8503}"/>
              </a:ext>
            </a:extLst>
          </p:cNvPr>
          <p:cNvSpPr/>
          <p:nvPr/>
        </p:nvSpPr>
        <p:spPr>
          <a:xfrm>
            <a:off x="2488014"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latin typeface="Gill Sans" panose="020B0502020104020203" pitchFamily="34" charset="-79"/>
              <a:cs typeface="Gill Sans" panose="020B0502020104020203" pitchFamily="34" charset="-79"/>
            </a:endParaRPr>
          </a:p>
        </p:txBody>
      </p:sp>
      <p:cxnSp>
        <p:nvCxnSpPr>
          <p:cNvPr id="21" name="Straight Connector 20">
            <a:extLst>
              <a:ext uri="{FF2B5EF4-FFF2-40B4-BE49-F238E27FC236}">
                <a16:creationId xmlns:a16="http://schemas.microsoft.com/office/drawing/2014/main" id="{29B39011-AF9E-CB5D-05E1-48C9A2768F55}"/>
              </a:ext>
            </a:extLst>
          </p:cNvPr>
          <p:cNvCxnSpPr>
            <a:cxnSpLocks/>
            <a:endCxn id="20" idx="0"/>
          </p:cNvCxnSpPr>
          <p:nvPr/>
        </p:nvCxnSpPr>
        <p:spPr>
          <a:xfrm>
            <a:off x="2104147" y="2543942"/>
            <a:ext cx="52305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2999401-0AD1-A794-6DEC-087F645CB5FC}"/>
              </a:ext>
            </a:extLst>
          </p:cNvPr>
          <p:cNvCxnSpPr>
            <a:cxnSpLocks/>
          </p:cNvCxnSpPr>
          <p:nvPr/>
        </p:nvCxnSpPr>
        <p:spPr>
          <a:xfrm>
            <a:off x="2104147" y="2903157"/>
            <a:ext cx="52305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7C46110B-3FD1-4BE3-3B61-B9D19C2D1697}"/>
              </a:ext>
            </a:extLst>
          </p:cNvPr>
          <p:cNvSpPr/>
          <p:nvPr/>
        </p:nvSpPr>
        <p:spPr>
          <a:xfrm>
            <a:off x="3049204"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endParaRPr lang="en-US" sz="1800" dirty="0">
              <a:solidFill>
                <a:schemeClr val="tx1"/>
              </a:solidFill>
              <a:latin typeface="Gill Sans" panose="020B0502020104020203" pitchFamily="34" charset="-79"/>
              <a:cs typeface="Gill Sans" panose="020B0502020104020203" pitchFamily="34" charset="-79"/>
            </a:endParaRPr>
          </a:p>
        </p:txBody>
      </p:sp>
      <p:sp>
        <p:nvSpPr>
          <p:cNvPr id="24" name="Rectangle 23">
            <a:extLst>
              <a:ext uri="{FF2B5EF4-FFF2-40B4-BE49-F238E27FC236}">
                <a16:creationId xmlns:a16="http://schemas.microsoft.com/office/drawing/2014/main" id="{471818CD-715A-7B9B-DCA2-226B8D8C0185}"/>
              </a:ext>
            </a:extLst>
          </p:cNvPr>
          <p:cNvSpPr/>
          <p:nvPr/>
        </p:nvSpPr>
        <p:spPr>
          <a:xfrm>
            <a:off x="3333955" y="2543942"/>
            <a:ext cx="278383" cy="359215"/>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sp>
        <p:nvSpPr>
          <p:cNvPr id="25" name="TextBox 24">
            <a:extLst>
              <a:ext uri="{FF2B5EF4-FFF2-40B4-BE49-F238E27FC236}">
                <a16:creationId xmlns:a16="http://schemas.microsoft.com/office/drawing/2014/main" id="{E31DC030-FA85-F6C3-06B1-A458907BA514}"/>
              </a:ext>
            </a:extLst>
          </p:cNvPr>
          <p:cNvSpPr txBox="1"/>
          <p:nvPr/>
        </p:nvSpPr>
        <p:spPr>
          <a:xfrm>
            <a:off x="2045551" y="2959198"/>
            <a:ext cx="1491114" cy="646331"/>
          </a:xfrm>
          <a:prstGeom prst="rect">
            <a:avLst/>
          </a:prstGeom>
          <a:noFill/>
        </p:spPr>
        <p:txBody>
          <a:bodyPr wrap="none" rtlCol="0">
            <a:spAutoFit/>
          </a:bodyPr>
          <a:lstStyle/>
          <a:p>
            <a:pPr algn="ctr"/>
            <a:r>
              <a:rPr lang="en-US" sz="1800" dirty="0">
                <a:latin typeface="Helvetica Neue" panose="02000503000000020004" pitchFamily="2" charset="0"/>
                <a:ea typeface="Helvetica Neue" panose="02000503000000020004" pitchFamily="2" charset="0"/>
                <a:cs typeface="Helvetica Neue" panose="02000503000000020004" pitchFamily="2" charset="0"/>
              </a:rPr>
              <a:t> Global </a:t>
            </a:r>
          </a:p>
          <a:p>
            <a:pPr algn="ctr"/>
            <a:r>
              <a:rPr lang="en-US" sz="1800" dirty="0">
                <a:latin typeface="Helvetica Neue" panose="02000503000000020004" pitchFamily="2" charset="0"/>
                <a:ea typeface="Helvetica Neue" panose="02000503000000020004" pitchFamily="2" charset="0"/>
                <a:cs typeface="Helvetica Neue" panose="02000503000000020004" pitchFamily="2" charset="0"/>
              </a:rPr>
              <a:t>single queue</a:t>
            </a:r>
          </a:p>
        </p:txBody>
      </p:sp>
      <p:sp>
        <p:nvSpPr>
          <p:cNvPr id="55" name="Rectangle 54">
            <a:extLst>
              <a:ext uri="{FF2B5EF4-FFF2-40B4-BE49-F238E27FC236}">
                <a16:creationId xmlns:a16="http://schemas.microsoft.com/office/drawing/2014/main" id="{339D008D-69BB-F237-3982-9614BB12AF06}"/>
              </a:ext>
            </a:extLst>
          </p:cNvPr>
          <p:cNvSpPr/>
          <p:nvPr/>
        </p:nvSpPr>
        <p:spPr>
          <a:xfrm>
            <a:off x="438912" y="1958768"/>
            <a:ext cx="818049" cy="1529559"/>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N</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I</a:t>
            </a:r>
            <a:b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b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a:t>
            </a:r>
          </a:p>
        </p:txBody>
      </p:sp>
      <p:sp>
        <p:nvSpPr>
          <p:cNvPr id="56" name="Rectangle 55">
            <a:extLst>
              <a:ext uri="{FF2B5EF4-FFF2-40B4-BE49-F238E27FC236}">
                <a16:creationId xmlns:a16="http://schemas.microsoft.com/office/drawing/2014/main" id="{6B2A7175-98ED-0ED9-7D48-736E0ABD8CA7}"/>
              </a:ext>
            </a:extLst>
          </p:cNvPr>
          <p:cNvSpPr/>
          <p:nvPr/>
        </p:nvSpPr>
        <p:spPr>
          <a:xfrm>
            <a:off x="7322182" y="1018662"/>
            <a:ext cx="993306" cy="81691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Worker</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57" name="Rectangle 56">
            <a:extLst>
              <a:ext uri="{FF2B5EF4-FFF2-40B4-BE49-F238E27FC236}">
                <a16:creationId xmlns:a16="http://schemas.microsoft.com/office/drawing/2014/main" id="{2FDE7CAF-8F87-755F-987C-E66CA6483133}"/>
              </a:ext>
            </a:extLst>
          </p:cNvPr>
          <p:cNvSpPr/>
          <p:nvPr/>
        </p:nvSpPr>
        <p:spPr>
          <a:xfrm>
            <a:off x="7322182" y="2392442"/>
            <a:ext cx="993306" cy="81691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Worker</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58" name="Rectangle 57">
            <a:extLst>
              <a:ext uri="{FF2B5EF4-FFF2-40B4-BE49-F238E27FC236}">
                <a16:creationId xmlns:a16="http://schemas.microsoft.com/office/drawing/2014/main" id="{32A40DD1-7D87-8BFF-7759-5BA802D548F6}"/>
              </a:ext>
            </a:extLst>
          </p:cNvPr>
          <p:cNvSpPr/>
          <p:nvPr/>
        </p:nvSpPr>
        <p:spPr>
          <a:xfrm>
            <a:off x="7322182" y="3932932"/>
            <a:ext cx="993306" cy="816913"/>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Worker</a:t>
            </a:r>
          </a:p>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core</a:t>
            </a:r>
          </a:p>
        </p:txBody>
      </p:sp>
      <p:sp>
        <p:nvSpPr>
          <p:cNvPr id="13" name="Rectangle 12">
            <a:extLst>
              <a:ext uri="{FF2B5EF4-FFF2-40B4-BE49-F238E27FC236}">
                <a16:creationId xmlns:a16="http://schemas.microsoft.com/office/drawing/2014/main" id="{89CCC311-706D-7B6C-851B-FF77A2E39F67}"/>
              </a:ext>
            </a:extLst>
          </p:cNvPr>
          <p:cNvSpPr/>
          <p:nvPr/>
        </p:nvSpPr>
        <p:spPr>
          <a:xfrm>
            <a:off x="6799974" y="1541626"/>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14" name="Rectangle 13">
            <a:extLst>
              <a:ext uri="{FF2B5EF4-FFF2-40B4-BE49-F238E27FC236}">
                <a16:creationId xmlns:a16="http://schemas.microsoft.com/office/drawing/2014/main" id="{9BFF3713-25CE-F203-4DDB-D79C67295E73}"/>
              </a:ext>
            </a:extLst>
          </p:cNvPr>
          <p:cNvSpPr/>
          <p:nvPr/>
        </p:nvSpPr>
        <p:spPr>
          <a:xfrm>
            <a:off x="6799974" y="2895489"/>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15" name="Rectangle 14">
            <a:extLst>
              <a:ext uri="{FF2B5EF4-FFF2-40B4-BE49-F238E27FC236}">
                <a16:creationId xmlns:a16="http://schemas.microsoft.com/office/drawing/2014/main" id="{20EF888F-BF8D-9695-D94F-DC791C8ADAD5}"/>
              </a:ext>
            </a:extLst>
          </p:cNvPr>
          <p:cNvSpPr/>
          <p:nvPr/>
        </p:nvSpPr>
        <p:spPr>
          <a:xfrm>
            <a:off x="6799974" y="4433925"/>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a:t>
            </a:r>
          </a:p>
        </p:txBody>
      </p:sp>
      <p:sp>
        <p:nvSpPr>
          <p:cNvPr id="5" name="Rectangle 4">
            <a:extLst>
              <a:ext uri="{FF2B5EF4-FFF2-40B4-BE49-F238E27FC236}">
                <a16:creationId xmlns:a16="http://schemas.microsoft.com/office/drawing/2014/main" id="{B2744BCB-597D-BDA0-1833-59BAFE054772}"/>
              </a:ext>
            </a:extLst>
          </p:cNvPr>
          <p:cNvSpPr/>
          <p:nvPr/>
        </p:nvSpPr>
        <p:spPr>
          <a:xfrm>
            <a:off x="4834816" y="3441798"/>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cxnSp>
        <p:nvCxnSpPr>
          <p:cNvPr id="11" name="Curved Connector 10">
            <a:extLst>
              <a:ext uri="{FF2B5EF4-FFF2-40B4-BE49-F238E27FC236}">
                <a16:creationId xmlns:a16="http://schemas.microsoft.com/office/drawing/2014/main" id="{D7BAB21A-D8D9-4374-E89D-48D6C57907D5}"/>
              </a:ext>
            </a:extLst>
          </p:cNvPr>
          <p:cNvCxnSpPr>
            <a:cxnSpLocks/>
            <a:stCxn id="24" idx="2"/>
            <a:endCxn id="5" idx="1"/>
          </p:cNvCxnSpPr>
          <p:nvPr/>
        </p:nvCxnSpPr>
        <p:spPr>
          <a:xfrm rot="16200000" flipH="1">
            <a:off x="3815137" y="2561166"/>
            <a:ext cx="677688" cy="1361669"/>
          </a:xfrm>
          <a:prstGeom prst="curved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BCBDD823-0DB6-B982-6EA9-23BCC97AB07C}"/>
              </a:ext>
            </a:extLst>
          </p:cNvPr>
          <p:cNvGrpSpPr/>
          <p:nvPr/>
        </p:nvGrpSpPr>
        <p:grpSpPr>
          <a:xfrm>
            <a:off x="6205774" y="1129370"/>
            <a:ext cx="872583" cy="278230"/>
            <a:chOff x="6205774" y="1129370"/>
            <a:chExt cx="872583" cy="278230"/>
          </a:xfrm>
        </p:grpSpPr>
        <p:sp>
          <p:nvSpPr>
            <p:cNvPr id="62" name="Rectangle 61">
              <a:extLst>
                <a:ext uri="{FF2B5EF4-FFF2-40B4-BE49-F238E27FC236}">
                  <a16:creationId xmlns:a16="http://schemas.microsoft.com/office/drawing/2014/main" id="{4DF1BC9B-0A08-BFA0-83CA-3A0669DCD745}"/>
                </a:ext>
              </a:extLst>
            </p:cNvPr>
            <p:cNvSpPr/>
            <p:nvPr/>
          </p:nvSpPr>
          <p:spPr>
            <a:xfrm>
              <a:off x="6799974" y="1131777"/>
              <a:ext cx="278383" cy="2736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cxnSp>
          <p:nvCxnSpPr>
            <p:cNvPr id="9" name="Straight Connector 8">
              <a:extLst>
                <a:ext uri="{FF2B5EF4-FFF2-40B4-BE49-F238E27FC236}">
                  <a16:creationId xmlns:a16="http://schemas.microsoft.com/office/drawing/2014/main" id="{E192BB3C-A3FA-F3B2-CD95-D83217BB30BA}"/>
                </a:ext>
              </a:extLst>
            </p:cNvPr>
            <p:cNvCxnSpPr>
              <a:cxnSpLocks/>
            </p:cNvCxnSpPr>
            <p:nvPr/>
          </p:nvCxnSpPr>
          <p:spPr>
            <a:xfrm>
              <a:off x="6210593" y="1131036"/>
              <a:ext cx="52305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CEA6BA0D-E553-521A-005A-321F8D683503}"/>
                </a:ext>
              </a:extLst>
            </p:cNvPr>
            <p:cNvCxnSpPr>
              <a:cxnSpLocks/>
            </p:cNvCxnSpPr>
            <p:nvPr/>
          </p:nvCxnSpPr>
          <p:spPr>
            <a:xfrm>
              <a:off x="6205774" y="1407600"/>
              <a:ext cx="52305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7C9C5330-33E6-A4A3-0603-7C0EDFEF96A9}"/>
                </a:ext>
              </a:extLst>
            </p:cNvPr>
            <p:cNvSpPr/>
            <p:nvPr/>
          </p:nvSpPr>
          <p:spPr>
            <a:xfrm>
              <a:off x="6521591" y="1129370"/>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grpSp>
      <p:grpSp>
        <p:nvGrpSpPr>
          <p:cNvPr id="29" name="Group 28">
            <a:extLst>
              <a:ext uri="{FF2B5EF4-FFF2-40B4-BE49-F238E27FC236}">
                <a16:creationId xmlns:a16="http://schemas.microsoft.com/office/drawing/2014/main" id="{3A76B5EC-F107-AA0F-A427-8A546F151ADE}"/>
              </a:ext>
            </a:extLst>
          </p:cNvPr>
          <p:cNvGrpSpPr/>
          <p:nvPr/>
        </p:nvGrpSpPr>
        <p:grpSpPr>
          <a:xfrm>
            <a:off x="6208119" y="2500202"/>
            <a:ext cx="872583" cy="281377"/>
            <a:chOff x="6205774" y="1126223"/>
            <a:chExt cx="872583" cy="281377"/>
          </a:xfrm>
        </p:grpSpPr>
        <p:sp>
          <p:nvSpPr>
            <p:cNvPr id="30" name="Rectangle 29">
              <a:extLst>
                <a:ext uri="{FF2B5EF4-FFF2-40B4-BE49-F238E27FC236}">
                  <a16:creationId xmlns:a16="http://schemas.microsoft.com/office/drawing/2014/main" id="{AFC99FFA-495D-8344-F24C-67D3076267BE}"/>
                </a:ext>
              </a:extLst>
            </p:cNvPr>
            <p:cNvSpPr/>
            <p:nvPr/>
          </p:nvSpPr>
          <p:spPr>
            <a:xfrm>
              <a:off x="6799974" y="1131777"/>
              <a:ext cx="278383" cy="2736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cxnSp>
          <p:nvCxnSpPr>
            <p:cNvPr id="31" name="Straight Connector 30">
              <a:extLst>
                <a:ext uri="{FF2B5EF4-FFF2-40B4-BE49-F238E27FC236}">
                  <a16:creationId xmlns:a16="http://schemas.microsoft.com/office/drawing/2014/main" id="{CDFE8883-9DFE-AA2C-FAEC-7C420B82BCE2}"/>
                </a:ext>
              </a:extLst>
            </p:cNvPr>
            <p:cNvCxnSpPr>
              <a:cxnSpLocks/>
            </p:cNvCxnSpPr>
            <p:nvPr/>
          </p:nvCxnSpPr>
          <p:spPr>
            <a:xfrm>
              <a:off x="6210593" y="1126223"/>
              <a:ext cx="52305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1D41AF62-7CD9-E45E-B09C-D6A698ABC5ED}"/>
                </a:ext>
              </a:extLst>
            </p:cNvPr>
            <p:cNvCxnSpPr>
              <a:cxnSpLocks/>
            </p:cNvCxnSpPr>
            <p:nvPr/>
          </p:nvCxnSpPr>
          <p:spPr>
            <a:xfrm>
              <a:off x="6205774" y="1407600"/>
              <a:ext cx="52305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72C3EBBB-FAED-1618-749A-1A186C7A274D}"/>
                </a:ext>
              </a:extLst>
            </p:cNvPr>
            <p:cNvSpPr/>
            <p:nvPr/>
          </p:nvSpPr>
          <p:spPr>
            <a:xfrm>
              <a:off x="6521591" y="1129370"/>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grpSp>
      <p:grpSp>
        <p:nvGrpSpPr>
          <p:cNvPr id="34" name="Group 33">
            <a:extLst>
              <a:ext uri="{FF2B5EF4-FFF2-40B4-BE49-F238E27FC236}">
                <a16:creationId xmlns:a16="http://schemas.microsoft.com/office/drawing/2014/main" id="{882DFA81-885A-8FD3-6D9E-00B6260E6838}"/>
              </a:ext>
            </a:extLst>
          </p:cNvPr>
          <p:cNvGrpSpPr/>
          <p:nvPr/>
        </p:nvGrpSpPr>
        <p:grpSpPr>
          <a:xfrm>
            <a:off x="6212938" y="4004295"/>
            <a:ext cx="872583" cy="281377"/>
            <a:chOff x="6205774" y="1126223"/>
            <a:chExt cx="872583" cy="281377"/>
          </a:xfrm>
        </p:grpSpPr>
        <p:sp>
          <p:nvSpPr>
            <p:cNvPr id="35" name="Rectangle 34">
              <a:extLst>
                <a:ext uri="{FF2B5EF4-FFF2-40B4-BE49-F238E27FC236}">
                  <a16:creationId xmlns:a16="http://schemas.microsoft.com/office/drawing/2014/main" id="{B3BE8295-379F-C5DE-2867-1917F350A1F7}"/>
                </a:ext>
              </a:extLst>
            </p:cNvPr>
            <p:cNvSpPr/>
            <p:nvPr/>
          </p:nvSpPr>
          <p:spPr>
            <a:xfrm>
              <a:off x="6799974" y="1131777"/>
              <a:ext cx="278383" cy="273600"/>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cxnSp>
          <p:nvCxnSpPr>
            <p:cNvPr id="36" name="Straight Connector 35">
              <a:extLst>
                <a:ext uri="{FF2B5EF4-FFF2-40B4-BE49-F238E27FC236}">
                  <a16:creationId xmlns:a16="http://schemas.microsoft.com/office/drawing/2014/main" id="{42DEA702-8943-808F-3DF3-2BB1AD3570C4}"/>
                </a:ext>
              </a:extLst>
            </p:cNvPr>
            <p:cNvCxnSpPr>
              <a:cxnSpLocks/>
            </p:cNvCxnSpPr>
            <p:nvPr/>
          </p:nvCxnSpPr>
          <p:spPr>
            <a:xfrm>
              <a:off x="6210593" y="1126223"/>
              <a:ext cx="52305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6C4AF5D9-B315-16C0-3E98-69377B7FBBC9}"/>
                </a:ext>
              </a:extLst>
            </p:cNvPr>
            <p:cNvCxnSpPr>
              <a:cxnSpLocks/>
            </p:cNvCxnSpPr>
            <p:nvPr/>
          </p:nvCxnSpPr>
          <p:spPr>
            <a:xfrm>
              <a:off x="6205774" y="1407600"/>
              <a:ext cx="523059"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D6C4B3D0-BAB8-CB18-D911-C14F33E57E71}"/>
                </a:ext>
              </a:extLst>
            </p:cNvPr>
            <p:cNvSpPr/>
            <p:nvPr/>
          </p:nvSpPr>
          <p:spPr>
            <a:xfrm>
              <a:off x="6521591" y="1129370"/>
              <a:ext cx="278383" cy="278094"/>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R</a:t>
              </a:r>
            </a:p>
          </p:txBody>
        </p:sp>
      </p:grpSp>
      <p:grpSp>
        <p:nvGrpSpPr>
          <p:cNvPr id="39" name="Group 38">
            <a:extLst>
              <a:ext uri="{FF2B5EF4-FFF2-40B4-BE49-F238E27FC236}">
                <a16:creationId xmlns:a16="http://schemas.microsoft.com/office/drawing/2014/main" id="{FE3D5E8C-72FC-E4CD-543F-823A01DF0AA8}"/>
              </a:ext>
            </a:extLst>
          </p:cNvPr>
          <p:cNvGrpSpPr/>
          <p:nvPr/>
        </p:nvGrpSpPr>
        <p:grpSpPr>
          <a:xfrm>
            <a:off x="5181782" y="1477477"/>
            <a:ext cx="1394344" cy="1246077"/>
            <a:chOff x="5113014" y="1409871"/>
            <a:chExt cx="1686960" cy="1323950"/>
          </a:xfrm>
        </p:grpSpPr>
        <p:cxnSp>
          <p:nvCxnSpPr>
            <p:cNvPr id="40" name="Straight Arrow Connector 39">
              <a:extLst>
                <a:ext uri="{FF2B5EF4-FFF2-40B4-BE49-F238E27FC236}">
                  <a16:creationId xmlns:a16="http://schemas.microsoft.com/office/drawing/2014/main" id="{3A9457D7-17FE-EA13-1162-2B44A0412519}"/>
                </a:ext>
              </a:extLst>
            </p:cNvPr>
            <p:cNvCxnSpPr>
              <a:cxnSpLocks/>
              <a:stCxn id="12" idx="3"/>
            </p:cNvCxnSpPr>
            <p:nvPr/>
          </p:nvCxnSpPr>
          <p:spPr>
            <a:xfrm flipV="1">
              <a:off x="5732892" y="1409871"/>
              <a:ext cx="1067082" cy="132395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974945FE-2280-85CF-030C-A32E7CF83697}"/>
                </a:ext>
              </a:extLst>
            </p:cNvPr>
            <p:cNvSpPr txBox="1"/>
            <p:nvPr/>
          </p:nvSpPr>
          <p:spPr>
            <a:xfrm>
              <a:off x="5113014" y="1561739"/>
              <a:ext cx="1369611" cy="392413"/>
            </a:xfrm>
            <a:prstGeom prst="rect">
              <a:avLst/>
            </a:prstGeom>
            <a:noFill/>
          </p:spPr>
          <p:txBody>
            <a:bodyPr wrap="none" rtlCol="0">
              <a:spAutoFit/>
            </a:bodyPr>
            <a:lstStyle/>
            <a:p>
              <a:pPr algn="ctr"/>
              <a:r>
                <a:rPr lang="en-CH" sz="1800" dirty="0">
                  <a:latin typeface="Helvetica Neue" panose="02000503000000020004" pitchFamily="2" charset="0"/>
                  <a:ea typeface="Helvetica Neue" panose="02000503000000020004" pitchFamily="2" charset="0"/>
                  <a:cs typeface="Helvetica Neue" panose="02000503000000020004" pitchFamily="2" charset="0"/>
                </a:rPr>
                <a:t>New Req</a:t>
              </a:r>
            </a:p>
          </p:txBody>
        </p:sp>
      </p:grpSp>
      <p:cxnSp>
        <p:nvCxnSpPr>
          <p:cNvPr id="43" name="Curved Connector 42">
            <a:extLst>
              <a:ext uri="{FF2B5EF4-FFF2-40B4-BE49-F238E27FC236}">
                <a16:creationId xmlns:a16="http://schemas.microsoft.com/office/drawing/2014/main" id="{B7C4EBCE-E4C9-F781-C74F-B0FF609CDBF7}"/>
              </a:ext>
            </a:extLst>
          </p:cNvPr>
          <p:cNvCxnSpPr>
            <a:cxnSpLocks/>
            <a:stCxn id="56" idx="0"/>
            <a:endCxn id="18" idx="0"/>
          </p:cNvCxnSpPr>
          <p:nvPr/>
        </p:nvCxnSpPr>
        <p:spPr>
          <a:xfrm rot="16200000" flipH="1" flipV="1">
            <a:off x="7184455" y="494990"/>
            <a:ext cx="110708" cy="1158052"/>
          </a:xfrm>
          <a:prstGeom prst="curvedConnector3">
            <a:avLst>
              <a:gd name="adj1" fmla="val -119546"/>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9184EF03-FF0E-5DC9-7EF4-6B6CD6BC44C4}"/>
              </a:ext>
            </a:extLst>
          </p:cNvPr>
          <p:cNvSpPr txBox="1"/>
          <p:nvPr/>
        </p:nvSpPr>
        <p:spPr>
          <a:xfrm>
            <a:off x="5897596" y="780181"/>
            <a:ext cx="731290" cy="369332"/>
          </a:xfrm>
          <a:prstGeom prst="rect">
            <a:avLst/>
          </a:prstGeom>
          <a:noFill/>
        </p:spPr>
        <p:txBody>
          <a:bodyPr wrap="none" rtlCol="0">
            <a:spAutoFit/>
          </a:bodyPr>
          <a:lstStyle/>
          <a:p>
            <a:pPr algn="ctr"/>
            <a:r>
              <a:rPr lang="en-CH" sz="1800" dirty="0">
                <a:latin typeface="Helvetica Neue" panose="02000503000000020004" pitchFamily="2" charset="0"/>
                <a:ea typeface="Helvetica Neue" panose="02000503000000020004" pitchFamily="2" charset="0"/>
                <a:cs typeface="Helvetica Neue" panose="02000503000000020004" pitchFamily="2" charset="0"/>
              </a:rPr>
              <a:t>Done</a:t>
            </a:r>
          </a:p>
        </p:txBody>
      </p:sp>
      <p:sp>
        <p:nvSpPr>
          <p:cNvPr id="3" name="TextBox 2">
            <a:extLst>
              <a:ext uri="{FF2B5EF4-FFF2-40B4-BE49-F238E27FC236}">
                <a16:creationId xmlns:a16="http://schemas.microsoft.com/office/drawing/2014/main" id="{49B508A9-5665-F17A-3C65-07F5AA8A56DC}"/>
              </a:ext>
            </a:extLst>
          </p:cNvPr>
          <p:cNvSpPr txBox="1"/>
          <p:nvPr/>
        </p:nvSpPr>
        <p:spPr>
          <a:xfrm>
            <a:off x="1479042" y="1032943"/>
            <a:ext cx="3467202" cy="646331"/>
          </a:xfrm>
          <a:prstGeom prst="rect">
            <a:avLst/>
          </a:prstGeom>
          <a:noFill/>
          <a:ln w="25400">
            <a:solidFill>
              <a:schemeClr val="tx1"/>
            </a:solidFill>
          </a:ln>
        </p:spPr>
        <p:txBody>
          <a:bodyPr wrap="square" rtlCol="0">
            <a:spAutoFit/>
          </a:bodyPr>
          <a:lstStyle/>
          <a:p>
            <a:pPr algn="ctr"/>
            <a:r>
              <a:rPr lang="en-US" sz="1800" dirty="0">
                <a:latin typeface="Helvetica Neue" panose="02000503000000020004" pitchFamily="2" charset="0"/>
                <a:ea typeface="Helvetica Neue" panose="02000503000000020004" pitchFamily="2" charset="0"/>
                <a:cs typeface="Helvetica Neue" panose="02000503000000020004" pitchFamily="2" charset="0"/>
              </a:rPr>
              <a:t>Queue depth of 2 hides stalls for realistic workloads</a:t>
            </a:r>
            <a:endParaRPr lang="en-CH" sz="18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extBox 3">
            <a:extLst>
              <a:ext uri="{FF2B5EF4-FFF2-40B4-BE49-F238E27FC236}">
                <a16:creationId xmlns:a16="http://schemas.microsoft.com/office/drawing/2014/main" id="{A19D814D-F3CD-F9B5-9A4D-54B546AFA9A6}"/>
              </a:ext>
            </a:extLst>
          </p:cNvPr>
          <p:cNvSpPr txBox="1"/>
          <p:nvPr/>
        </p:nvSpPr>
        <p:spPr>
          <a:xfrm>
            <a:off x="3024020" y="4258156"/>
            <a:ext cx="3028393" cy="369332"/>
          </a:xfrm>
          <a:prstGeom prst="rect">
            <a:avLst/>
          </a:prstGeom>
          <a:noFill/>
        </p:spPr>
        <p:txBody>
          <a:bodyPr wrap="none" rtlCol="0">
            <a:spAutoFit/>
          </a:bodyPr>
          <a:lstStyle/>
          <a:p>
            <a:pPr algn="ctr"/>
            <a:r>
              <a:rPr lang="en-CH" sz="1800" dirty="0">
                <a:latin typeface="Helvetica Neue" panose="02000503000000020004" pitchFamily="2" charset="0"/>
                <a:ea typeface="Helvetica Neue" panose="02000503000000020004" pitchFamily="2" charset="0"/>
                <a:cs typeface="Helvetica Neue" panose="02000503000000020004" pitchFamily="2" charset="0"/>
              </a:rPr>
              <a:t>Bounded per-worker queue</a:t>
            </a:r>
          </a:p>
        </p:txBody>
      </p:sp>
      <p:cxnSp>
        <p:nvCxnSpPr>
          <p:cNvPr id="16" name="Straight Arrow Connector 15">
            <a:extLst>
              <a:ext uri="{FF2B5EF4-FFF2-40B4-BE49-F238E27FC236}">
                <a16:creationId xmlns:a16="http://schemas.microsoft.com/office/drawing/2014/main" id="{AA67041B-1731-63E6-2B57-A4898EDFA6A0}"/>
              </a:ext>
            </a:extLst>
          </p:cNvPr>
          <p:cNvCxnSpPr>
            <a:cxnSpLocks/>
          </p:cNvCxnSpPr>
          <p:nvPr/>
        </p:nvCxnSpPr>
        <p:spPr>
          <a:xfrm flipV="1">
            <a:off x="5669065" y="4088980"/>
            <a:ext cx="435555" cy="219280"/>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36365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3"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0" y="2882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dirty="0">
                <a:latin typeface="Helvetica Neue" panose="02000503000000020004" pitchFamily="2" charset="0"/>
                <a:ea typeface="Helvetica Neue" panose="02000503000000020004" pitchFamily="2" charset="0"/>
                <a:cs typeface="Helvetica Neue" panose="02000503000000020004" pitchFamily="2" charset="0"/>
              </a:rPr>
              <a:t>Outline</a:t>
            </a: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23</a:t>
            </a:fld>
            <a:endParaRPr lang="en"/>
          </a:p>
        </p:txBody>
      </p:sp>
      <p:sp>
        <p:nvSpPr>
          <p:cNvPr id="3" name="Google Shape;131;p30">
            <a:extLst>
              <a:ext uri="{FF2B5EF4-FFF2-40B4-BE49-F238E27FC236}">
                <a16:creationId xmlns:a16="http://schemas.microsoft.com/office/drawing/2014/main" id="{7C88FB23-D0B8-55DE-EFBB-DB766C5E9D0C}"/>
              </a:ext>
            </a:extLst>
          </p:cNvPr>
          <p:cNvSpPr txBox="1">
            <a:spLocks noGrp="1"/>
          </p:cNvSpPr>
          <p:nvPr>
            <p:ph type="body" idx="1"/>
          </p:nvPr>
        </p:nvSpPr>
        <p:spPr>
          <a:xfrm>
            <a:off x="234700" y="1152475"/>
            <a:ext cx="8519156" cy="34164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1000"/>
              </a:spcBef>
              <a:spcAft>
                <a:spcPts val="500"/>
              </a:spcAft>
              <a:buClr>
                <a:schemeClr val="dk1"/>
              </a:buClr>
              <a:buSzPct val="60000"/>
              <a:buChar char="●"/>
            </a:pPr>
            <a:r>
              <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Design</a:t>
            </a:r>
          </a:p>
          <a:p>
            <a:pPr marL="850900" lvl="1" indent="-285750">
              <a:lnSpc>
                <a:spcPct val="100000"/>
              </a:lnSpc>
              <a:buClr>
                <a:schemeClr val="dk1"/>
              </a:buClr>
              <a:buSzPct val="60000"/>
            </a:pPr>
            <a:r>
              <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Approximating precise preemption: </a:t>
            </a:r>
            <a:r>
              <a:rPr lang="en" sz="18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Compiler-enforced cooperation</a:t>
            </a:r>
          </a:p>
          <a:p>
            <a:pPr marL="850900" lvl="1" indent="-285750">
              <a:lnSpc>
                <a:spcPct val="100000"/>
              </a:lnSpc>
              <a:buClr>
                <a:schemeClr val="dk1"/>
              </a:buClr>
              <a:buSzPct val="60000"/>
            </a:pPr>
            <a:r>
              <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Approximating a single queue: </a:t>
            </a:r>
            <a:r>
              <a:rPr lang="en" sz="18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Work-conserving dispatcher + JBSQ</a:t>
            </a:r>
          </a:p>
          <a:p>
            <a:pPr marL="565150" lvl="1" indent="0">
              <a:lnSpc>
                <a:spcPct val="100000"/>
              </a:lnSpc>
              <a:buClr>
                <a:schemeClr val="dk1"/>
              </a:buClr>
              <a:buSzPct val="60000"/>
              <a:buNone/>
            </a:pPr>
            <a:endPar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0" indent="-349250" algn="l" rtl="0">
              <a:lnSpc>
                <a:spcPct val="100000"/>
              </a:lnSpc>
              <a:spcBef>
                <a:spcPts val="1000"/>
              </a:spcBef>
              <a:spcAft>
                <a:spcPts val="500"/>
              </a:spcAft>
              <a:buClr>
                <a:schemeClr val="dk1"/>
              </a:buClr>
              <a:buSzPct val="60000"/>
              <a:buChar char="●"/>
            </a:pPr>
            <a:r>
              <a:rPr lang="en-US" u="sng"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Evaluation</a:t>
            </a:r>
          </a:p>
          <a:p>
            <a:pPr marL="850900" lvl="1" indent="-285750">
              <a:lnSpc>
                <a:spcPct val="100000"/>
              </a:lnSpc>
              <a:buClr>
                <a:schemeClr val="dk1"/>
              </a:buClr>
              <a:buSzPct val="60000"/>
            </a:pPr>
            <a:r>
              <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Throughput benefits at today’s timescales </a:t>
            </a:r>
          </a:p>
          <a:p>
            <a:pPr marL="850900" lvl="1" indent="-285750">
              <a:lnSpc>
                <a:spcPct val="100000"/>
              </a:lnSpc>
              <a:buClr>
                <a:schemeClr val="dk1"/>
              </a:buClr>
              <a:buSzPct val="60000"/>
            </a:pPr>
            <a:r>
              <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Are Concord’s mechanisms future proof?</a:t>
            </a:r>
            <a:endPar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0" indent="-349250" algn="l" rtl="0">
              <a:lnSpc>
                <a:spcPct val="100000"/>
              </a:lnSpc>
              <a:spcBef>
                <a:spcPts val="1000"/>
              </a:spcBef>
              <a:spcAft>
                <a:spcPts val="0"/>
              </a:spcAft>
              <a:buClr>
                <a:schemeClr val="dk1"/>
              </a:buClr>
              <a:buSzPct val="60000"/>
              <a:buChar char="●"/>
            </a:pPr>
            <a:endPar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5174283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0" y="2882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dirty="0">
                <a:latin typeface="Helvetica Neue" panose="02000503000000020004" pitchFamily="2" charset="0"/>
                <a:ea typeface="Helvetica Neue" panose="02000503000000020004" pitchFamily="2" charset="0"/>
                <a:cs typeface="Helvetica Neue" panose="02000503000000020004" pitchFamily="2" charset="0"/>
              </a:rPr>
              <a:t>Methodology</a:t>
            </a: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24</a:t>
            </a:fld>
            <a:endParaRPr lang="en"/>
          </a:p>
        </p:txBody>
      </p:sp>
      <p:sp>
        <p:nvSpPr>
          <p:cNvPr id="3" name="Google Shape;131;p30">
            <a:extLst>
              <a:ext uri="{FF2B5EF4-FFF2-40B4-BE49-F238E27FC236}">
                <a16:creationId xmlns:a16="http://schemas.microsoft.com/office/drawing/2014/main" id="{7C88FB23-D0B8-55DE-EFBB-DB766C5E9D0C}"/>
              </a:ext>
            </a:extLst>
          </p:cNvPr>
          <p:cNvSpPr txBox="1">
            <a:spLocks noGrp="1"/>
          </p:cNvSpPr>
          <p:nvPr>
            <p:ph type="body" idx="1"/>
          </p:nvPr>
        </p:nvSpPr>
        <p:spPr>
          <a:xfrm>
            <a:off x="234700" y="1152475"/>
            <a:ext cx="8519156" cy="34164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1000"/>
              </a:spcBef>
              <a:buClr>
                <a:schemeClr val="dk1"/>
              </a:buClr>
              <a:buSzPct val="60000"/>
              <a:buChar char="●"/>
            </a:pPr>
            <a:r>
              <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Focus: Blind scheduling policies</a:t>
            </a:r>
          </a:p>
          <a:p>
            <a:pPr marL="457200" lvl="0" indent="-349250" algn="l" rtl="0">
              <a:lnSpc>
                <a:spcPct val="100000"/>
              </a:lnSpc>
              <a:spcBef>
                <a:spcPts val="1000"/>
              </a:spcBef>
              <a:buClr>
                <a:schemeClr val="dk1"/>
              </a:buClr>
              <a:buSzPct val="60000"/>
              <a:buChar char="●"/>
            </a:pPr>
            <a:r>
              <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Baselines:</a:t>
            </a:r>
          </a:p>
          <a:p>
            <a:pPr marL="850900" lvl="1" indent="-285750">
              <a:lnSpc>
                <a:spcPct val="100000"/>
              </a:lnSpc>
              <a:buClr>
                <a:schemeClr val="dk1"/>
              </a:buClr>
              <a:buSzPct val="60000"/>
            </a:pPr>
            <a:r>
              <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Shinjuku: Single queue + precise preemption</a:t>
            </a:r>
          </a:p>
          <a:p>
            <a:pPr marL="850900" lvl="1" indent="-285750">
              <a:lnSpc>
                <a:spcPct val="100000"/>
              </a:lnSpc>
              <a:buClr>
                <a:schemeClr val="dk1"/>
              </a:buClr>
              <a:buSzPct val="60000"/>
            </a:pPr>
            <a:r>
              <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Persephone-FCFS: Single queue</a:t>
            </a:r>
          </a:p>
          <a:p>
            <a:pPr marL="457200" lvl="0" indent="-349250" algn="l" rtl="0">
              <a:lnSpc>
                <a:spcPct val="100000"/>
              </a:lnSpc>
              <a:spcBef>
                <a:spcPts val="1000"/>
              </a:spcBef>
              <a:buClr>
                <a:schemeClr val="dk1"/>
              </a:buClr>
              <a:buSzPct val="60000"/>
              <a:buChar char="●"/>
            </a:pPr>
            <a:r>
              <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Metric:</a:t>
            </a:r>
          </a:p>
          <a:p>
            <a:pPr marL="850900" lvl="1" indent="-285750">
              <a:lnSpc>
                <a:spcPct val="100000"/>
              </a:lnSpc>
              <a:buClr>
                <a:schemeClr val="dk1"/>
              </a:buClr>
              <a:buSzPct val="60000"/>
            </a:pPr>
            <a:r>
              <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Sustained throughput for a given 99.9</a:t>
            </a:r>
            <a:r>
              <a:rPr lang="en" sz="1800" baseline="300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th</a:t>
            </a:r>
            <a:r>
              <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 percentile </a:t>
            </a:r>
            <a:r>
              <a:rPr lang="en" sz="18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Slowdown</a:t>
            </a:r>
          </a:p>
          <a:p>
            <a:pPr marL="850900" lvl="1" indent="-285750">
              <a:lnSpc>
                <a:spcPct val="100000"/>
              </a:lnSpc>
              <a:buClr>
                <a:schemeClr val="dk1"/>
              </a:buClr>
              <a:buSzPct val="60000"/>
            </a:pPr>
            <a:r>
              <a:rPr lang="en" sz="1800"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Set SLO at 50x slowdown; consistent with prior work</a:t>
            </a:r>
          </a:p>
          <a:p>
            <a:pPr marL="457200" lvl="0" indent="-349250" algn="l" rtl="0">
              <a:lnSpc>
                <a:spcPct val="100000"/>
              </a:lnSpc>
              <a:spcBef>
                <a:spcPts val="1000"/>
              </a:spcBef>
              <a:spcAft>
                <a:spcPts val="500"/>
              </a:spcAft>
              <a:buClr>
                <a:schemeClr val="dk1"/>
              </a:buClr>
              <a:buSzPct val="60000"/>
              <a:buChar char="●"/>
            </a:pPr>
            <a:endPar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lvl="1" indent="-349250">
              <a:lnSpc>
                <a:spcPct val="100000"/>
              </a:lnSpc>
              <a:spcBef>
                <a:spcPts val="1000"/>
              </a:spcBef>
              <a:spcAft>
                <a:spcPts val="500"/>
              </a:spcAft>
              <a:buClr>
                <a:schemeClr val="dk1"/>
              </a:buClr>
              <a:buSzPct val="60000"/>
              <a:buChar char="●"/>
            </a:pPr>
            <a:endParaRPr lang="en"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endParaRPr>
          </a:p>
          <a:p>
            <a:pPr marL="565150" lvl="1" indent="0">
              <a:lnSpc>
                <a:spcPct val="100000"/>
              </a:lnSpc>
              <a:spcBef>
                <a:spcPts val="1000"/>
              </a:spcBef>
              <a:buClr>
                <a:schemeClr val="dk1"/>
              </a:buClr>
              <a:buSzPct val="60000"/>
              <a:buNone/>
            </a:pPr>
            <a:endPar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5739077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0" y="2882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dirty="0">
                <a:latin typeface="Helvetica Neue" panose="02000503000000020004" pitchFamily="2" charset="0"/>
                <a:ea typeface="Helvetica Neue" panose="02000503000000020004" pitchFamily="2" charset="0"/>
                <a:cs typeface="Helvetica Neue" panose="02000503000000020004" pitchFamily="2" charset="0"/>
              </a:rPr>
              <a:t>Distributions with High Variability</a:t>
            </a: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25</a:t>
            </a:fld>
            <a:endParaRPr lang="en"/>
          </a:p>
        </p:txBody>
      </p:sp>
      <p:pic>
        <p:nvPicPr>
          <p:cNvPr id="6" name="Picture 5">
            <a:extLst>
              <a:ext uri="{FF2B5EF4-FFF2-40B4-BE49-F238E27FC236}">
                <a16:creationId xmlns:a16="http://schemas.microsoft.com/office/drawing/2014/main" id="{8EACBE21-F6FB-AEF5-70A3-33B0C13F0535}"/>
              </a:ext>
            </a:extLst>
          </p:cNvPr>
          <p:cNvPicPr>
            <a:picLocks noChangeAspect="1"/>
          </p:cNvPicPr>
          <p:nvPr/>
        </p:nvPicPr>
        <p:blipFill>
          <a:blip r:embed="rId3"/>
          <a:srcRect/>
          <a:stretch/>
        </p:blipFill>
        <p:spPr>
          <a:xfrm>
            <a:off x="1781707" y="1225526"/>
            <a:ext cx="5676838" cy="2443840"/>
          </a:xfrm>
          <a:prstGeom prst="rect">
            <a:avLst/>
          </a:prstGeom>
        </p:spPr>
      </p:pic>
      <p:sp>
        <p:nvSpPr>
          <p:cNvPr id="3" name="TextBox 2">
            <a:extLst>
              <a:ext uri="{FF2B5EF4-FFF2-40B4-BE49-F238E27FC236}">
                <a16:creationId xmlns:a16="http://schemas.microsoft.com/office/drawing/2014/main" id="{930A5EFF-6A76-CEFA-ECEA-DA26C3E3BD5F}"/>
              </a:ext>
            </a:extLst>
          </p:cNvPr>
          <p:cNvSpPr txBox="1"/>
          <p:nvPr/>
        </p:nvSpPr>
        <p:spPr>
          <a:xfrm>
            <a:off x="2344395" y="3906429"/>
            <a:ext cx="5227713" cy="830997"/>
          </a:xfrm>
          <a:prstGeom prst="rect">
            <a:avLst/>
          </a:prstGeom>
          <a:noFill/>
        </p:spPr>
        <p:txBody>
          <a:bodyPr wrap="none" rtlCol="0">
            <a:spAutoFit/>
          </a:bodyPr>
          <a:lstStyle/>
          <a:p>
            <a:pPr algn="ctr"/>
            <a:r>
              <a:rPr lang="en-GB" sz="1600" dirty="0" err="1">
                <a:latin typeface="Helvetica Neue" panose="02000503000000020004" pitchFamily="2" charset="0"/>
                <a:ea typeface="Helvetica Neue" panose="02000503000000020004" pitchFamily="2" charset="0"/>
                <a:cs typeface="Helvetica Neue" panose="02000503000000020004" pitchFamily="2" charset="0"/>
              </a:rPr>
              <a:t>LevelDB</a:t>
            </a:r>
            <a:r>
              <a:rPr lang="en-GB" sz="1600" dirty="0">
                <a:latin typeface="Helvetica Neue" panose="02000503000000020004" pitchFamily="2" charset="0"/>
                <a:ea typeface="Helvetica Neue" panose="02000503000000020004" pitchFamily="2" charset="0"/>
                <a:cs typeface="Helvetica Neue" panose="02000503000000020004" pitchFamily="2" charset="0"/>
              </a:rPr>
              <a:t> server workload with 50% GETs, 50% SCANs</a:t>
            </a:r>
          </a:p>
          <a:p>
            <a:pPr algn="ctr"/>
            <a:r>
              <a:rPr lang="en-GB" sz="1600" dirty="0">
                <a:latin typeface="Helvetica Neue" panose="02000503000000020004" pitchFamily="2" charset="0"/>
                <a:ea typeface="Helvetica Neue" panose="02000503000000020004" pitchFamily="2" charset="0"/>
                <a:cs typeface="Helvetica Neue" panose="02000503000000020004" pitchFamily="2" charset="0"/>
              </a:rPr>
              <a:t>GETs: 600ns, SCANs: 500µs</a:t>
            </a:r>
          </a:p>
          <a:p>
            <a:pPr algn="ctr"/>
            <a:r>
              <a:rPr lang="en-GB" sz="1600" dirty="0">
                <a:latin typeface="Helvetica Neue" panose="02000503000000020004" pitchFamily="2" charset="0"/>
                <a:ea typeface="Helvetica Neue" panose="02000503000000020004" pitchFamily="2" charset="0"/>
                <a:cs typeface="Helvetica Neue" panose="02000503000000020004" pitchFamily="2" charset="0"/>
              </a:rPr>
              <a:t>Scheduling quantum = 5µs</a:t>
            </a:r>
            <a:endParaRPr lang="en-CH" sz="1600" dirty="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4" name="Straight Arrow Connector 3">
            <a:extLst>
              <a:ext uri="{FF2B5EF4-FFF2-40B4-BE49-F238E27FC236}">
                <a16:creationId xmlns:a16="http://schemas.microsoft.com/office/drawing/2014/main" id="{0B627CB3-F130-FBC7-9B40-C90E5E6B98AF}"/>
              </a:ext>
            </a:extLst>
          </p:cNvPr>
          <p:cNvCxnSpPr>
            <a:cxnSpLocks/>
          </p:cNvCxnSpPr>
          <p:nvPr/>
        </p:nvCxnSpPr>
        <p:spPr>
          <a:xfrm>
            <a:off x="5736657" y="2247498"/>
            <a:ext cx="1241658" cy="0"/>
          </a:xfrm>
          <a:prstGeom prst="straightConnector1">
            <a:avLst/>
          </a:prstGeom>
          <a:ln w="12700" cap="rnd">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Rounded Rectangle 6">
            <a:extLst>
              <a:ext uri="{FF2B5EF4-FFF2-40B4-BE49-F238E27FC236}">
                <a16:creationId xmlns:a16="http://schemas.microsoft.com/office/drawing/2014/main" id="{BEBFBD7D-41CE-BEDC-B30E-5345B702588D}"/>
              </a:ext>
            </a:extLst>
          </p:cNvPr>
          <p:cNvSpPr/>
          <p:nvPr/>
        </p:nvSpPr>
        <p:spPr>
          <a:xfrm>
            <a:off x="5803086" y="1882947"/>
            <a:ext cx="1108800" cy="297684"/>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1600" dirty="0">
                <a:latin typeface="Helvetica Neue" panose="02000503000000020004" pitchFamily="2" charset="0"/>
                <a:ea typeface="Helvetica Neue" panose="02000503000000020004" pitchFamily="2" charset="0"/>
                <a:cs typeface="Helvetica Neue" panose="02000503000000020004" pitchFamily="2" charset="0"/>
              </a:rPr>
              <a:t>52%</a:t>
            </a:r>
          </a:p>
        </p:txBody>
      </p:sp>
    </p:spTree>
    <p:extLst>
      <p:ext uri="{BB962C8B-B14F-4D97-AF65-F5344CB8AC3E}">
        <p14:creationId xmlns:p14="http://schemas.microsoft.com/office/powerpoint/2010/main" val="36114008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0" y="2882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dirty="0">
                <a:latin typeface="Helvetica Neue" panose="02000503000000020004" pitchFamily="2" charset="0"/>
                <a:ea typeface="Helvetica Neue" panose="02000503000000020004" pitchFamily="2" charset="0"/>
                <a:cs typeface="Helvetica Neue" panose="02000503000000020004" pitchFamily="2" charset="0"/>
              </a:rPr>
              <a:t>Distributions with Low Variability</a:t>
            </a: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26</a:t>
            </a:fld>
            <a:endParaRPr lang="en"/>
          </a:p>
        </p:txBody>
      </p:sp>
      <p:pic>
        <p:nvPicPr>
          <p:cNvPr id="6" name="Picture 5">
            <a:extLst>
              <a:ext uri="{FF2B5EF4-FFF2-40B4-BE49-F238E27FC236}">
                <a16:creationId xmlns:a16="http://schemas.microsoft.com/office/drawing/2014/main" id="{8EACBE21-F6FB-AEF5-70A3-33B0C13F0535}"/>
              </a:ext>
            </a:extLst>
          </p:cNvPr>
          <p:cNvPicPr>
            <a:picLocks noChangeAspect="1"/>
          </p:cNvPicPr>
          <p:nvPr/>
        </p:nvPicPr>
        <p:blipFill>
          <a:blip r:embed="rId3"/>
          <a:srcRect/>
          <a:stretch/>
        </p:blipFill>
        <p:spPr>
          <a:xfrm>
            <a:off x="1682667" y="1239965"/>
            <a:ext cx="5778665" cy="2443841"/>
          </a:xfrm>
          <a:prstGeom prst="rect">
            <a:avLst/>
          </a:prstGeom>
        </p:spPr>
      </p:pic>
      <p:sp>
        <p:nvSpPr>
          <p:cNvPr id="7" name="TextBox 6">
            <a:extLst>
              <a:ext uri="{FF2B5EF4-FFF2-40B4-BE49-F238E27FC236}">
                <a16:creationId xmlns:a16="http://schemas.microsoft.com/office/drawing/2014/main" id="{F537D1D0-CDDA-6C71-BBC9-9D7FF9BEED60}"/>
              </a:ext>
            </a:extLst>
          </p:cNvPr>
          <p:cNvSpPr txBox="1"/>
          <p:nvPr/>
        </p:nvSpPr>
        <p:spPr>
          <a:xfrm>
            <a:off x="1834611" y="4062796"/>
            <a:ext cx="6160661" cy="338554"/>
          </a:xfrm>
          <a:prstGeom prst="rect">
            <a:avLst/>
          </a:prstGeom>
          <a:noFill/>
        </p:spPr>
        <p:txBody>
          <a:bodyPr wrap="none" rtlCol="0">
            <a:spAutoFit/>
          </a:bodyPr>
          <a:lstStyle/>
          <a:p>
            <a:pPr algn="ctr"/>
            <a:r>
              <a:rPr lang="en-GB" sz="1600" dirty="0">
                <a:latin typeface="Helvetica Neue" panose="02000503000000020004" pitchFamily="2" charset="0"/>
                <a:ea typeface="Helvetica Neue" panose="02000503000000020004" pitchFamily="2" charset="0"/>
                <a:cs typeface="Helvetica Neue" panose="02000503000000020004" pitchFamily="2" charset="0"/>
              </a:rPr>
              <a:t>Synthetic workload based on TPCC running on an in-memory DB</a:t>
            </a:r>
          </a:p>
        </p:txBody>
      </p:sp>
      <p:sp>
        <p:nvSpPr>
          <p:cNvPr id="3" name="Rounded Rectangle 2">
            <a:extLst>
              <a:ext uri="{FF2B5EF4-FFF2-40B4-BE49-F238E27FC236}">
                <a16:creationId xmlns:a16="http://schemas.microsoft.com/office/drawing/2014/main" id="{9979DB17-DAB2-9723-D103-6713C0F165EF}"/>
              </a:ext>
            </a:extLst>
          </p:cNvPr>
          <p:cNvSpPr/>
          <p:nvPr/>
        </p:nvSpPr>
        <p:spPr>
          <a:xfrm>
            <a:off x="4267200" y="1735940"/>
            <a:ext cx="2022762" cy="298800"/>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1600" dirty="0">
                <a:latin typeface="Helvetica Neue" panose="02000503000000020004" pitchFamily="2" charset="0"/>
                <a:ea typeface="Helvetica Neue" panose="02000503000000020004" pitchFamily="2" charset="0"/>
                <a:cs typeface="Helvetica Neue" panose="02000503000000020004" pitchFamily="2" charset="0"/>
              </a:rPr>
              <a:t>2% less than FCFS</a:t>
            </a:r>
          </a:p>
        </p:txBody>
      </p:sp>
    </p:spTree>
    <p:extLst>
      <p:ext uri="{BB962C8B-B14F-4D97-AF65-F5344CB8AC3E}">
        <p14:creationId xmlns:p14="http://schemas.microsoft.com/office/powerpoint/2010/main" val="35412728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0" y="2882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dirty="0">
                <a:latin typeface="Helvetica Neue" panose="02000503000000020004" pitchFamily="2" charset="0"/>
                <a:ea typeface="Helvetica Neue" panose="02000503000000020004" pitchFamily="2" charset="0"/>
                <a:cs typeface="Helvetica Neue" panose="02000503000000020004" pitchFamily="2" charset="0"/>
              </a:rPr>
              <a:t>Concord at Shorter Timescales</a:t>
            </a: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27</a:t>
            </a:fld>
            <a:endParaRPr lang="en"/>
          </a:p>
        </p:txBody>
      </p:sp>
      <p:pic>
        <p:nvPicPr>
          <p:cNvPr id="6" name="Picture 5">
            <a:extLst>
              <a:ext uri="{FF2B5EF4-FFF2-40B4-BE49-F238E27FC236}">
                <a16:creationId xmlns:a16="http://schemas.microsoft.com/office/drawing/2014/main" id="{8EACBE21-F6FB-AEF5-70A3-33B0C13F0535}"/>
              </a:ext>
            </a:extLst>
          </p:cNvPr>
          <p:cNvPicPr>
            <a:picLocks noChangeAspect="1"/>
          </p:cNvPicPr>
          <p:nvPr/>
        </p:nvPicPr>
        <p:blipFill>
          <a:blip r:embed="rId3"/>
          <a:srcRect/>
          <a:stretch/>
        </p:blipFill>
        <p:spPr>
          <a:xfrm>
            <a:off x="1781707" y="1587115"/>
            <a:ext cx="5676838" cy="2422117"/>
          </a:xfrm>
          <a:prstGeom prst="rect">
            <a:avLst/>
          </a:prstGeom>
        </p:spPr>
      </p:pic>
      <p:sp>
        <p:nvSpPr>
          <p:cNvPr id="3" name="TextBox 2">
            <a:extLst>
              <a:ext uri="{FF2B5EF4-FFF2-40B4-BE49-F238E27FC236}">
                <a16:creationId xmlns:a16="http://schemas.microsoft.com/office/drawing/2014/main" id="{930A5EFF-6A76-CEFA-ECEA-DA26C3E3BD5F}"/>
              </a:ext>
            </a:extLst>
          </p:cNvPr>
          <p:cNvSpPr txBox="1"/>
          <p:nvPr/>
        </p:nvSpPr>
        <p:spPr>
          <a:xfrm>
            <a:off x="2344395" y="4144423"/>
            <a:ext cx="5227713" cy="584775"/>
          </a:xfrm>
          <a:prstGeom prst="rect">
            <a:avLst/>
          </a:prstGeom>
          <a:noFill/>
        </p:spPr>
        <p:txBody>
          <a:bodyPr wrap="none" rtlCol="0">
            <a:spAutoFit/>
          </a:bodyPr>
          <a:lstStyle/>
          <a:p>
            <a:pPr algn="ctr"/>
            <a:r>
              <a:rPr lang="en-GB" sz="1600" dirty="0" err="1">
                <a:latin typeface="Helvetica Neue" panose="02000503000000020004" pitchFamily="2" charset="0"/>
                <a:ea typeface="Helvetica Neue" panose="02000503000000020004" pitchFamily="2" charset="0"/>
                <a:cs typeface="Helvetica Neue" panose="02000503000000020004" pitchFamily="2" charset="0"/>
              </a:rPr>
              <a:t>LevelDB</a:t>
            </a:r>
            <a:r>
              <a:rPr lang="en-GB" sz="1600" dirty="0">
                <a:latin typeface="Helvetica Neue" panose="02000503000000020004" pitchFamily="2" charset="0"/>
                <a:ea typeface="Helvetica Neue" panose="02000503000000020004" pitchFamily="2" charset="0"/>
                <a:cs typeface="Helvetica Neue" panose="02000503000000020004" pitchFamily="2" charset="0"/>
              </a:rPr>
              <a:t> server workload with 50% GETs, 50% SCANs</a:t>
            </a:r>
          </a:p>
          <a:p>
            <a:pPr algn="ctr"/>
            <a:r>
              <a:rPr lang="en-GB" sz="1600" dirty="0">
                <a:latin typeface="Helvetica Neue" panose="02000503000000020004" pitchFamily="2" charset="0"/>
                <a:ea typeface="Helvetica Neue" panose="02000503000000020004" pitchFamily="2" charset="0"/>
                <a:cs typeface="Helvetica Neue" panose="02000503000000020004" pitchFamily="2" charset="0"/>
              </a:rPr>
              <a:t>GETs: 600ns, SCANs: 500µs</a:t>
            </a:r>
          </a:p>
        </p:txBody>
      </p:sp>
      <p:cxnSp>
        <p:nvCxnSpPr>
          <p:cNvPr id="4" name="Straight Arrow Connector 3">
            <a:extLst>
              <a:ext uri="{FF2B5EF4-FFF2-40B4-BE49-F238E27FC236}">
                <a16:creationId xmlns:a16="http://schemas.microsoft.com/office/drawing/2014/main" id="{0B627CB3-F130-FBC7-9B40-C90E5E6B98AF}"/>
              </a:ext>
            </a:extLst>
          </p:cNvPr>
          <p:cNvCxnSpPr>
            <a:cxnSpLocks/>
          </p:cNvCxnSpPr>
          <p:nvPr/>
        </p:nvCxnSpPr>
        <p:spPr>
          <a:xfrm>
            <a:off x="4959852" y="2752113"/>
            <a:ext cx="1751347" cy="0"/>
          </a:xfrm>
          <a:prstGeom prst="straightConnector1">
            <a:avLst/>
          </a:prstGeom>
          <a:ln w="12700" cap="rnd">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3B9D6B5A-86EE-33C8-633E-E27C940D30DD}"/>
              </a:ext>
            </a:extLst>
          </p:cNvPr>
          <p:cNvSpPr txBox="1"/>
          <p:nvPr/>
        </p:nvSpPr>
        <p:spPr>
          <a:xfrm>
            <a:off x="3364505" y="1002068"/>
            <a:ext cx="2648482" cy="338554"/>
          </a:xfrm>
          <a:prstGeom prst="rect">
            <a:avLst/>
          </a:prstGeom>
          <a:noFill/>
        </p:spPr>
        <p:txBody>
          <a:bodyPr wrap="none" rtlCol="0">
            <a:spAutoFit/>
          </a:bodyPr>
          <a:lstStyle/>
          <a:p>
            <a:pPr algn="ctr"/>
            <a:r>
              <a:rPr lang="en-GB" sz="1600" dirty="0">
                <a:latin typeface="Helvetica Neue" panose="02000503000000020004" pitchFamily="2" charset="0"/>
                <a:ea typeface="Helvetica Neue" panose="02000503000000020004" pitchFamily="2" charset="0"/>
                <a:cs typeface="Helvetica Neue" panose="02000503000000020004" pitchFamily="2" charset="0"/>
              </a:rPr>
              <a:t>Scheduling quantum = 2µs</a:t>
            </a:r>
            <a:endParaRPr lang="en-CH" sz="1600" dirty="0">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11" name="Rounded Rectangle 10">
            <a:extLst>
              <a:ext uri="{FF2B5EF4-FFF2-40B4-BE49-F238E27FC236}">
                <a16:creationId xmlns:a16="http://schemas.microsoft.com/office/drawing/2014/main" id="{532D2C9C-D05B-250A-D816-85A12E94C30A}"/>
              </a:ext>
            </a:extLst>
          </p:cNvPr>
          <p:cNvSpPr/>
          <p:nvPr/>
        </p:nvSpPr>
        <p:spPr>
          <a:xfrm>
            <a:off x="5350504" y="2373184"/>
            <a:ext cx="1108800" cy="297684"/>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1600" dirty="0">
                <a:latin typeface="Helvetica Neue" panose="02000503000000020004" pitchFamily="2" charset="0"/>
                <a:ea typeface="Helvetica Neue" panose="02000503000000020004" pitchFamily="2" charset="0"/>
                <a:cs typeface="Helvetica Neue" panose="02000503000000020004" pitchFamily="2" charset="0"/>
              </a:rPr>
              <a:t>83%</a:t>
            </a:r>
          </a:p>
        </p:txBody>
      </p:sp>
    </p:spTree>
    <p:extLst>
      <p:ext uri="{BB962C8B-B14F-4D97-AF65-F5344CB8AC3E}">
        <p14:creationId xmlns:p14="http://schemas.microsoft.com/office/powerpoint/2010/main" val="14669127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0" y="2882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dirty="0">
                <a:latin typeface="Helvetica Neue" panose="02000503000000020004" pitchFamily="2" charset="0"/>
                <a:ea typeface="Helvetica Neue" panose="02000503000000020004" pitchFamily="2" charset="0"/>
                <a:cs typeface="Helvetica Neue" panose="02000503000000020004" pitchFamily="2" charset="0"/>
              </a:rPr>
              <a:t>Concord vs User Interrupts</a:t>
            </a: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28</a:t>
            </a:fld>
            <a:endParaRPr lang="en"/>
          </a:p>
        </p:txBody>
      </p:sp>
      <p:pic>
        <p:nvPicPr>
          <p:cNvPr id="5" name="Picture 4">
            <a:extLst>
              <a:ext uri="{FF2B5EF4-FFF2-40B4-BE49-F238E27FC236}">
                <a16:creationId xmlns:a16="http://schemas.microsoft.com/office/drawing/2014/main" id="{E994EBAE-2C8A-A948-B3DD-760DBE41FC49}"/>
              </a:ext>
            </a:extLst>
          </p:cNvPr>
          <p:cNvPicPr>
            <a:picLocks noChangeAspect="1"/>
          </p:cNvPicPr>
          <p:nvPr/>
        </p:nvPicPr>
        <p:blipFill>
          <a:blip r:embed="rId3"/>
          <a:srcRect/>
          <a:stretch/>
        </p:blipFill>
        <p:spPr>
          <a:xfrm>
            <a:off x="1511648" y="1177447"/>
            <a:ext cx="6120704" cy="2827052"/>
          </a:xfrm>
          <a:prstGeom prst="rect">
            <a:avLst/>
          </a:prstGeom>
        </p:spPr>
      </p:pic>
      <p:sp>
        <p:nvSpPr>
          <p:cNvPr id="8" name="Google Shape;125;p29">
            <a:extLst>
              <a:ext uri="{FF2B5EF4-FFF2-40B4-BE49-F238E27FC236}">
                <a16:creationId xmlns:a16="http://schemas.microsoft.com/office/drawing/2014/main" id="{E1A4C437-27D1-E385-2DC3-0EEF0943B9C2}"/>
              </a:ext>
            </a:extLst>
          </p:cNvPr>
          <p:cNvSpPr/>
          <p:nvPr/>
        </p:nvSpPr>
        <p:spPr>
          <a:xfrm>
            <a:off x="205872" y="4320971"/>
            <a:ext cx="8732257" cy="416804"/>
          </a:xfrm>
          <a:prstGeom prst="roundRect">
            <a:avLst>
              <a:gd name="adj" fmla="val 16667"/>
            </a:avLst>
          </a:prstGeom>
          <a:solidFill>
            <a:srgbClr val="C00000"/>
          </a:solid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lvl="0" algn="ctr" rtl="0">
              <a:spcBef>
                <a:spcPts val="0"/>
              </a:spcBef>
              <a:spcAft>
                <a:spcPts val="0"/>
              </a:spcAft>
              <a:buClr>
                <a:schemeClr val="bg1"/>
              </a:buClr>
              <a:buSzPct val="120000"/>
            </a:pPr>
            <a:r>
              <a:rPr lang="en" sz="17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rPr>
              <a:t>Shared cache line is the fastest way for two cores to communicate on shared mem. HW</a:t>
            </a:r>
          </a:p>
        </p:txBody>
      </p:sp>
      <p:sp>
        <p:nvSpPr>
          <p:cNvPr id="3" name="Rounded Rectangle 2">
            <a:extLst>
              <a:ext uri="{FF2B5EF4-FFF2-40B4-BE49-F238E27FC236}">
                <a16:creationId xmlns:a16="http://schemas.microsoft.com/office/drawing/2014/main" id="{030149E1-F1EA-B6E7-B574-EEC25FD73A76}"/>
              </a:ext>
            </a:extLst>
          </p:cNvPr>
          <p:cNvSpPr/>
          <p:nvPr/>
        </p:nvSpPr>
        <p:spPr>
          <a:xfrm>
            <a:off x="4572000" y="2316010"/>
            <a:ext cx="2104372" cy="354858"/>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CH" sz="1700" dirty="0">
                <a:latin typeface="Helvetica Neue" panose="02000503000000020004" pitchFamily="2" charset="0"/>
                <a:ea typeface="Helvetica Neue" panose="02000503000000020004" pitchFamily="2" charset="0"/>
                <a:cs typeface="Helvetica Neue" panose="02000503000000020004" pitchFamily="2" charset="0"/>
              </a:rPr>
              <a:t>2X lower overhead</a:t>
            </a:r>
          </a:p>
        </p:txBody>
      </p:sp>
    </p:spTree>
    <p:extLst>
      <p:ext uri="{BB962C8B-B14F-4D97-AF65-F5344CB8AC3E}">
        <p14:creationId xmlns:p14="http://schemas.microsoft.com/office/powerpoint/2010/main" val="17392995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0" y="2882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dirty="0">
                <a:latin typeface="Helvetica Neue" panose="02000503000000020004" pitchFamily="2" charset="0"/>
                <a:ea typeface="Helvetica Neue" panose="02000503000000020004" pitchFamily="2" charset="0"/>
                <a:cs typeface="Helvetica Neue" panose="02000503000000020004" pitchFamily="2" charset="0"/>
              </a:rPr>
              <a:t>More Results In The Paper!</a:t>
            </a: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29</a:t>
            </a:fld>
            <a:endParaRPr lang="en" dirty="0"/>
          </a:p>
        </p:txBody>
      </p:sp>
      <p:pic>
        <p:nvPicPr>
          <p:cNvPr id="5" name="Picture 4">
            <a:extLst>
              <a:ext uri="{FF2B5EF4-FFF2-40B4-BE49-F238E27FC236}">
                <a16:creationId xmlns:a16="http://schemas.microsoft.com/office/drawing/2014/main" id="{E994EBAE-2C8A-A948-B3DD-760DBE41FC49}"/>
              </a:ext>
            </a:extLst>
          </p:cNvPr>
          <p:cNvPicPr>
            <a:picLocks noChangeAspect="1"/>
          </p:cNvPicPr>
          <p:nvPr/>
        </p:nvPicPr>
        <p:blipFill>
          <a:blip r:embed="rId3"/>
          <a:srcRect/>
          <a:stretch/>
        </p:blipFill>
        <p:spPr>
          <a:xfrm>
            <a:off x="1511648" y="1177447"/>
            <a:ext cx="6120704" cy="2827052"/>
          </a:xfrm>
          <a:prstGeom prst="rect">
            <a:avLst/>
          </a:prstGeom>
        </p:spPr>
      </p:pic>
      <p:sp>
        <p:nvSpPr>
          <p:cNvPr id="7" name="TextBox 6">
            <a:extLst>
              <a:ext uri="{FF2B5EF4-FFF2-40B4-BE49-F238E27FC236}">
                <a16:creationId xmlns:a16="http://schemas.microsoft.com/office/drawing/2014/main" id="{144B19D0-AC08-D74D-6B6C-54EBB5DF13A8}"/>
              </a:ext>
            </a:extLst>
          </p:cNvPr>
          <p:cNvSpPr txBox="1"/>
          <p:nvPr/>
        </p:nvSpPr>
        <p:spPr>
          <a:xfrm>
            <a:off x="4480559" y="2316010"/>
            <a:ext cx="2195813" cy="369332"/>
          </a:xfrm>
          <a:prstGeom prst="rect">
            <a:avLst/>
          </a:prstGeom>
          <a:solidFill>
            <a:srgbClr val="C00000"/>
          </a:solidFill>
        </p:spPr>
        <p:txBody>
          <a:bodyPr wrap="square" rtlCol="0">
            <a:spAutoFit/>
          </a:bodyPr>
          <a:lstStyle/>
          <a:p>
            <a:pPr algn="ctr"/>
            <a:r>
              <a:rPr lang="en-GB" sz="1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2x lower overhead</a:t>
            </a:r>
            <a:endParaRPr lang="en-CH" sz="1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8" name="Google Shape;125;p29">
            <a:extLst>
              <a:ext uri="{FF2B5EF4-FFF2-40B4-BE49-F238E27FC236}">
                <a16:creationId xmlns:a16="http://schemas.microsoft.com/office/drawing/2014/main" id="{E1A4C437-27D1-E385-2DC3-0EEF0943B9C2}"/>
              </a:ext>
            </a:extLst>
          </p:cNvPr>
          <p:cNvSpPr/>
          <p:nvPr/>
        </p:nvSpPr>
        <p:spPr>
          <a:xfrm>
            <a:off x="1353289" y="4165075"/>
            <a:ext cx="6437423" cy="572700"/>
          </a:xfrm>
          <a:prstGeom prst="roundRect">
            <a:avLst>
              <a:gd name="adj" fmla="val 16667"/>
            </a:avLst>
          </a:prstGeom>
          <a:solidFill>
            <a:srgbClr val="C00000"/>
          </a:solid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lvl="0" algn="ctr" rtl="0">
              <a:spcBef>
                <a:spcPts val="0"/>
              </a:spcBef>
              <a:spcAft>
                <a:spcPts val="0"/>
              </a:spcAft>
              <a:buClr>
                <a:schemeClr val="bg1"/>
              </a:buClr>
              <a:buSzPct val="120000"/>
            </a:pPr>
            <a:r>
              <a:rPr lang="en" sz="1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rPr>
              <a:t>Shared cache line is the fastest way for two cores </a:t>
            </a:r>
            <a:br>
              <a:rPr lang="en" sz="1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rPr>
            </a:br>
            <a:r>
              <a:rPr lang="en" sz="1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rPr>
              <a:t>to communicate on shared-memory HW</a:t>
            </a:r>
          </a:p>
        </p:txBody>
      </p:sp>
      <p:sp>
        <p:nvSpPr>
          <p:cNvPr id="3" name="Google Shape;125;p29">
            <a:extLst>
              <a:ext uri="{FF2B5EF4-FFF2-40B4-BE49-F238E27FC236}">
                <a16:creationId xmlns:a16="http://schemas.microsoft.com/office/drawing/2014/main" id="{CFAD92A1-F4DB-794D-3EE8-9BEB9E861DCB}"/>
              </a:ext>
            </a:extLst>
          </p:cNvPr>
          <p:cNvSpPr/>
          <p:nvPr/>
        </p:nvSpPr>
        <p:spPr>
          <a:xfrm>
            <a:off x="234700" y="1027792"/>
            <a:ext cx="8674453" cy="4004514"/>
          </a:xfrm>
          <a:prstGeom prst="roundRect">
            <a:avLst>
              <a:gd name="adj" fmla="val 16667"/>
            </a:avLst>
          </a:prstGeom>
          <a:solidFill>
            <a:schemeClr val="bg1">
              <a:alpha val="89000"/>
            </a:schemeClr>
          </a:solidFill>
          <a:ln w="381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endParaRPr>
          </a:p>
        </p:txBody>
      </p:sp>
      <p:sp>
        <p:nvSpPr>
          <p:cNvPr id="6" name="Rounded Rectangle 5">
            <a:extLst>
              <a:ext uri="{FF2B5EF4-FFF2-40B4-BE49-F238E27FC236}">
                <a16:creationId xmlns:a16="http://schemas.microsoft.com/office/drawing/2014/main" id="{4ED6CAD7-EC8C-F01B-5D7B-16D16EC35904}"/>
              </a:ext>
            </a:extLst>
          </p:cNvPr>
          <p:cNvSpPr/>
          <p:nvPr/>
        </p:nvSpPr>
        <p:spPr>
          <a:xfrm>
            <a:off x="234700" y="1676951"/>
            <a:ext cx="8674453" cy="1844384"/>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393700" lvl="0" indent="-285750" algn="l" rtl="0">
              <a:lnSpc>
                <a:spcPct val="150000"/>
              </a:lnSpc>
              <a:buClr>
                <a:schemeClr val="bg1"/>
              </a:buClr>
              <a:buSzPct val="120000"/>
              <a:buFont typeface="Arial" panose="020B0604020202020204" pitchFamily="34" charset="0"/>
              <a:buChar char="•"/>
            </a:pPr>
            <a:r>
              <a:rPr lang="en-US" sz="1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Throughput improvements for several other service time distributions</a:t>
            </a:r>
          </a:p>
          <a:p>
            <a:pPr marL="393700" lvl="0" indent="-285750" algn="l" rtl="0">
              <a:lnSpc>
                <a:spcPct val="150000"/>
              </a:lnSpc>
              <a:buClr>
                <a:schemeClr val="bg1"/>
              </a:buClr>
              <a:buSzPct val="120000"/>
              <a:buFont typeface="Arial" panose="020B0604020202020204" pitchFamily="34" charset="0"/>
              <a:buChar char="•"/>
            </a:pPr>
            <a:r>
              <a:rPr lang="en-US" sz="1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Contribution of each mechanism to overall throughput improvements</a:t>
            </a:r>
            <a:endParaRPr lang="en-US" sz="1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a:p>
            <a:pPr marL="393700" lvl="0" indent="-285750" algn="l" rtl="0">
              <a:lnSpc>
                <a:spcPct val="150000"/>
              </a:lnSpc>
              <a:buClr>
                <a:schemeClr val="bg1"/>
              </a:buClr>
              <a:buSzPct val="120000"/>
              <a:buFont typeface="Arial" panose="020B0604020202020204" pitchFamily="34" charset="0"/>
              <a:buChar char="•"/>
            </a:pPr>
            <a:r>
              <a:rPr lang="en-US" sz="1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Compiler overhead across 25 benchmarks from Phoenix, Parsec, Splash-2</a:t>
            </a:r>
            <a:endParaRPr lang="en" sz="1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4024231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0" y="2882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3000" dirty="0">
                <a:latin typeface="Helvetica Neue" panose="02000503000000020004" pitchFamily="2" charset="0"/>
                <a:ea typeface="Helvetica Neue" panose="02000503000000020004" pitchFamily="2" charset="0"/>
                <a:cs typeface="Helvetica Neue" panose="02000503000000020004" pitchFamily="2" charset="0"/>
              </a:rPr>
              <a:t>Low Tail Latency: A Question of </a:t>
            </a:r>
            <a:r>
              <a:rPr lang="en-GB" sz="30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Scheduling</a:t>
            </a: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a:t>
            </a:fld>
            <a:endParaRPr lang="en" dirty="0"/>
          </a:p>
        </p:txBody>
      </p:sp>
      <p:sp>
        <p:nvSpPr>
          <p:cNvPr id="3" name="Google Shape;131;p30">
            <a:extLst>
              <a:ext uri="{FF2B5EF4-FFF2-40B4-BE49-F238E27FC236}">
                <a16:creationId xmlns:a16="http://schemas.microsoft.com/office/drawing/2014/main" id="{7C88FB23-D0B8-55DE-EFBB-DB766C5E9D0C}"/>
              </a:ext>
            </a:extLst>
          </p:cNvPr>
          <p:cNvSpPr txBox="1">
            <a:spLocks noGrp="1"/>
          </p:cNvSpPr>
          <p:nvPr>
            <p:ph type="body" idx="1"/>
          </p:nvPr>
        </p:nvSpPr>
        <p:spPr>
          <a:xfrm>
            <a:off x="234700" y="1079323"/>
            <a:ext cx="9144000" cy="3416400"/>
          </a:xfrm>
          <a:prstGeom prst="rect">
            <a:avLst/>
          </a:prstGeom>
        </p:spPr>
        <p:txBody>
          <a:bodyPr spcFirstLastPara="1" wrap="square" lIns="91425" tIns="91425" rIns="91425" bIns="91425" anchor="t" anchorCtr="0">
            <a:noAutofit/>
          </a:bodyPr>
          <a:lstStyle/>
          <a:p>
            <a:pPr marL="393700" indent="-285750">
              <a:lnSpc>
                <a:spcPct val="100000"/>
              </a:lnSpc>
              <a:buClr>
                <a:schemeClr val="dk1"/>
              </a:buClr>
              <a:buSzPct val="60000"/>
            </a:pPr>
            <a:r>
              <a:rPr kumimoji="0" lang="en-US" b="0" i="0" u="none" strike="noStrike" kern="0" cap="none" spc="0" normalizeH="0" baseline="0" noProof="0" dirty="0">
                <a:ln>
                  <a:noFill/>
                </a:ln>
                <a:solidFill>
                  <a:srgbClr val="000000"/>
                </a:solidFill>
                <a:effectLst/>
                <a:uLnTx/>
                <a:uFillTx/>
                <a:latin typeface="Helvetica Neue" panose="02000503000000020004" pitchFamily="2" charset="0"/>
                <a:ea typeface="Helvetica Neue" panose="02000503000000020004" pitchFamily="2" charset="0"/>
                <a:cs typeface="Helvetica Neue" panose="02000503000000020004" pitchFamily="2" charset="0"/>
                <a:sym typeface="Google Sans"/>
              </a:rPr>
              <a:t>Tail latency dominated by queueing delay (not service time) </a:t>
            </a:r>
          </a:p>
          <a:p>
            <a:pPr marL="850900" lvl="1" indent="-285750">
              <a:lnSpc>
                <a:spcPct val="100000"/>
              </a:lnSpc>
              <a:buClr>
                <a:schemeClr val="dk1"/>
              </a:buClr>
              <a:buSzPct val="60000"/>
            </a:pPr>
            <a:r>
              <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State-of-the-art schedulers optimized based on queuing theory</a:t>
            </a:r>
          </a:p>
          <a:p>
            <a:pPr marL="565150" lvl="1" indent="0">
              <a:lnSpc>
                <a:spcPct val="100000"/>
              </a:lnSpc>
              <a:spcBef>
                <a:spcPts val="1000"/>
              </a:spcBef>
              <a:buClr>
                <a:schemeClr val="dk1"/>
              </a:buClr>
              <a:buSzPct val="60000"/>
              <a:buNone/>
            </a:pPr>
            <a:endParaRPr lang="en" sz="1800" baseline="300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endParaRPr>
          </a:p>
          <a:p>
            <a:pPr marL="393700" indent="-285750">
              <a:lnSpc>
                <a:spcPct val="100000"/>
              </a:lnSpc>
              <a:spcBef>
                <a:spcPts val="1000"/>
              </a:spcBef>
              <a:buClr>
                <a:schemeClr val="dk1"/>
              </a:buClr>
              <a:buSzPct val="60000"/>
            </a:pPr>
            <a:r>
              <a:rPr lang="en" baseline="300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 </a:t>
            </a:r>
            <a:r>
              <a:rPr lang="en"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Theoretical answers are clear</a:t>
            </a:r>
            <a:r>
              <a:rPr lang="en" baseline="300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1</a:t>
            </a:r>
          </a:p>
          <a:p>
            <a:pPr marL="850900" lvl="1" indent="-285750">
              <a:lnSpc>
                <a:spcPct val="100000"/>
              </a:lnSpc>
              <a:buClr>
                <a:schemeClr val="dk1"/>
              </a:buClr>
              <a:buSzPct val="60000"/>
            </a:pPr>
            <a:r>
              <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Single-queue scheduling [</a:t>
            </a:r>
            <a:r>
              <a:rPr lang="en" sz="1800" dirty="0" err="1">
                <a:solidFill>
                  <a:schemeClr val="dk1"/>
                </a:solidFill>
                <a:latin typeface="Helvetica Neue" panose="02000503000000020004" pitchFamily="2" charset="0"/>
                <a:ea typeface="Helvetica Neue" panose="02000503000000020004" pitchFamily="2" charset="0"/>
                <a:cs typeface="Helvetica Neue" panose="02000503000000020004" pitchFamily="2" charset="0"/>
              </a:rPr>
              <a:t>ZygOS</a:t>
            </a:r>
            <a:r>
              <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 SOSP’17, Shenango NSDI’19]</a:t>
            </a:r>
          </a:p>
          <a:p>
            <a:pPr marL="850900" lvl="1" indent="-285750">
              <a:lnSpc>
                <a:spcPct val="100000"/>
              </a:lnSpc>
              <a:buClr>
                <a:schemeClr val="dk1"/>
              </a:buClr>
              <a:buSzPct val="60000"/>
            </a:pPr>
            <a:r>
              <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Preemptive scheduling [Shinjuku NSDI’19]</a:t>
            </a:r>
          </a:p>
          <a:p>
            <a:pPr marL="914400" lvl="1" indent="-349250" algn="l" rtl="0">
              <a:lnSpc>
                <a:spcPct val="100000"/>
              </a:lnSpc>
              <a:spcBef>
                <a:spcPts val="0"/>
              </a:spcBef>
              <a:spcAft>
                <a:spcPts val="0"/>
              </a:spcAft>
              <a:buClr>
                <a:schemeClr val="dk1"/>
              </a:buClr>
              <a:buSzPct val="60000"/>
              <a:buChar char="○"/>
            </a:pPr>
            <a:endPar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4" name="TextBox 3">
            <a:extLst>
              <a:ext uri="{FF2B5EF4-FFF2-40B4-BE49-F238E27FC236}">
                <a16:creationId xmlns:a16="http://schemas.microsoft.com/office/drawing/2014/main" id="{BDA81E38-B0BB-5884-9C5F-42ACB6B8CC83}"/>
              </a:ext>
            </a:extLst>
          </p:cNvPr>
          <p:cNvSpPr txBox="1"/>
          <p:nvPr/>
        </p:nvSpPr>
        <p:spPr>
          <a:xfrm>
            <a:off x="671586" y="4324663"/>
            <a:ext cx="7144905" cy="276999"/>
          </a:xfrm>
          <a:prstGeom prst="rect">
            <a:avLst/>
          </a:prstGeom>
          <a:noFill/>
        </p:spPr>
        <p:txBody>
          <a:bodyPr wrap="none" rtlCol="0">
            <a:spAutoFit/>
          </a:bodyPr>
          <a:lstStyle/>
          <a:p>
            <a:pPr algn="ctr"/>
            <a:r>
              <a:rPr lang="en-GB" sz="1200" baseline="30000" dirty="0"/>
              <a:t>1</a:t>
            </a:r>
            <a:r>
              <a:rPr lang="en-GB" sz="1200" dirty="0"/>
              <a:t>Wierman and Zwart: Is Tail-Optimal Scheduling Possible? In Journal of Operating Research (2012)</a:t>
            </a:r>
            <a:endParaRPr lang="en-CH" sz="1200" dirty="0">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2969973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6" name="Picture 5">
            <a:extLst>
              <a:ext uri="{FF2B5EF4-FFF2-40B4-BE49-F238E27FC236}">
                <a16:creationId xmlns:a16="http://schemas.microsoft.com/office/drawing/2014/main" id="{DE28B52A-1AE7-2398-AA95-A8CAC03F1D39}"/>
              </a:ext>
            </a:extLst>
          </p:cNvPr>
          <p:cNvPicPr>
            <a:picLocks noChangeAspect="1"/>
          </p:cNvPicPr>
          <p:nvPr/>
        </p:nvPicPr>
        <p:blipFill>
          <a:blip r:embed="rId3"/>
          <a:srcRect/>
          <a:stretch/>
        </p:blipFill>
        <p:spPr>
          <a:xfrm>
            <a:off x="2691634" y="2421438"/>
            <a:ext cx="4391912" cy="1920081"/>
          </a:xfrm>
          <a:prstGeom prst="rect">
            <a:avLst/>
          </a:prstGeom>
        </p:spPr>
      </p:pic>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30</a:t>
            </a:fld>
            <a:endParaRPr lang="en"/>
          </a:p>
        </p:txBody>
      </p:sp>
      <p:sp>
        <p:nvSpPr>
          <p:cNvPr id="7" name="Google Shape;125;p29">
            <a:extLst>
              <a:ext uri="{FF2B5EF4-FFF2-40B4-BE49-F238E27FC236}">
                <a16:creationId xmlns:a16="http://schemas.microsoft.com/office/drawing/2014/main" id="{3843DEFB-E68E-0169-E52E-3AABE29449A3}"/>
              </a:ext>
            </a:extLst>
          </p:cNvPr>
          <p:cNvSpPr/>
          <p:nvPr/>
        </p:nvSpPr>
        <p:spPr>
          <a:xfrm>
            <a:off x="1240257" y="1241082"/>
            <a:ext cx="7294667" cy="936063"/>
          </a:xfrm>
          <a:prstGeom prst="roundRect">
            <a:avLst>
              <a:gd name="adj" fmla="val 16667"/>
            </a:avLst>
          </a:prstGeom>
          <a:solidFill>
            <a:srgbClr val="C00000"/>
          </a:solid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rPr>
              <a:t>Approximating </a:t>
            </a:r>
            <a:r>
              <a:rPr lang="en" sz="1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rPr>
              <a:t>optimal scheduling significantly improves throughput at microsecond-scale at a negligible tail latency cost</a:t>
            </a:r>
            <a:endParaRPr sz="1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endParaRPr>
          </a:p>
        </p:txBody>
      </p:sp>
      <p:sp>
        <p:nvSpPr>
          <p:cNvPr id="18" name="Google Shape;123;p29">
            <a:extLst>
              <a:ext uri="{FF2B5EF4-FFF2-40B4-BE49-F238E27FC236}">
                <a16:creationId xmlns:a16="http://schemas.microsoft.com/office/drawing/2014/main" id="{EE85172F-C881-F6B8-FB60-3CAFE371AE4B}"/>
              </a:ext>
            </a:extLst>
          </p:cNvPr>
          <p:cNvSpPr txBox="1">
            <a:spLocks/>
          </p:cNvSpPr>
          <p:nvPr/>
        </p:nvSpPr>
        <p:spPr>
          <a:xfrm>
            <a:off x="-125283" y="4377630"/>
            <a:ext cx="914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Google Sans"/>
              <a:buNone/>
              <a:defRPr sz="3200" b="1" i="0" u="none" strike="noStrike" cap="none">
                <a:solidFill>
                  <a:schemeClr val="dk1"/>
                </a:solidFill>
                <a:latin typeface="Google Sans"/>
                <a:ea typeface="Google Sans"/>
                <a:cs typeface="Google Sans"/>
                <a:sym typeface="Google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GB" sz="20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https://</a:t>
            </a:r>
            <a:r>
              <a:rPr lang="en-GB" sz="2000" dirty="0" err="1">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dslab.epfl.ch</a:t>
            </a:r>
            <a:r>
              <a:rPr lang="en-GB" sz="2000" dirty="0">
                <a:solidFill>
                  <a:schemeClr val="accent1"/>
                </a:solidFill>
                <a:latin typeface="Helvetica Neue" panose="02000503000000020004" pitchFamily="2" charset="0"/>
                <a:ea typeface="Helvetica Neue" panose="02000503000000020004" pitchFamily="2" charset="0"/>
                <a:cs typeface="Helvetica Neue" panose="02000503000000020004" pitchFamily="2" charset="0"/>
              </a:rPr>
              <a:t>/research/concord</a:t>
            </a:r>
          </a:p>
        </p:txBody>
      </p:sp>
      <p:sp>
        <p:nvSpPr>
          <p:cNvPr id="5" name="Google Shape;123;p29">
            <a:extLst>
              <a:ext uri="{FF2B5EF4-FFF2-40B4-BE49-F238E27FC236}">
                <a16:creationId xmlns:a16="http://schemas.microsoft.com/office/drawing/2014/main" id="{809B97C3-1A3A-35B4-DEFF-2FF93F1A1795}"/>
              </a:ext>
            </a:extLst>
          </p:cNvPr>
          <p:cNvSpPr txBox="1">
            <a:spLocks/>
          </p:cNvSpPr>
          <p:nvPr/>
        </p:nvSpPr>
        <p:spPr>
          <a:xfrm>
            <a:off x="0" y="288275"/>
            <a:ext cx="9144000" cy="5727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200"/>
              <a:buFont typeface="Google Sans"/>
              <a:buNone/>
              <a:defRPr sz="3200" b="1" i="0" u="none" strike="noStrike" cap="none">
                <a:solidFill>
                  <a:schemeClr val="dk1"/>
                </a:solidFill>
                <a:latin typeface="Google Sans"/>
                <a:ea typeface="Google Sans"/>
                <a:cs typeface="Google Sans"/>
                <a:sym typeface="Google Sans"/>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pPr>
              <a:buSzPts val="990"/>
            </a:pPr>
            <a:r>
              <a:rPr lang="en-GB" sz="300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Concord: </a:t>
            </a:r>
            <a:r>
              <a:rPr lang="en-GB" sz="3000">
                <a:latin typeface="Helvetica Neue" panose="02000503000000020004" pitchFamily="2" charset="0"/>
                <a:ea typeface="Helvetica Neue" panose="02000503000000020004" pitchFamily="2" charset="0"/>
                <a:cs typeface="Helvetica Neue" panose="02000503000000020004" pitchFamily="2" charset="0"/>
              </a:rPr>
              <a:t>A µs-Scale Scheduling Runtime</a:t>
            </a:r>
            <a:endParaRPr lang="en-GB" sz="3000" dirty="0">
              <a:latin typeface="Helvetica Neue" panose="02000503000000020004" pitchFamily="2" charset="0"/>
              <a:ea typeface="Helvetica Neue" panose="02000503000000020004" pitchFamily="2" charset="0"/>
              <a:cs typeface="Helvetica Neue" panose="02000503000000020004" pitchFamily="2" charset="0"/>
            </a:endParaRPr>
          </a:p>
        </p:txBody>
      </p:sp>
      <p:pic>
        <p:nvPicPr>
          <p:cNvPr id="8" name="Picture 7">
            <a:extLst>
              <a:ext uri="{FF2B5EF4-FFF2-40B4-BE49-F238E27FC236}">
                <a16:creationId xmlns:a16="http://schemas.microsoft.com/office/drawing/2014/main" id="{1FC845A7-A1F5-B1C3-2925-CCF4E71C66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59018" y="4024642"/>
            <a:ext cx="930978" cy="925688"/>
          </a:xfrm>
          <a:prstGeom prst="rect">
            <a:avLst/>
          </a:prstGeom>
        </p:spPr>
      </p:pic>
    </p:spTree>
    <p:extLst>
      <p:ext uri="{BB962C8B-B14F-4D97-AF65-F5344CB8AC3E}">
        <p14:creationId xmlns:p14="http://schemas.microsoft.com/office/powerpoint/2010/main" val="29070801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5"/>
          <p:cNvSpPr txBox="1"/>
          <p:nvPr/>
        </p:nvSpPr>
        <p:spPr>
          <a:xfrm>
            <a:off x="0" y="1922887"/>
            <a:ext cx="9144000" cy="1297727"/>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5000" b="1"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sym typeface="Google Sans"/>
              </a:rPr>
              <a:t>Backup Slides</a:t>
            </a:r>
          </a:p>
        </p:txBody>
      </p:sp>
    </p:spTree>
    <p:extLst>
      <p:ext uri="{BB962C8B-B14F-4D97-AF65-F5344CB8AC3E}">
        <p14:creationId xmlns:p14="http://schemas.microsoft.com/office/powerpoint/2010/main" val="5027855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0" y="2882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3000" dirty="0">
                <a:latin typeface="Helvetica Neue" panose="02000503000000020004" pitchFamily="2" charset="0"/>
                <a:ea typeface="Helvetica Neue" panose="02000503000000020004" pitchFamily="2" charset="0"/>
                <a:cs typeface="Helvetica Neue" panose="02000503000000020004" pitchFamily="2" charset="0"/>
              </a:rPr>
              <a:t>Safety-First </a:t>
            </a:r>
            <a:r>
              <a:rPr lang="en-GB" sz="3000" dirty="0" err="1">
                <a:latin typeface="Helvetica Neue" panose="02000503000000020004" pitchFamily="2" charset="0"/>
                <a:ea typeface="Helvetica Neue" panose="02000503000000020004" pitchFamily="2" charset="0"/>
                <a:cs typeface="Helvetica Neue" panose="02000503000000020004" pitchFamily="2" charset="0"/>
              </a:rPr>
              <a:t>Preemption</a:t>
            </a:r>
            <a:r>
              <a:rPr lang="en-GB" sz="3000" dirty="0">
                <a:latin typeface="Helvetica Neue" panose="02000503000000020004" pitchFamily="2" charset="0"/>
                <a:ea typeface="Helvetica Neue" panose="02000503000000020004" pitchFamily="2" charset="0"/>
                <a:cs typeface="Helvetica Neue" panose="02000503000000020004" pitchFamily="2" charset="0"/>
              </a:rPr>
              <a:t> in Concord</a:t>
            </a:r>
            <a:endParaRPr lang="en-GB" sz="30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32</a:t>
            </a:fld>
            <a:endParaRPr lang="en" dirty="0"/>
          </a:p>
        </p:txBody>
      </p:sp>
      <p:sp>
        <p:nvSpPr>
          <p:cNvPr id="3" name="Google Shape;131;p30">
            <a:extLst>
              <a:ext uri="{FF2B5EF4-FFF2-40B4-BE49-F238E27FC236}">
                <a16:creationId xmlns:a16="http://schemas.microsoft.com/office/drawing/2014/main" id="{7C88FB23-D0B8-55DE-EFBB-DB766C5E9D0C}"/>
              </a:ext>
            </a:extLst>
          </p:cNvPr>
          <p:cNvSpPr txBox="1">
            <a:spLocks noGrp="1"/>
          </p:cNvSpPr>
          <p:nvPr>
            <p:ph type="body" idx="1"/>
          </p:nvPr>
        </p:nvSpPr>
        <p:spPr>
          <a:xfrm>
            <a:off x="234700" y="1079323"/>
            <a:ext cx="9144000" cy="3416400"/>
          </a:xfrm>
          <a:prstGeom prst="rect">
            <a:avLst/>
          </a:prstGeom>
        </p:spPr>
        <p:txBody>
          <a:bodyPr spcFirstLastPara="1" wrap="square" lIns="91425" tIns="91425" rIns="91425" bIns="91425" anchor="t" anchorCtr="0">
            <a:noAutofit/>
          </a:bodyPr>
          <a:lstStyle/>
          <a:p>
            <a:pPr marL="393700" indent="-285750">
              <a:lnSpc>
                <a:spcPct val="100000"/>
              </a:lnSpc>
              <a:buClr>
                <a:schemeClr val="dk1"/>
              </a:buClr>
              <a:buSzPct val="60000"/>
            </a:pPr>
            <a:r>
              <a:rPr lang="en-US"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Compiler has full control over code it instruments</a:t>
            </a:r>
          </a:p>
          <a:p>
            <a:pPr marL="393700" indent="-285750">
              <a:lnSpc>
                <a:spcPct val="100000"/>
              </a:lnSpc>
              <a:spcBef>
                <a:spcPts val="1000"/>
              </a:spcBef>
              <a:buClr>
                <a:schemeClr val="dk1"/>
              </a:buClr>
              <a:buSzPct val="60000"/>
            </a:pPr>
            <a:r>
              <a:rPr lang="en-US"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Do no instrument external library/</a:t>
            </a:r>
            <a:r>
              <a:rPr lang="en-US"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syscalls</a:t>
            </a:r>
            <a:endParaRPr lang="en-US"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marL="850900" lvl="1" indent="-285750">
              <a:lnSpc>
                <a:spcPct val="100000"/>
              </a:lnSpc>
              <a:buClr>
                <a:schemeClr val="dk1"/>
              </a:buClr>
              <a:buSzPct val="60000"/>
            </a:pPr>
            <a:r>
              <a:rPr lang="en-US" sz="1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Long running external calls rare in µs-scale applications</a:t>
            </a:r>
          </a:p>
          <a:p>
            <a:pPr marL="393700" indent="-285750">
              <a:lnSpc>
                <a:spcPct val="100000"/>
              </a:lnSpc>
              <a:spcBef>
                <a:spcPts val="1000"/>
              </a:spcBef>
              <a:buClr>
                <a:schemeClr val="dk1"/>
              </a:buClr>
              <a:buSzPct val="60000"/>
            </a:pPr>
            <a:r>
              <a:rPr lang="en-US"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Must modify code to avoid preemption during critical sections in application</a:t>
            </a:r>
          </a:p>
          <a:p>
            <a:pPr marL="850900" lvl="1" indent="-285750">
              <a:lnSpc>
                <a:spcPct val="100000"/>
              </a:lnSpc>
              <a:buClr>
                <a:schemeClr val="dk1"/>
              </a:buClr>
              <a:buSzPct val="60000"/>
            </a:pPr>
            <a:r>
              <a:rPr lang="en-US" sz="1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Only 4 LOC changed in </a:t>
            </a:r>
            <a:r>
              <a:rPr lang="en-US" sz="1800" dirty="0" err="1">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LevelDB</a:t>
            </a:r>
            <a:endParaRPr lang="en-US" sz="1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endParaRPr>
          </a:p>
          <a:p>
            <a:pPr marL="850900" lvl="1" indent="-285750">
              <a:lnSpc>
                <a:spcPct val="100000"/>
              </a:lnSpc>
              <a:buClr>
                <a:schemeClr val="dk1"/>
              </a:buClr>
              <a:buSzPct val="60000"/>
            </a:pPr>
            <a:r>
              <a:rPr lang="en-US" sz="1800" dirty="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Wrapper around mutex lock, unlock</a:t>
            </a:r>
          </a:p>
          <a:p>
            <a:pPr marL="393700" indent="-285750">
              <a:lnSpc>
                <a:spcPct val="100000"/>
              </a:lnSpc>
              <a:buClr>
                <a:schemeClr val="dk1"/>
              </a:buClr>
              <a:buSzPct val="60000"/>
            </a:pPr>
            <a:endParaRPr lang="en" sz="17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endParaRPr>
          </a:p>
          <a:p>
            <a:pPr marL="914400" lvl="1" indent="-349250" algn="l" rtl="0">
              <a:lnSpc>
                <a:spcPct val="100000"/>
              </a:lnSpc>
              <a:spcBef>
                <a:spcPts val="0"/>
              </a:spcBef>
              <a:spcAft>
                <a:spcPts val="0"/>
              </a:spcAft>
              <a:buClr>
                <a:schemeClr val="dk1"/>
              </a:buClr>
              <a:buSzPct val="60000"/>
              <a:buChar char="○"/>
            </a:pPr>
            <a:endPar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7003905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0" y="2882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dirty="0">
                <a:latin typeface="Helvetica Neue" panose="02000503000000020004" pitchFamily="2" charset="0"/>
                <a:ea typeface="Helvetica Neue" panose="02000503000000020004" pitchFamily="2" charset="0"/>
                <a:cs typeface="Helvetica Neue" panose="02000503000000020004" pitchFamily="2" charset="0"/>
              </a:rPr>
              <a:t>Bimodal Distribution</a:t>
            </a: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33</a:t>
            </a:fld>
            <a:endParaRPr lang="en"/>
          </a:p>
        </p:txBody>
      </p:sp>
      <p:pic>
        <p:nvPicPr>
          <p:cNvPr id="6" name="Picture 5">
            <a:extLst>
              <a:ext uri="{FF2B5EF4-FFF2-40B4-BE49-F238E27FC236}">
                <a16:creationId xmlns:a16="http://schemas.microsoft.com/office/drawing/2014/main" id="{8EACBE21-F6FB-AEF5-70A3-33B0C13F0535}"/>
              </a:ext>
            </a:extLst>
          </p:cNvPr>
          <p:cNvPicPr>
            <a:picLocks noChangeAspect="1"/>
          </p:cNvPicPr>
          <p:nvPr/>
        </p:nvPicPr>
        <p:blipFill>
          <a:blip r:embed="rId3"/>
          <a:srcRect/>
          <a:stretch/>
        </p:blipFill>
        <p:spPr>
          <a:xfrm>
            <a:off x="1735605" y="1138335"/>
            <a:ext cx="5778668" cy="2487677"/>
          </a:xfrm>
          <a:prstGeom prst="rect">
            <a:avLst/>
          </a:prstGeom>
        </p:spPr>
      </p:pic>
      <p:sp>
        <p:nvSpPr>
          <p:cNvPr id="7" name="TextBox 6">
            <a:extLst>
              <a:ext uri="{FF2B5EF4-FFF2-40B4-BE49-F238E27FC236}">
                <a16:creationId xmlns:a16="http://schemas.microsoft.com/office/drawing/2014/main" id="{F537D1D0-CDDA-6C71-BBC9-9D7FF9BEED60}"/>
              </a:ext>
            </a:extLst>
          </p:cNvPr>
          <p:cNvSpPr txBox="1"/>
          <p:nvPr/>
        </p:nvSpPr>
        <p:spPr>
          <a:xfrm>
            <a:off x="1735605" y="3903372"/>
            <a:ext cx="6364054" cy="830997"/>
          </a:xfrm>
          <a:prstGeom prst="rect">
            <a:avLst/>
          </a:prstGeom>
          <a:noFill/>
        </p:spPr>
        <p:txBody>
          <a:bodyPr wrap="square" rtlCol="0">
            <a:spAutoFit/>
          </a:bodyPr>
          <a:lstStyle/>
          <a:p>
            <a:pPr algn="ctr"/>
            <a:r>
              <a:rPr lang="en-GB" sz="1600" dirty="0">
                <a:latin typeface="Helvetica Neue" panose="02000503000000020004" pitchFamily="2" charset="0"/>
                <a:ea typeface="Helvetica Neue" panose="02000503000000020004" pitchFamily="2" charset="0"/>
                <a:cs typeface="Helvetica Neue" panose="02000503000000020004" pitchFamily="2" charset="0"/>
              </a:rPr>
              <a:t>Synthetic workload with Bimodal distribution</a:t>
            </a:r>
          </a:p>
          <a:p>
            <a:pPr algn="ctr"/>
            <a:r>
              <a:rPr lang="en-GB" sz="1600" dirty="0">
                <a:latin typeface="Helvetica Neue" panose="02000503000000020004" pitchFamily="2" charset="0"/>
                <a:ea typeface="Helvetica Neue" panose="02000503000000020004" pitchFamily="2" charset="0"/>
                <a:cs typeface="Helvetica Neue" panose="02000503000000020004" pitchFamily="2" charset="0"/>
              </a:rPr>
              <a:t>50%: 1µs, 50%: 100µs</a:t>
            </a:r>
          </a:p>
          <a:p>
            <a:pPr algn="ctr"/>
            <a:r>
              <a:rPr lang="en-GB" sz="1600" dirty="0">
                <a:latin typeface="Helvetica Neue" panose="02000503000000020004" pitchFamily="2" charset="0"/>
                <a:ea typeface="Helvetica Neue" panose="02000503000000020004" pitchFamily="2" charset="0"/>
                <a:cs typeface="Helvetica Neue" panose="02000503000000020004" pitchFamily="2" charset="0"/>
              </a:rPr>
              <a:t>Scheduling quantum = 5µs</a:t>
            </a:r>
            <a:endParaRPr lang="en-CH" sz="1600" dirty="0">
              <a:latin typeface="Helvetica Neue" panose="02000503000000020004" pitchFamily="2" charset="0"/>
              <a:ea typeface="Helvetica Neue" panose="02000503000000020004" pitchFamily="2" charset="0"/>
              <a:cs typeface="Helvetica Neue" panose="02000503000000020004" pitchFamily="2" charset="0"/>
            </a:endParaRPr>
          </a:p>
        </p:txBody>
      </p:sp>
      <p:cxnSp>
        <p:nvCxnSpPr>
          <p:cNvPr id="8" name="Straight Arrow Connector 7">
            <a:extLst>
              <a:ext uri="{FF2B5EF4-FFF2-40B4-BE49-F238E27FC236}">
                <a16:creationId xmlns:a16="http://schemas.microsoft.com/office/drawing/2014/main" id="{34A18D3E-2488-43B2-0028-4174452EAB3A}"/>
              </a:ext>
            </a:extLst>
          </p:cNvPr>
          <p:cNvCxnSpPr>
            <a:cxnSpLocks/>
          </p:cNvCxnSpPr>
          <p:nvPr/>
        </p:nvCxnSpPr>
        <p:spPr>
          <a:xfrm>
            <a:off x="6251608" y="2266273"/>
            <a:ext cx="609921" cy="0"/>
          </a:xfrm>
          <a:prstGeom prst="straightConnector1">
            <a:avLst/>
          </a:prstGeom>
          <a:ln w="12700" cap="rnd">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FE4A690-1DB4-7FEA-6B67-9B4E6E34A355}"/>
              </a:ext>
            </a:extLst>
          </p:cNvPr>
          <p:cNvSpPr txBox="1"/>
          <p:nvPr/>
        </p:nvSpPr>
        <p:spPr>
          <a:xfrm>
            <a:off x="6249022" y="1885883"/>
            <a:ext cx="600978" cy="330860"/>
          </a:xfrm>
          <a:prstGeom prst="rect">
            <a:avLst/>
          </a:prstGeom>
          <a:solidFill>
            <a:srgbClr val="C00000"/>
          </a:solidFill>
        </p:spPr>
        <p:txBody>
          <a:bodyPr wrap="square" rtlCol="0">
            <a:spAutoFit/>
          </a:bodyPr>
          <a:lstStyle/>
          <a:p>
            <a:pPr algn="ctr"/>
            <a:r>
              <a:rPr lang="en-GB" sz="15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18%</a:t>
            </a:r>
            <a:endParaRPr lang="en-CH" sz="15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4469179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0" y="2882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dirty="0">
                <a:latin typeface="Helvetica Neue" panose="02000503000000020004" pitchFamily="2" charset="0"/>
                <a:ea typeface="Helvetica Neue" panose="02000503000000020004" pitchFamily="2" charset="0"/>
                <a:cs typeface="Helvetica Neue" panose="02000503000000020004" pitchFamily="2" charset="0"/>
              </a:rPr>
              <a:t>Compiler Overhead Across Programs</a:t>
            </a: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34</a:t>
            </a:fld>
            <a:endParaRPr lang="en"/>
          </a:p>
        </p:txBody>
      </p:sp>
      <p:pic>
        <p:nvPicPr>
          <p:cNvPr id="4" name="Picture 3">
            <a:extLst>
              <a:ext uri="{FF2B5EF4-FFF2-40B4-BE49-F238E27FC236}">
                <a16:creationId xmlns:a16="http://schemas.microsoft.com/office/drawing/2014/main" id="{E06EA2BC-FC27-F2A1-7998-DF1EA1B9F811}"/>
              </a:ext>
            </a:extLst>
          </p:cNvPr>
          <p:cNvPicPr>
            <a:picLocks noChangeAspect="1"/>
          </p:cNvPicPr>
          <p:nvPr/>
        </p:nvPicPr>
        <p:blipFill rotWithShape="1">
          <a:blip r:embed="rId3"/>
          <a:srcRect b="9348"/>
          <a:stretch/>
        </p:blipFill>
        <p:spPr>
          <a:xfrm>
            <a:off x="1290427" y="1010141"/>
            <a:ext cx="3213556" cy="3845084"/>
          </a:xfrm>
          <a:prstGeom prst="rect">
            <a:avLst/>
          </a:prstGeom>
        </p:spPr>
      </p:pic>
      <p:grpSp>
        <p:nvGrpSpPr>
          <p:cNvPr id="11" name="Group 10">
            <a:extLst>
              <a:ext uri="{FF2B5EF4-FFF2-40B4-BE49-F238E27FC236}">
                <a16:creationId xmlns:a16="http://schemas.microsoft.com/office/drawing/2014/main" id="{CB74D3B8-590B-0627-D3FA-6C98A1C51528}"/>
              </a:ext>
            </a:extLst>
          </p:cNvPr>
          <p:cNvGrpSpPr/>
          <p:nvPr/>
        </p:nvGrpSpPr>
        <p:grpSpPr>
          <a:xfrm>
            <a:off x="4734989" y="2444664"/>
            <a:ext cx="4180345" cy="841006"/>
            <a:chOff x="4734989" y="2887580"/>
            <a:chExt cx="4180345" cy="841006"/>
          </a:xfrm>
        </p:grpSpPr>
        <p:pic>
          <p:nvPicPr>
            <p:cNvPr id="5" name="Picture 4">
              <a:extLst>
                <a:ext uri="{FF2B5EF4-FFF2-40B4-BE49-F238E27FC236}">
                  <a16:creationId xmlns:a16="http://schemas.microsoft.com/office/drawing/2014/main" id="{E01B646C-8AC6-6472-8DCE-72FB297E61C2}"/>
                </a:ext>
              </a:extLst>
            </p:cNvPr>
            <p:cNvPicPr>
              <a:picLocks noChangeAspect="1"/>
            </p:cNvPicPr>
            <p:nvPr/>
          </p:nvPicPr>
          <p:blipFill rotWithShape="1">
            <a:blip r:embed="rId3"/>
            <a:srcRect t="90720" r="74907"/>
            <a:stretch/>
          </p:blipFill>
          <p:spPr>
            <a:xfrm>
              <a:off x="4734989" y="2887580"/>
              <a:ext cx="1722962" cy="841006"/>
            </a:xfrm>
            <a:prstGeom prst="rect">
              <a:avLst/>
            </a:prstGeom>
          </p:spPr>
        </p:pic>
        <p:pic>
          <p:nvPicPr>
            <p:cNvPr id="10" name="Picture 9">
              <a:extLst>
                <a:ext uri="{FF2B5EF4-FFF2-40B4-BE49-F238E27FC236}">
                  <a16:creationId xmlns:a16="http://schemas.microsoft.com/office/drawing/2014/main" id="{87EA9A2E-52F1-97FD-2B07-1F759C083FAA}"/>
                </a:ext>
              </a:extLst>
            </p:cNvPr>
            <p:cNvPicPr>
              <a:picLocks noChangeAspect="1"/>
            </p:cNvPicPr>
            <p:nvPr/>
          </p:nvPicPr>
          <p:blipFill rotWithShape="1">
            <a:blip r:embed="rId3"/>
            <a:srcRect l="64212" t="90720"/>
            <a:stretch/>
          </p:blipFill>
          <p:spPr>
            <a:xfrm>
              <a:off x="6457951" y="2887580"/>
              <a:ext cx="2457383" cy="841006"/>
            </a:xfrm>
            <a:prstGeom prst="rect">
              <a:avLst/>
            </a:prstGeom>
          </p:spPr>
        </p:pic>
      </p:grpSp>
    </p:spTree>
    <p:extLst>
      <p:ext uri="{BB962C8B-B14F-4D97-AF65-F5344CB8AC3E}">
        <p14:creationId xmlns:p14="http://schemas.microsoft.com/office/powerpoint/2010/main" val="29126124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0" y="2882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3000" dirty="0">
                <a:latin typeface="Helvetica Neue" panose="02000503000000020004" pitchFamily="2" charset="0"/>
                <a:ea typeface="Helvetica Neue" panose="02000503000000020004" pitchFamily="2" charset="0"/>
                <a:cs typeface="Helvetica Neue" panose="02000503000000020004" pitchFamily="2" charset="0"/>
              </a:rPr>
              <a:t>Optimal Scheduling Sacrifices </a:t>
            </a:r>
            <a:r>
              <a:rPr lang="en-GB" sz="30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Throughput!</a:t>
            </a: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4</a:t>
            </a:fld>
            <a:endParaRPr lang="en"/>
          </a:p>
        </p:txBody>
      </p:sp>
      <p:sp>
        <p:nvSpPr>
          <p:cNvPr id="3" name="Google Shape;131;p30">
            <a:extLst>
              <a:ext uri="{FF2B5EF4-FFF2-40B4-BE49-F238E27FC236}">
                <a16:creationId xmlns:a16="http://schemas.microsoft.com/office/drawing/2014/main" id="{7C88FB23-D0B8-55DE-EFBB-DB766C5E9D0C}"/>
              </a:ext>
            </a:extLst>
          </p:cNvPr>
          <p:cNvSpPr txBox="1">
            <a:spLocks noGrp="1"/>
          </p:cNvSpPr>
          <p:nvPr>
            <p:ph type="body" idx="1"/>
          </p:nvPr>
        </p:nvSpPr>
        <p:spPr>
          <a:xfrm>
            <a:off x="114888" y="1080000"/>
            <a:ext cx="8914224" cy="3416400"/>
          </a:xfrm>
          <a:prstGeom prst="rect">
            <a:avLst/>
          </a:prstGeom>
        </p:spPr>
        <p:txBody>
          <a:bodyPr spcFirstLastPara="1" wrap="square" lIns="91425" tIns="91425" rIns="91425" bIns="91425" anchor="t" anchorCtr="0">
            <a:noAutofit/>
          </a:bodyPr>
          <a:lstStyle/>
          <a:p>
            <a:pPr marL="107950" indent="0" algn="ctr">
              <a:lnSpc>
                <a:spcPct val="100000"/>
              </a:lnSpc>
              <a:buClr>
                <a:schemeClr val="dk1"/>
              </a:buClr>
              <a:buSzPct val="60000"/>
              <a:buNone/>
            </a:pPr>
            <a:r>
              <a:rPr lang="en-US"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Systems answers are less clear</a:t>
            </a:r>
          </a:p>
          <a:p>
            <a:pPr marL="107950" indent="0" algn="ctr">
              <a:lnSpc>
                <a:spcPct val="100000"/>
              </a:lnSpc>
              <a:buClr>
                <a:schemeClr val="dk1"/>
              </a:buClr>
              <a:buSzPct val="60000"/>
              <a:buNone/>
            </a:pPr>
            <a:r>
              <a:rPr lang="en-US"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Canonically implementing optimal policies mandates high-overhead </a:t>
            </a:r>
            <a:r>
              <a:rPr lang="en-US"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mechanisms</a:t>
            </a:r>
          </a:p>
        </p:txBody>
      </p:sp>
      <p:pic>
        <p:nvPicPr>
          <p:cNvPr id="23" name="Picture 22">
            <a:extLst>
              <a:ext uri="{FF2B5EF4-FFF2-40B4-BE49-F238E27FC236}">
                <a16:creationId xmlns:a16="http://schemas.microsoft.com/office/drawing/2014/main" id="{099FA40F-1956-477D-6B05-A9FAD31E3351}"/>
              </a:ext>
            </a:extLst>
          </p:cNvPr>
          <p:cNvPicPr>
            <a:picLocks noChangeAspect="1"/>
          </p:cNvPicPr>
          <p:nvPr/>
        </p:nvPicPr>
        <p:blipFill>
          <a:blip r:embed="rId3"/>
          <a:stretch>
            <a:fillRect/>
          </a:stretch>
        </p:blipFill>
        <p:spPr>
          <a:xfrm>
            <a:off x="2234093" y="2211069"/>
            <a:ext cx="4675814" cy="2044200"/>
          </a:xfrm>
          <a:prstGeom prst="rect">
            <a:avLst/>
          </a:prstGeom>
        </p:spPr>
      </p:pic>
      <p:cxnSp>
        <p:nvCxnSpPr>
          <p:cNvPr id="24" name="Straight Arrow Connector 23">
            <a:extLst>
              <a:ext uri="{FF2B5EF4-FFF2-40B4-BE49-F238E27FC236}">
                <a16:creationId xmlns:a16="http://schemas.microsoft.com/office/drawing/2014/main" id="{5EFEA5A7-AE7E-806C-77C2-BDDF229338F0}"/>
              </a:ext>
            </a:extLst>
          </p:cNvPr>
          <p:cNvCxnSpPr>
            <a:cxnSpLocks/>
          </p:cNvCxnSpPr>
          <p:nvPr/>
        </p:nvCxnSpPr>
        <p:spPr>
          <a:xfrm>
            <a:off x="5462338" y="3214102"/>
            <a:ext cx="0" cy="457200"/>
          </a:xfrm>
          <a:prstGeom prst="straightConnector1">
            <a:avLst/>
          </a:prstGeom>
          <a:ln w="12700" cap="rnd">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2" name="Picture 31">
            <a:extLst>
              <a:ext uri="{FF2B5EF4-FFF2-40B4-BE49-F238E27FC236}">
                <a16:creationId xmlns:a16="http://schemas.microsoft.com/office/drawing/2014/main" id="{F96B4ED1-B45B-7FCA-D74D-77E5DA4565A9}"/>
              </a:ext>
            </a:extLst>
          </p:cNvPr>
          <p:cNvPicPr>
            <a:picLocks noChangeAspect="1"/>
          </p:cNvPicPr>
          <p:nvPr/>
        </p:nvPicPr>
        <p:blipFill>
          <a:blip r:embed="rId4"/>
          <a:stretch>
            <a:fillRect/>
          </a:stretch>
        </p:blipFill>
        <p:spPr>
          <a:xfrm>
            <a:off x="5118833" y="3362558"/>
            <a:ext cx="294305" cy="294305"/>
          </a:xfrm>
          <a:prstGeom prst="rect">
            <a:avLst/>
          </a:prstGeom>
        </p:spPr>
      </p:pic>
      <p:cxnSp>
        <p:nvCxnSpPr>
          <p:cNvPr id="33" name="Straight Arrow Connector 32">
            <a:extLst>
              <a:ext uri="{FF2B5EF4-FFF2-40B4-BE49-F238E27FC236}">
                <a16:creationId xmlns:a16="http://schemas.microsoft.com/office/drawing/2014/main" id="{F8454EF9-7BA1-19E5-53A4-E5E26E982BFB}"/>
              </a:ext>
            </a:extLst>
          </p:cNvPr>
          <p:cNvCxnSpPr>
            <a:cxnSpLocks/>
          </p:cNvCxnSpPr>
          <p:nvPr/>
        </p:nvCxnSpPr>
        <p:spPr>
          <a:xfrm>
            <a:off x="5823285" y="2979969"/>
            <a:ext cx="827772" cy="0"/>
          </a:xfrm>
          <a:prstGeom prst="straightConnector1">
            <a:avLst/>
          </a:prstGeom>
          <a:ln w="12700" cap="rnd">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37" name="Picture 36">
            <a:extLst>
              <a:ext uri="{FF2B5EF4-FFF2-40B4-BE49-F238E27FC236}">
                <a16:creationId xmlns:a16="http://schemas.microsoft.com/office/drawing/2014/main" id="{D62BEBD1-4196-C373-4EFB-054A9EE31FDF}"/>
              </a:ext>
            </a:extLst>
          </p:cNvPr>
          <p:cNvPicPr>
            <a:picLocks noChangeAspect="1"/>
          </p:cNvPicPr>
          <p:nvPr/>
        </p:nvPicPr>
        <p:blipFill>
          <a:blip r:embed="rId5"/>
          <a:stretch>
            <a:fillRect/>
          </a:stretch>
        </p:blipFill>
        <p:spPr>
          <a:xfrm>
            <a:off x="6187238" y="2636526"/>
            <a:ext cx="289493" cy="289493"/>
          </a:xfrm>
          <a:prstGeom prst="rect">
            <a:avLst/>
          </a:prstGeom>
        </p:spPr>
      </p:pic>
    </p:spTree>
    <p:extLst>
      <p:ext uri="{BB962C8B-B14F-4D97-AF65-F5344CB8AC3E}">
        <p14:creationId xmlns:p14="http://schemas.microsoft.com/office/powerpoint/2010/main" val="1555011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0" y="2882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3000" dirty="0">
                <a:latin typeface="Helvetica Neue" panose="02000503000000020004" pitchFamily="2" charset="0"/>
                <a:ea typeface="Helvetica Neue" panose="02000503000000020004" pitchFamily="2" charset="0"/>
                <a:cs typeface="Helvetica Neue" panose="02000503000000020004" pitchFamily="2" charset="0"/>
              </a:rPr>
              <a:t>Optimal Scheduling Sacrifices </a:t>
            </a:r>
            <a:r>
              <a:rPr lang="en-GB" sz="30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Throughput!</a:t>
            </a: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5</a:t>
            </a:fld>
            <a:endParaRPr lang="en"/>
          </a:p>
        </p:txBody>
      </p:sp>
      <p:sp>
        <p:nvSpPr>
          <p:cNvPr id="6" name="Google Shape;125;p29">
            <a:extLst>
              <a:ext uri="{FF2B5EF4-FFF2-40B4-BE49-F238E27FC236}">
                <a16:creationId xmlns:a16="http://schemas.microsoft.com/office/drawing/2014/main" id="{76494C22-54C1-5ED3-1CB0-5ABC629711AC}"/>
              </a:ext>
            </a:extLst>
          </p:cNvPr>
          <p:cNvSpPr/>
          <p:nvPr/>
        </p:nvSpPr>
        <p:spPr>
          <a:xfrm>
            <a:off x="334578" y="4421417"/>
            <a:ext cx="8587734" cy="485449"/>
          </a:xfrm>
          <a:prstGeom prst="roundRect">
            <a:avLst>
              <a:gd name="adj" fmla="val 16667"/>
            </a:avLst>
          </a:prstGeom>
          <a:solidFill>
            <a:srgbClr val="C00000"/>
          </a:solidFill>
          <a:ln w="381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rPr>
              <a:t>Can we improve maximum sustainable throughput without sacrificing tail latency?</a:t>
            </a:r>
            <a:endParaRPr sz="18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endParaRPr>
          </a:p>
        </p:txBody>
      </p:sp>
      <p:pic>
        <p:nvPicPr>
          <p:cNvPr id="7" name="Picture 6">
            <a:extLst>
              <a:ext uri="{FF2B5EF4-FFF2-40B4-BE49-F238E27FC236}">
                <a16:creationId xmlns:a16="http://schemas.microsoft.com/office/drawing/2014/main" id="{DE92DCB9-7F41-6215-6CF8-2B21165EA27C}"/>
              </a:ext>
            </a:extLst>
          </p:cNvPr>
          <p:cNvPicPr>
            <a:picLocks noChangeAspect="1"/>
          </p:cNvPicPr>
          <p:nvPr/>
        </p:nvPicPr>
        <p:blipFill>
          <a:blip r:embed="rId3"/>
          <a:srcRect/>
          <a:stretch/>
        </p:blipFill>
        <p:spPr>
          <a:xfrm>
            <a:off x="2234093" y="2210400"/>
            <a:ext cx="4675813" cy="2044200"/>
          </a:xfrm>
          <a:prstGeom prst="rect">
            <a:avLst/>
          </a:prstGeom>
        </p:spPr>
      </p:pic>
      <p:cxnSp>
        <p:nvCxnSpPr>
          <p:cNvPr id="8" name="Straight Arrow Connector 7">
            <a:extLst>
              <a:ext uri="{FF2B5EF4-FFF2-40B4-BE49-F238E27FC236}">
                <a16:creationId xmlns:a16="http://schemas.microsoft.com/office/drawing/2014/main" id="{892EBD59-3936-FAD9-486D-98592A3392CA}"/>
              </a:ext>
            </a:extLst>
          </p:cNvPr>
          <p:cNvCxnSpPr>
            <a:cxnSpLocks/>
          </p:cNvCxnSpPr>
          <p:nvPr/>
        </p:nvCxnSpPr>
        <p:spPr>
          <a:xfrm>
            <a:off x="5826060" y="3138155"/>
            <a:ext cx="692439" cy="0"/>
          </a:xfrm>
          <a:prstGeom prst="straightConnector1">
            <a:avLst/>
          </a:prstGeom>
          <a:ln w="25400" cap="rnd">
            <a:solidFill>
              <a:schemeClr val="tx1"/>
            </a:solidFill>
            <a:headEnd type="none"/>
            <a:tailEnd type="triangle" w="lg" len="lg"/>
          </a:ln>
        </p:spPr>
        <p:style>
          <a:lnRef idx="1">
            <a:schemeClr val="accent1"/>
          </a:lnRef>
          <a:fillRef idx="0">
            <a:schemeClr val="accent1"/>
          </a:fillRef>
          <a:effectRef idx="0">
            <a:schemeClr val="accent1"/>
          </a:effectRef>
          <a:fontRef idx="minor">
            <a:schemeClr val="tx1"/>
          </a:fontRef>
        </p:style>
      </p:cxnSp>
      <p:sp>
        <p:nvSpPr>
          <p:cNvPr id="10" name="Google Shape;131;p30">
            <a:extLst>
              <a:ext uri="{FF2B5EF4-FFF2-40B4-BE49-F238E27FC236}">
                <a16:creationId xmlns:a16="http://schemas.microsoft.com/office/drawing/2014/main" id="{D5D831AE-BC72-DC9F-CB2B-8E2A1A7C5B19}"/>
              </a:ext>
            </a:extLst>
          </p:cNvPr>
          <p:cNvSpPr txBox="1">
            <a:spLocks noGrp="1"/>
          </p:cNvSpPr>
          <p:nvPr>
            <p:ph type="body" idx="1"/>
          </p:nvPr>
        </p:nvSpPr>
        <p:spPr>
          <a:xfrm>
            <a:off x="114888" y="1080000"/>
            <a:ext cx="8914224" cy="3416400"/>
          </a:xfrm>
          <a:prstGeom prst="rect">
            <a:avLst/>
          </a:prstGeom>
        </p:spPr>
        <p:txBody>
          <a:bodyPr spcFirstLastPara="1" wrap="square" lIns="91425" tIns="91425" rIns="91425" bIns="91425" anchor="t" anchorCtr="0">
            <a:noAutofit/>
          </a:bodyPr>
          <a:lstStyle/>
          <a:p>
            <a:pPr marL="107950" indent="0" algn="ctr">
              <a:lnSpc>
                <a:spcPct val="100000"/>
              </a:lnSpc>
              <a:buClr>
                <a:schemeClr val="dk1"/>
              </a:buClr>
              <a:buSzPct val="60000"/>
              <a:buNone/>
            </a:pPr>
            <a:r>
              <a:rPr lang="en-US"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Systems answers are less clear</a:t>
            </a:r>
          </a:p>
          <a:p>
            <a:pPr marL="107950" indent="0" algn="ctr">
              <a:lnSpc>
                <a:spcPct val="100000"/>
              </a:lnSpc>
              <a:buClr>
                <a:schemeClr val="dk1"/>
              </a:buClr>
              <a:buSzPct val="60000"/>
              <a:buNone/>
            </a:pPr>
            <a:r>
              <a:rPr lang="en-US"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Canonically implementing optimal policies mandates high-overhead </a:t>
            </a:r>
            <a:r>
              <a:rPr lang="en-US"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mechanisms</a:t>
            </a:r>
          </a:p>
        </p:txBody>
      </p:sp>
    </p:spTree>
    <p:extLst>
      <p:ext uri="{BB962C8B-B14F-4D97-AF65-F5344CB8AC3E}">
        <p14:creationId xmlns:p14="http://schemas.microsoft.com/office/powerpoint/2010/main" val="177745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pic>
        <p:nvPicPr>
          <p:cNvPr id="36" name="Picture 35">
            <a:extLst>
              <a:ext uri="{FF2B5EF4-FFF2-40B4-BE49-F238E27FC236}">
                <a16:creationId xmlns:a16="http://schemas.microsoft.com/office/drawing/2014/main" id="{32A77A0C-E71C-7799-B4A5-8F4BD2B859FE}"/>
              </a:ext>
            </a:extLst>
          </p:cNvPr>
          <p:cNvPicPr>
            <a:picLocks noChangeAspect="1"/>
          </p:cNvPicPr>
          <p:nvPr/>
        </p:nvPicPr>
        <p:blipFill>
          <a:blip r:embed="rId3"/>
          <a:srcRect/>
          <a:stretch/>
        </p:blipFill>
        <p:spPr>
          <a:xfrm>
            <a:off x="1995686" y="2210400"/>
            <a:ext cx="4677188" cy="2044800"/>
          </a:xfrm>
          <a:prstGeom prst="rect">
            <a:avLst/>
          </a:prstGeom>
        </p:spPr>
      </p:pic>
      <p:sp>
        <p:nvSpPr>
          <p:cNvPr id="123" name="Google Shape;123;p29"/>
          <p:cNvSpPr txBox="1">
            <a:spLocks noGrp="1"/>
          </p:cNvSpPr>
          <p:nvPr>
            <p:ph type="title"/>
          </p:nvPr>
        </p:nvSpPr>
        <p:spPr>
          <a:xfrm>
            <a:off x="0" y="2882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3000" dirty="0">
                <a:latin typeface="Helvetica Neue" panose="02000503000000020004" pitchFamily="2" charset="0"/>
                <a:ea typeface="Helvetica Neue" panose="02000503000000020004" pitchFamily="2" charset="0"/>
                <a:cs typeface="Helvetica Neue" panose="02000503000000020004" pitchFamily="2" charset="0"/>
              </a:rPr>
              <a:t>Insight: </a:t>
            </a:r>
            <a:r>
              <a:rPr lang="en-GB" sz="30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Approximate</a:t>
            </a:r>
            <a:r>
              <a:rPr lang="en-GB" sz="3000" dirty="0">
                <a:latin typeface="Helvetica Neue" panose="02000503000000020004" pitchFamily="2" charset="0"/>
                <a:ea typeface="Helvetica Neue" panose="02000503000000020004" pitchFamily="2" charset="0"/>
                <a:cs typeface="Helvetica Neue" panose="02000503000000020004" pitchFamily="2" charset="0"/>
              </a:rPr>
              <a:t> Optimal Policies</a:t>
            </a: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6</a:t>
            </a:fld>
            <a:endParaRPr lang="en"/>
          </a:p>
        </p:txBody>
      </p:sp>
      <p:sp>
        <p:nvSpPr>
          <p:cNvPr id="8" name="Google Shape;131;p30">
            <a:extLst>
              <a:ext uri="{FF2B5EF4-FFF2-40B4-BE49-F238E27FC236}">
                <a16:creationId xmlns:a16="http://schemas.microsoft.com/office/drawing/2014/main" id="{8728C832-BEA9-B977-4172-3B4A9860157E}"/>
              </a:ext>
            </a:extLst>
          </p:cNvPr>
          <p:cNvSpPr txBox="1">
            <a:spLocks noGrp="1"/>
          </p:cNvSpPr>
          <p:nvPr>
            <p:ph type="body" idx="1"/>
          </p:nvPr>
        </p:nvSpPr>
        <p:spPr>
          <a:xfrm>
            <a:off x="0" y="1080000"/>
            <a:ext cx="9144000" cy="808789"/>
          </a:xfrm>
          <a:prstGeom prst="rect">
            <a:avLst/>
          </a:prstGeom>
          <a:noFill/>
        </p:spPr>
        <p:txBody>
          <a:bodyPr spcFirstLastPara="1" wrap="square" lIns="91425" tIns="91425" rIns="91425" bIns="91425" anchor="t" anchorCtr="0">
            <a:noAutofit/>
          </a:bodyPr>
          <a:lstStyle/>
          <a:p>
            <a:pPr marL="107950" lvl="0" indent="0" algn="ctr" rtl="0">
              <a:lnSpc>
                <a:spcPct val="100000"/>
              </a:lnSpc>
              <a:spcAft>
                <a:spcPts val="0"/>
              </a:spcAft>
              <a:buClr>
                <a:schemeClr val="dk1"/>
              </a:buClr>
              <a:buSzPct val="60000"/>
              <a:buNone/>
            </a:pPr>
            <a:r>
              <a:rPr lang="en-US"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Enables low-overhead µs-scale scheduling mechanisms</a:t>
            </a:r>
          </a:p>
          <a:p>
            <a:pPr marL="107950" lvl="0" indent="0" algn="ctr" rtl="0">
              <a:lnSpc>
                <a:spcPct val="100000"/>
              </a:lnSpc>
              <a:spcAft>
                <a:spcPts val="0"/>
              </a:spcAft>
              <a:buClr>
                <a:schemeClr val="dk1"/>
              </a:buClr>
              <a:buSzPct val="60000"/>
              <a:buNone/>
            </a:pPr>
            <a:r>
              <a:rPr lang="en-US"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Significant throughput improvements at negligible tail latency cost</a:t>
            </a:r>
          </a:p>
        </p:txBody>
      </p:sp>
      <p:cxnSp>
        <p:nvCxnSpPr>
          <p:cNvPr id="18" name="Straight Arrow Connector 17">
            <a:extLst>
              <a:ext uri="{FF2B5EF4-FFF2-40B4-BE49-F238E27FC236}">
                <a16:creationId xmlns:a16="http://schemas.microsoft.com/office/drawing/2014/main" id="{11C5B616-3F06-F52E-3402-59EC78B4597A}"/>
              </a:ext>
            </a:extLst>
          </p:cNvPr>
          <p:cNvCxnSpPr>
            <a:cxnSpLocks/>
          </p:cNvCxnSpPr>
          <p:nvPr/>
        </p:nvCxnSpPr>
        <p:spPr>
          <a:xfrm>
            <a:off x="5218499" y="3773368"/>
            <a:ext cx="691892" cy="38707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B556B73C-2F4C-35AA-0ED7-248EA5E10722}"/>
              </a:ext>
            </a:extLst>
          </p:cNvPr>
          <p:cNvCxnSpPr>
            <a:cxnSpLocks/>
          </p:cNvCxnSpPr>
          <p:nvPr/>
        </p:nvCxnSpPr>
        <p:spPr>
          <a:xfrm>
            <a:off x="5545110" y="3247071"/>
            <a:ext cx="730562" cy="0"/>
          </a:xfrm>
          <a:prstGeom prst="straightConnector1">
            <a:avLst/>
          </a:prstGeom>
          <a:ln w="12700" cap="rnd">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37" name="Google Shape;125;p29">
            <a:extLst>
              <a:ext uri="{FF2B5EF4-FFF2-40B4-BE49-F238E27FC236}">
                <a16:creationId xmlns:a16="http://schemas.microsoft.com/office/drawing/2014/main" id="{56366F6E-BDCC-C7BC-7670-910DA529B0D0}"/>
              </a:ext>
            </a:extLst>
          </p:cNvPr>
          <p:cNvSpPr/>
          <p:nvPr/>
        </p:nvSpPr>
        <p:spPr>
          <a:xfrm>
            <a:off x="5608659" y="2589478"/>
            <a:ext cx="2863799" cy="496788"/>
          </a:xfrm>
          <a:prstGeom prst="roundRect">
            <a:avLst>
              <a:gd name="adj" fmla="val 16667"/>
            </a:avLst>
          </a:prstGeom>
          <a:solidFill>
            <a:srgbClr val="C00000"/>
          </a:solid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rPr>
              <a:t>Low-overhead </a:t>
            </a:r>
            <a:r>
              <a:rPr lang="en" sz="1600" b="1" u="sng"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rPr>
              <a:t>mechanisms</a:t>
            </a:r>
            <a:r>
              <a:rPr lang="en"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rPr>
              <a:t> improve throughput</a:t>
            </a:r>
            <a:endParaRPr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endParaRPr>
          </a:p>
        </p:txBody>
      </p:sp>
      <p:sp>
        <p:nvSpPr>
          <p:cNvPr id="38" name="Google Shape;125;p29">
            <a:extLst>
              <a:ext uri="{FF2B5EF4-FFF2-40B4-BE49-F238E27FC236}">
                <a16:creationId xmlns:a16="http://schemas.microsoft.com/office/drawing/2014/main" id="{56EF04E2-37EF-F10E-4B47-8F9DCB63BEE5}"/>
              </a:ext>
            </a:extLst>
          </p:cNvPr>
          <p:cNvSpPr/>
          <p:nvPr/>
        </p:nvSpPr>
        <p:spPr>
          <a:xfrm>
            <a:off x="5019016" y="4254700"/>
            <a:ext cx="3453442" cy="463103"/>
          </a:xfrm>
          <a:prstGeom prst="roundRect">
            <a:avLst>
              <a:gd name="adj" fmla="val 16667"/>
            </a:avLst>
          </a:prstGeom>
          <a:solidFill>
            <a:srgbClr val="C00000"/>
          </a:solid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rPr>
              <a:t>Approximating optimal </a:t>
            </a:r>
            <a:r>
              <a:rPr lang="en" sz="1600" b="1" u="sng"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rPr>
              <a:t>policies</a:t>
            </a:r>
            <a:r>
              <a:rPr lang="en"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rPr>
              <a:t> retains shape of the curve</a:t>
            </a:r>
            <a:endParaRPr sz="16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endParaRPr>
          </a:p>
        </p:txBody>
      </p:sp>
    </p:spTree>
    <p:extLst>
      <p:ext uri="{BB962C8B-B14F-4D97-AF65-F5344CB8AC3E}">
        <p14:creationId xmlns:p14="http://schemas.microsoft.com/office/powerpoint/2010/main" val="2207323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0" y="2882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30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Concord: </a:t>
            </a:r>
            <a:r>
              <a:rPr lang="en-GB" sz="3000" dirty="0">
                <a:latin typeface="Helvetica Neue" panose="02000503000000020004" pitchFamily="2" charset="0"/>
                <a:ea typeface="Helvetica Neue" panose="02000503000000020004" pitchFamily="2" charset="0"/>
                <a:cs typeface="Helvetica Neue" panose="02000503000000020004" pitchFamily="2" charset="0"/>
              </a:rPr>
              <a:t>A µs-Scale Scheduling Runtime</a:t>
            </a: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7</a:t>
            </a:fld>
            <a:endParaRPr lang="en"/>
          </a:p>
        </p:txBody>
      </p:sp>
      <p:sp>
        <p:nvSpPr>
          <p:cNvPr id="8" name="Google Shape;131;p30">
            <a:extLst>
              <a:ext uri="{FF2B5EF4-FFF2-40B4-BE49-F238E27FC236}">
                <a16:creationId xmlns:a16="http://schemas.microsoft.com/office/drawing/2014/main" id="{8728C832-BEA9-B977-4172-3B4A9860157E}"/>
              </a:ext>
            </a:extLst>
          </p:cNvPr>
          <p:cNvSpPr txBox="1">
            <a:spLocks noGrp="1"/>
          </p:cNvSpPr>
          <p:nvPr>
            <p:ph type="body" idx="1"/>
          </p:nvPr>
        </p:nvSpPr>
        <p:spPr>
          <a:xfrm>
            <a:off x="234773" y="1080000"/>
            <a:ext cx="8674454" cy="3416400"/>
          </a:xfrm>
          <a:prstGeom prst="rect">
            <a:avLst/>
          </a:prstGeom>
          <a:noFill/>
        </p:spPr>
        <p:txBody>
          <a:bodyPr spcFirstLastPara="1" wrap="square" lIns="91425" tIns="91425" rIns="91425" bIns="91425" anchor="t" anchorCtr="0">
            <a:noAutofit/>
          </a:bodyPr>
          <a:lstStyle/>
          <a:p>
            <a:pPr marL="107950" lvl="0" indent="0" algn="ctr" rtl="0">
              <a:lnSpc>
                <a:spcPct val="100000"/>
              </a:lnSpc>
              <a:spcAft>
                <a:spcPts val="0"/>
              </a:spcAft>
              <a:buClr>
                <a:schemeClr val="dk1"/>
              </a:buClr>
              <a:buSzPct val="60000"/>
              <a:buNone/>
            </a:pPr>
            <a:r>
              <a:rPr lang="en-US"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18-52%</a:t>
            </a:r>
            <a:r>
              <a:rPr lang="en-US"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 increased throughput at today’s timescales; </a:t>
            </a:r>
            <a:r>
              <a:rPr lang="en-US"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45-83%</a:t>
            </a:r>
            <a:r>
              <a:rPr lang="en-US"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 at future timescales</a:t>
            </a:r>
          </a:p>
          <a:p>
            <a:pPr marL="107950" lvl="0" indent="0" algn="ctr" rtl="0">
              <a:lnSpc>
                <a:spcPct val="100000"/>
              </a:lnSpc>
              <a:spcAft>
                <a:spcPts val="0"/>
              </a:spcAft>
              <a:buClr>
                <a:schemeClr val="dk1"/>
              </a:buClr>
              <a:buSzPct val="60000"/>
              <a:buNone/>
            </a:pPr>
            <a:r>
              <a:rPr lang="en-US"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2X</a:t>
            </a:r>
            <a:r>
              <a:rPr lang="en-US"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 lower overhead than latest HW support for scheduling</a:t>
            </a:r>
          </a:p>
          <a:p>
            <a:pPr marL="457200" lvl="0" indent="-349250" algn="l" rtl="0">
              <a:lnSpc>
                <a:spcPct val="100000"/>
              </a:lnSpc>
              <a:spcAft>
                <a:spcPts val="0"/>
              </a:spcAft>
              <a:buClr>
                <a:schemeClr val="dk1"/>
              </a:buClr>
              <a:buSzPct val="60000"/>
              <a:buChar char="●"/>
            </a:pPr>
            <a:endParaRPr lang="en-US"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Box 4">
            <a:extLst>
              <a:ext uri="{FF2B5EF4-FFF2-40B4-BE49-F238E27FC236}">
                <a16:creationId xmlns:a16="http://schemas.microsoft.com/office/drawing/2014/main" id="{025CA2B0-6BDE-31AE-7136-3A6C196EF82D}"/>
              </a:ext>
            </a:extLst>
          </p:cNvPr>
          <p:cNvSpPr txBox="1"/>
          <p:nvPr/>
        </p:nvSpPr>
        <p:spPr>
          <a:xfrm>
            <a:off x="2572280" y="4507696"/>
            <a:ext cx="4605748" cy="338554"/>
          </a:xfrm>
          <a:prstGeom prst="rect">
            <a:avLst/>
          </a:prstGeom>
          <a:noFill/>
        </p:spPr>
        <p:txBody>
          <a:bodyPr wrap="none" rtlCol="0">
            <a:spAutoFit/>
          </a:bodyPr>
          <a:lstStyle/>
          <a:p>
            <a:pPr algn="ctr"/>
            <a:r>
              <a:rPr lang="en-GB" sz="1600" dirty="0" err="1">
                <a:latin typeface="Helvetica Neue" panose="02000503000000020004" pitchFamily="2" charset="0"/>
                <a:ea typeface="Helvetica Neue" panose="02000503000000020004" pitchFamily="2" charset="0"/>
                <a:cs typeface="Helvetica Neue" panose="02000503000000020004" pitchFamily="2" charset="0"/>
              </a:rPr>
              <a:t>LevelDB</a:t>
            </a:r>
            <a:r>
              <a:rPr lang="en-GB" sz="1600" dirty="0">
                <a:latin typeface="Helvetica Neue" panose="02000503000000020004" pitchFamily="2" charset="0"/>
                <a:ea typeface="Helvetica Neue" panose="02000503000000020004" pitchFamily="2" charset="0"/>
                <a:cs typeface="Helvetica Neue" panose="02000503000000020004" pitchFamily="2" charset="0"/>
              </a:rPr>
              <a:t> workload with 50% GETs, 50% SCANs</a:t>
            </a:r>
            <a:endParaRPr lang="en-CH" sz="1600" dirty="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3" name="Group 2">
            <a:extLst>
              <a:ext uri="{FF2B5EF4-FFF2-40B4-BE49-F238E27FC236}">
                <a16:creationId xmlns:a16="http://schemas.microsoft.com/office/drawing/2014/main" id="{98A1255A-9D80-1D0E-2334-D236AF9486AE}"/>
              </a:ext>
            </a:extLst>
          </p:cNvPr>
          <p:cNvGrpSpPr/>
          <p:nvPr/>
        </p:nvGrpSpPr>
        <p:grpSpPr>
          <a:xfrm>
            <a:off x="1837609" y="1980556"/>
            <a:ext cx="5563157" cy="2394902"/>
            <a:chOff x="1837609" y="2320523"/>
            <a:chExt cx="5563157" cy="2394902"/>
          </a:xfrm>
        </p:grpSpPr>
        <p:pic>
          <p:nvPicPr>
            <p:cNvPr id="4" name="Picture 3">
              <a:extLst>
                <a:ext uri="{FF2B5EF4-FFF2-40B4-BE49-F238E27FC236}">
                  <a16:creationId xmlns:a16="http://schemas.microsoft.com/office/drawing/2014/main" id="{3D7F0856-85B9-8EC1-3250-A79813AFF6C9}"/>
                </a:ext>
              </a:extLst>
            </p:cNvPr>
            <p:cNvPicPr>
              <a:picLocks noChangeAspect="1"/>
            </p:cNvPicPr>
            <p:nvPr/>
          </p:nvPicPr>
          <p:blipFill>
            <a:blip r:embed="rId3"/>
            <a:srcRect/>
            <a:stretch/>
          </p:blipFill>
          <p:spPr>
            <a:xfrm>
              <a:off x="1837609" y="2320523"/>
              <a:ext cx="5563157" cy="2394902"/>
            </a:xfrm>
            <a:prstGeom prst="rect">
              <a:avLst/>
            </a:prstGeom>
          </p:spPr>
        </p:pic>
        <p:cxnSp>
          <p:nvCxnSpPr>
            <p:cNvPr id="6" name="Straight Arrow Connector 5">
              <a:extLst>
                <a:ext uri="{FF2B5EF4-FFF2-40B4-BE49-F238E27FC236}">
                  <a16:creationId xmlns:a16="http://schemas.microsoft.com/office/drawing/2014/main" id="{D1F464CF-1D10-B336-9B83-11BCDF65CEC3}"/>
                </a:ext>
              </a:extLst>
            </p:cNvPr>
            <p:cNvCxnSpPr>
              <a:cxnSpLocks/>
            </p:cNvCxnSpPr>
            <p:nvPr/>
          </p:nvCxnSpPr>
          <p:spPr>
            <a:xfrm>
              <a:off x="5745018" y="3476046"/>
              <a:ext cx="1068527" cy="0"/>
            </a:xfrm>
            <a:prstGeom prst="straightConnector1">
              <a:avLst/>
            </a:prstGeom>
            <a:ln w="12700" cap="rnd">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10" name="Rounded Rectangle 9">
            <a:extLst>
              <a:ext uri="{FF2B5EF4-FFF2-40B4-BE49-F238E27FC236}">
                <a16:creationId xmlns:a16="http://schemas.microsoft.com/office/drawing/2014/main" id="{C23BE791-9C4E-BC64-4286-D65B0C47A29A}"/>
              </a:ext>
            </a:extLst>
          </p:cNvPr>
          <p:cNvSpPr/>
          <p:nvPr/>
        </p:nvSpPr>
        <p:spPr>
          <a:xfrm>
            <a:off x="5837412" y="2465250"/>
            <a:ext cx="975360" cy="568800"/>
          </a:xfrm>
          <a:prstGeom prst="roundRect">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5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52% </a:t>
            </a:r>
            <a:br>
              <a:rPr lang="en-GB" sz="15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br>
            <a:r>
              <a:rPr lang="en-GB" sz="15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increase</a:t>
            </a:r>
            <a:endParaRPr lang="en-CH" sz="15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112434276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0" y="2882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sz="30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Concord: </a:t>
            </a:r>
            <a:r>
              <a:rPr lang="en-GB" sz="3000" dirty="0">
                <a:latin typeface="Helvetica Neue" panose="02000503000000020004" pitchFamily="2" charset="0"/>
                <a:ea typeface="Helvetica Neue" panose="02000503000000020004" pitchFamily="2" charset="0"/>
                <a:cs typeface="Helvetica Neue" panose="02000503000000020004" pitchFamily="2" charset="0"/>
              </a:rPr>
              <a:t>A µs-Scale Scheduling Runtime</a:t>
            </a: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8</a:t>
            </a:fld>
            <a:endParaRPr lang="en"/>
          </a:p>
        </p:txBody>
      </p:sp>
      <p:sp>
        <p:nvSpPr>
          <p:cNvPr id="8" name="Google Shape;131;p30">
            <a:extLst>
              <a:ext uri="{FF2B5EF4-FFF2-40B4-BE49-F238E27FC236}">
                <a16:creationId xmlns:a16="http://schemas.microsoft.com/office/drawing/2014/main" id="{8728C832-BEA9-B977-4172-3B4A9860157E}"/>
              </a:ext>
            </a:extLst>
          </p:cNvPr>
          <p:cNvSpPr txBox="1">
            <a:spLocks noGrp="1"/>
          </p:cNvSpPr>
          <p:nvPr>
            <p:ph type="body" idx="1"/>
          </p:nvPr>
        </p:nvSpPr>
        <p:spPr>
          <a:xfrm>
            <a:off x="234773" y="1080000"/>
            <a:ext cx="8674454" cy="3416400"/>
          </a:xfrm>
          <a:prstGeom prst="rect">
            <a:avLst/>
          </a:prstGeom>
          <a:noFill/>
        </p:spPr>
        <p:txBody>
          <a:bodyPr spcFirstLastPara="1" wrap="square" lIns="91425" tIns="91425" rIns="91425" bIns="91425" anchor="t" anchorCtr="0">
            <a:noAutofit/>
          </a:bodyPr>
          <a:lstStyle/>
          <a:p>
            <a:pPr marL="107950" lvl="0" indent="0" algn="ctr" rtl="0">
              <a:lnSpc>
                <a:spcPct val="100000"/>
              </a:lnSpc>
              <a:spcAft>
                <a:spcPts val="0"/>
              </a:spcAft>
              <a:buClr>
                <a:schemeClr val="dk1"/>
              </a:buClr>
              <a:buSzPct val="60000"/>
              <a:buNone/>
            </a:pPr>
            <a:r>
              <a:rPr lang="en-US"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18-52%</a:t>
            </a:r>
            <a:r>
              <a:rPr lang="en-US"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 increased throughput at today’s timescales; </a:t>
            </a:r>
            <a:r>
              <a:rPr lang="en-US"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45-83%</a:t>
            </a:r>
            <a:r>
              <a:rPr lang="en-US"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 at future timescales</a:t>
            </a:r>
          </a:p>
          <a:p>
            <a:pPr marL="107950" lvl="0" indent="0" algn="ctr" rtl="0">
              <a:lnSpc>
                <a:spcPct val="100000"/>
              </a:lnSpc>
              <a:spcAft>
                <a:spcPts val="0"/>
              </a:spcAft>
              <a:buClr>
                <a:schemeClr val="dk1"/>
              </a:buClr>
              <a:buSzPct val="60000"/>
              <a:buNone/>
            </a:pPr>
            <a:r>
              <a:rPr lang="en-US"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2X lower overhead than latest HW support for scheduling</a:t>
            </a:r>
          </a:p>
          <a:p>
            <a:pPr marL="457200" lvl="0" indent="-349250" algn="l" rtl="0">
              <a:lnSpc>
                <a:spcPct val="100000"/>
              </a:lnSpc>
              <a:spcAft>
                <a:spcPts val="0"/>
              </a:spcAft>
              <a:buClr>
                <a:schemeClr val="dk1"/>
              </a:buClr>
              <a:buSzPct val="60000"/>
              <a:buChar char="●"/>
            </a:pPr>
            <a:endParaRPr lang="en-US"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endParaRPr>
          </a:p>
        </p:txBody>
      </p:sp>
      <p:sp>
        <p:nvSpPr>
          <p:cNvPr id="5" name="TextBox 4">
            <a:extLst>
              <a:ext uri="{FF2B5EF4-FFF2-40B4-BE49-F238E27FC236}">
                <a16:creationId xmlns:a16="http://schemas.microsoft.com/office/drawing/2014/main" id="{025CA2B0-6BDE-31AE-7136-3A6C196EF82D}"/>
              </a:ext>
            </a:extLst>
          </p:cNvPr>
          <p:cNvSpPr txBox="1"/>
          <p:nvPr/>
        </p:nvSpPr>
        <p:spPr>
          <a:xfrm>
            <a:off x="2572280" y="4507696"/>
            <a:ext cx="4605748" cy="338554"/>
          </a:xfrm>
          <a:prstGeom prst="rect">
            <a:avLst/>
          </a:prstGeom>
          <a:noFill/>
        </p:spPr>
        <p:txBody>
          <a:bodyPr wrap="none" rtlCol="0">
            <a:spAutoFit/>
          </a:bodyPr>
          <a:lstStyle/>
          <a:p>
            <a:pPr algn="ctr"/>
            <a:r>
              <a:rPr lang="en-GB" sz="1600" dirty="0" err="1">
                <a:latin typeface="Helvetica Neue" panose="02000503000000020004" pitchFamily="2" charset="0"/>
                <a:ea typeface="Helvetica Neue" panose="02000503000000020004" pitchFamily="2" charset="0"/>
                <a:cs typeface="Helvetica Neue" panose="02000503000000020004" pitchFamily="2" charset="0"/>
              </a:rPr>
              <a:t>LevelDB</a:t>
            </a:r>
            <a:r>
              <a:rPr lang="en-GB" sz="1600" dirty="0">
                <a:latin typeface="Helvetica Neue" panose="02000503000000020004" pitchFamily="2" charset="0"/>
                <a:ea typeface="Helvetica Neue" panose="02000503000000020004" pitchFamily="2" charset="0"/>
                <a:cs typeface="Helvetica Neue" panose="02000503000000020004" pitchFamily="2" charset="0"/>
              </a:rPr>
              <a:t> workload with 50% GETs, 50% SCANs</a:t>
            </a:r>
            <a:endParaRPr lang="en-CH" sz="1600" dirty="0">
              <a:latin typeface="Helvetica Neue" panose="02000503000000020004" pitchFamily="2" charset="0"/>
              <a:ea typeface="Helvetica Neue" panose="02000503000000020004" pitchFamily="2" charset="0"/>
              <a:cs typeface="Helvetica Neue" panose="02000503000000020004" pitchFamily="2" charset="0"/>
            </a:endParaRPr>
          </a:p>
        </p:txBody>
      </p:sp>
      <p:grpSp>
        <p:nvGrpSpPr>
          <p:cNvPr id="3" name="Group 2">
            <a:extLst>
              <a:ext uri="{FF2B5EF4-FFF2-40B4-BE49-F238E27FC236}">
                <a16:creationId xmlns:a16="http://schemas.microsoft.com/office/drawing/2014/main" id="{98A1255A-9D80-1D0E-2334-D236AF9486AE}"/>
              </a:ext>
            </a:extLst>
          </p:cNvPr>
          <p:cNvGrpSpPr/>
          <p:nvPr/>
        </p:nvGrpSpPr>
        <p:grpSpPr>
          <a:xfrm>
            <a:off x="1837609" y="1980556"/>
            <a:ext cx="5563157" cy="2394902"/>
            <a:chOff x="1837609" y="2320523"/>
            <a:chExt cx="5563157" cy="2394902"/>
          </a:xfrm>
        </p:grpSpPr>
        <p:pic>
          <p:nvPicPr>
            <p:cNvPr id="4" name="Picture 3">
              <a:extLst>
                <a:ext uri="{FF2B5EF4-FFF2-40B4-BE49-F238E27FC236}">
                  <a16:creationId xmlns:a16="http://schemas.microsoft.com/office/drawing/2014/main" id="{3D7F0856-85B9-8EC1-3250-A79813AFF6C9}"/>
                </a:ext>
              </a:extLst>
            </p:cNvPr>
            <p:cNvPicPr>
              <a:picLocks noChangeAspect="1"/>
            </p:cNvPicPr>
            <p:nvPr/>
          </p:nvPicPr>
          <p:blipFill>
            <a:blip r:embed="rId3"/>
            <a:srcRect/>
            <a:stretch/>
          </p:blipFill>
          <p:spPr>
            <a:xfrm>
              <a:off x="1837609" y="2320523"/>
              <a:ext cx="5563157" cy="2394902"/>
            </a:xfrm>
            <a:prstGeom prst="rect">
              <a:avLst/>
            </a:prstGeom>
          </p:spPr>
        </p:pic>
        <p:cxnSp>
          <p:nvCxnSpPr>
            <p:cNvPr id="6" name="Straight Arrow Connector 5">
              <a:extLst>
                <a:ext uri="{FF2B5EF4-FFF2-40B4-BE49-F238E27FC236}">
                  <a16:creationId xmlns:a16="http://schemas.microsoft.com/office/drawing/2014/main" id="{D1F464CF-1D10-B336-9B83-11BCDF65CEC3}"/>
                </a:ext>
              </a:extLst>
            </p:cNvPr>
            <p:cNvCxnSpPr>
              <a:cxnSpLocks/>
            </p:cNvCxnSpPr>
            <p:nvPr/>
          </p:nvCxnSpPr>
          <p:spPr>
            <a:xfrm>
              <a:off x="5838185" y="3476046"/>
              <a:ext cx="975360" cy="0"/>
            </a:xfrm>
            <a:prstGeom prst="straightConnector1">
              <a:avLst/>
            </a:prstGeom>
            <a:ln w="12700" cap="rnd">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990DE27-F762-2FC7-3A6C-7118F668FCFE}"/>
                </a:ext>
              </a:extLst>
            </p:cNvPr>
            <p:cNvSpPr txBox="1"/>
            <p:nvPr/>
          </p:nvSpPr>
          <p:spPr>
            <a:xfrm>
              <a:off x="5878674" y="2829656"/>
              <a:ext cx="934871" cy="569387"/>
            </a:xfrm>
            <a:prstGeom prst="rect">
              <a:avLst/>
            </a:prstGeom>
            <a:solidFill>
              <a:srgbClr val="C00000"/>
            </a:solidFill>
          </p:spPr>
          <p:txBody>
            <a:bodyPr wrap="none" rtlCol="0">
              <a:spAutoFit/>
            </a:bodyPr>
            <a:lstStyle/>
            <a:p>
              <a:pPr algn="ctr"/>
              <a:r>
                <a:rPr lang="en-GB" sz="15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52% </a:t>
              </a:r>
              <a:br>
                <a:rPr lang="en-GB" sz="15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br>
              <a:r>
                <a:rPr lang="en-GB" sz="15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rPr>
                <a:t>increase</a:t>
              </a:r>
              <a:endParaRPr lang="en-CH" sz="155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endParaRPr>
            </a:p>
          </p:txBody>
        </p:sp>
      </p:grpSp>
      <p:sp>
        <p:nvSpPr>
          <p:cNvPr id="7" name="Google Shape;125;p29">
            <a:extLst>
              <a:ext uri="{FF2B5EF4-FFF2-40B4-BE49-F238E27FC236}">
                <a16:creationId xmlns:a16="http://schemas.microsoft.com/office/drawing/2014/main" id="{C9E34C14-19A4-ED2E-8008-6474A21924E1}"/>
              </a:ext>
            </a:extLst>
          </p:cNvPr>
          <p:cNvSpPr/>
          <p:nvPr/>
        </p:nvSpPr>
        <p:spPr>
          <a:xfrm>
            <a:off x="234700" y="1027792"/>
            <a:ext cx="8674453" cy="4004514"/>
          </a:xfrm>
          <a:prstGeom prst="roundRect">
            <a:avLst>
              <a:gd name="adj" fmla="val 16667"/>
            </a:avLst>
          </a:prstGeom>
          <a:solidFill>
            <a:schemeClr val="bg1">
              <a:alpha val="89000"/>
            </a:schemeClr>
          </a:solidFill>
          <a:ln w="38100"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endParaRPr>
          </a:p>
        </p:txBody>
      </p:sp>
      <p:sp>
        <p:nvSpPr>
          <p:cNvPr id="9" name="Google Shape;125;p29">
            <a:extLst>
              <a:ext uri="{FF2B5EF4-FFF2-40B4-BE49-F238E27FC236}">
                <a16:creationId xmlns:a16="http://schemas.microsoft.com/office/drawing/2014/main" id="{E7D35175-95A8-5C67-3A8D-0BB54698D0F8}"/>
              </a:ext>
            </a:extLst>
          </p:cNvPr>
          <p:cNvSpPr/>
          <p:nvPr/>
        </p:nvSpPr>
        <p:spPr>
          <a:xfrm>
            <a:off x="463295" y="1819920"/>
            <a:ext cx="8217407" cy="1936559"/>
          </a:xfrm>
          <a:prstGeom prst="roundRect">
            <a:avLst>
              <a:gd name="adj" fmla="val 16667"/>
            </a:avLst>
          </a:prstGeom>
          <a:solidFill>
            <a:srgbClr val="C00000"/>
          </a:solidFill>
          <a:ln w="38100" cap="flat" cmpd="sng">
            <a:solidFill>
              <a:srgbClr val="C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b="1"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rPr>
              <a:t>Approximating</a:t>
            </a:r>
            <a:r>
              <a:rPr lang="en"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rPr>
              <a:t> optimal scheduling significantly improves throughput at µs-scale at a negligible tail latency cost</a:t>
            </a:r>
            <a:endParaRPr sz="2400" dirty="0">
              <a:solidFill>
                <a:schemeClr val="bg1"/>
              </a:solidFill>
              <a:latin typeface="Helvetica Neue" panose="02000503000000020004" pitchFamily="2" charset="0"/>
              <a:ea typeface="Helvetica Neue" panose="02000503000000020004" pitchFamily="2" charset="0"/>
              <a:cs typeface="Helvetica Neue" panose="02000503000000020004" pitchFamily="2" charset="0"/>
              <a:sym typeface="Google Sans"/>
            </a:endParaRPr>
          </a:p>
        </p:txBody>
      </p:sp>
    </p:spTree>
    <p:extLst>
      <p:ext uri="{BB962C8B-B14F-4D97-AF65-F5344CB8AC3E}">
        <p14:creationId xmlns:p14="http://schemas.microsoft.com/office/powerpoint/2010/main" val="2384897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29"/>
          <p:cNvSpPr txBox="1">
            <a:spLocks noGrp="1"/>
          </p:cNvSpPr>
          <p:nvPr>
            <p:ph type="title"/>
          </p:nvPr>
        </p:nvSpPr>
        <p:spPr>
          <a:xfrm>
            <a:off x="0" y="288275"/>
            <a:ext cx="91440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SzPts val="990"/>
              <a:buNone/>
            </a:pPr>
            <a:r>
              <a:rPr lang="en-GB" dirty="0">
                <a:latin typeface="Helvetica Neue" panose="02000503000000020004" pitchFamily="2" charset="0"/>
                <a:ea typeface="Helvetica Neue" panose="02000503000000020004" pitchFamily="2" charset="0"/>
                <a:cs typeface="Helvetica Neue" panose="02000503000000020004" pitchFamily="2" charset="0"/>
              </a:rPr>
              <a:t>Outline</a:t>
            </a:r>
          </a:p>
        </p:txBody>
      </p:sp>
      <p:sp>
        <p:nvSpPr>
          <p:cNvPr id="2" name="Slide Number Placeholder 1">
            <a:extLst>
              <a:ext uri="{FF2B5EF4-FFF2-40B4-BE49-F238E27FC236}">
                <a16:creationId xmlns:a16="http://schemas.microsoft.com/office/drawing/2014/main" id="{DD7F596A-2744-1D29-824E-9DA536DBF5B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3" name="Google Shape;131;p30">
            <a:extLst>
              <a:ext uri="{FF2B5EF4-FFF2-40B4-BE49-F238E27FC236}">
                <a16:creationId xmlns:a16="http://schemas.microsoft.com/office/drawing/2014/main" id="{7C88FB23-D0B8-55DE-EFBB-DB766C5E9D0C}"/>
              </a:ext>
            </a:extLst>
          </p:cNvPr>
          <p:cNvSpPr txBox="1">
            <a:spLocks noGrp="1"/>
          </p:cNvSpPr>
          <p:nvPr>
            <p:ph type="body" idx="1"/>
          </p:nvPr>
        </p:nvSpPr>
        <p:spPr>
          <a:xfrm>
            <a:off x="234700" y="1152475"/>
            <a:ext cx="8519156" cy="3416400"/>
          </a:xfrm>
          <a:prstGeom prst="rect">
            <a:avLst/>
          </a:prstGeom>
        </p:spPr>
        <p:txBody>
          <a:bodyPr spcFirstLastPara="1" wrap="square" lIns="91425" tIns="91425" rIns="91425" bIns="91425" anchor="t" anchorCtr="0">
            <a:noAutofit/>
          </a:bodyPr>
          <a:lstStyle/>
          <a:p>
            <a:pPr marL="457200" lvl="0" indent="-349250" algn="l" rtl="0">
              <a:lnSpc>
                <a:spcPct val="100000"/>
              </a:lnSpc>
              <a:spcBef>
                <a:spcPts val="1000"/>
              </a:spcBef>
              <a:spcAft>
                <a:spcPts val="500"/>
              </a:spcAft>
              <a:buClr>
                <a:schemeClr val="dk1"/>
              </a:buClr>
              <a:buSzPct val="60000"/>
              <a:buChar char="●"/>
            </a:pPr>
            <a:r>
              <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Design</a:t>
            </a:r>
          </a:p>
          <a:p>
            <a:pPr marL="850900" lvl="1" indent="-285750">
              <a:lnSpc>
                <a:spcPct val="100000"/>
              </a:lnSpc>
              <a:buClr>
                <a:schemeClr val="dk1"/>
              </a:buClr>
              <a:buSzPct val="60000"/>
            </a:pPr>
            <a:r>
              <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Approximating precise preemption</a:t>
            </a:r>
          </a:p>
          <a:p>
            <a:pPr marL="850900" lvl="1" indent="-285750">
              <a:lnSpc>
                <a:spcPct val="100000"/>
              </a:lnSpc>
              <a:buClr>
                <a:schemeClr val="dk1"/>
              </a:buClr>
              <a:buSzPct val="60000"/>
            </a:pPr>
            <a:r>
              <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Approximating a single queue</a:t>
            </a:r>
          </a:p>
          <a:p>
            <a:pPr marL="565150" lvl="1" indent="0">
              <a:lnSpc>
                <a:spcPct val="100000"/>
              </a:lnSpc>
              <a:buClr>
                <a:schemeClr val="dk1"/>
              </a:buClr>
              <a:buSzPct val="60000"/>
              <a:buNone/>
            </a:pPr>
            <a:endPar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0" indent="-349250" algn="l" rtl="0">
              <a:lnSpc>
                <a:spcPct val="100000"/>
              </a:lnSpc>
              <a:spcBef>
                <a:spcPts val="1000"/>
              </a:spcBef>
              <a:spcAft>
                <a:spcPts val="500"/>
              </a:spcAft>
              <a:buClr>
                <a:schemeClr val="dk1"/>
              </a:buClr>
              <a:buSzPct val="60000"/>
              <a:buChar char="●"/>
            </a:pPr>
            <a:r>
              <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rPr>
              <a:t>Evaluation</a:t>
            </a:r>
          </a:p>
          <a:p>
            <a:pPr marL="850900" lvl="1" indent="-285750">
              <a:lnSpc>
                <a:spcPct val="100000"/>
              </a:lnSpc>
              <a:buClr>
                <a:schemeClr val="dk1"/>
              </a:buClr>
              <a:buSzPct val="60000"/>
            </a:pPr>
            <a:r>
              <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Throughput benefits at today’s timescales</a:t>
            </a:r>
          </a:p>
          <a:p>
            <a:pPr marL="850900" lvl="1" indent="-285750">
              <a:lnSpc>
                <a:spcPct val="100000"/>
              </a:lnSpc>
              <a:buClr>
                <a:schemeClr val="dk1"/>
              </a:buClr>
              <a:buSzPct val="60000"/>
            </a:pPr>
            <a:r>
              <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Are Concord’s mechanisms future proof?</a:t>
            </a:r>
          </a:p>
          <a:p>
            <a:pPr lvl="1" indent="-349250">
              <a:lnSpc>
                <a:spcPct val="100000"/>
              </a:lnSpc>
              <a:spcBef>
                <a:spcPts val="1000"/>
              </a:spcBef>
              <a:buClr>
                <a:schemeClr val="dk1"/>
              </a:buClr>
              <a:buSzPct val="60000"/>
              <a:buChar char="●"/>
            </a:pPr>
            <a:endParaRPr lang="en-US" dirty="0">
              <a:solidFill>
                <a:schemeClr val="tx1"/>
              </a:solidFill>
              <a:latin typeface="Helvetica Neue" panose="02000503000000020004" pitchFamily="2" charset="0"/>
              <a:ea typeface="Helvetica Neue" panose="02000503000000020004" pitchFamily="2" charset="0"/>
              <a:cs typeface="Helvetica Neue" panose="02000503000000020004" pitchFamily="2" charset="0"/>
            </a:endParaRPr>
          </a:p>
          <a:p>
            <a:pPr marL="457200" lvl="0" indent="-349250" algn="l" rtl="0">
              <a:lnSpc>
                <a:spcPct val="100000"/>
              </a:lnSpc>
              <a:spcBef>
                <a:spcPts val="1000"/>
              </a:spcBef>
              <a:spcAft>
                <a:spcPts val="0"/>
              </a:spcAft>
              <a:buClr>
                <a:schemeClr val="dk1"/>
              </a:buClr>
              <a:buSzPct val="60000"/>
              <a:buChar char="●"/>
            </a:pPr>
            <a:endParaRPr lang="en" sz="18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endParaRPr>
          </a:p>
        </p:txBody>
      </p:sp>
    </p:spTree>
    <p:extLst>
      <p:ext uri="{BB962C8B-B14F-4D97-AF65-F5344CB8AC3E}">
        <p14:creationId xmlns:p14="http://schemas.microsoft.com/office/powerpoint/2010/main" val="3261371273"/>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35346</TotalTime>
  <Words>3397</Words>
  <Application>Microsoft Macintosh PowerPoint</Application>
  <PresentationFormat>On-screen Show (16:9)</PresentationFormat>
  <Paragraphs>445</Paragraphs>
  <Slides>34</Slides>
  <Notes>34</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34</vt:i4>
      </vt:variant>
    </vt:vector>
  </HeadingPairs>
  <TitlesOfParts>
    <vt:vector size="42" baseType="lpstr">
      <vt:lpstr>Courier New</vt:lpstr>
      <vt:lpstr>Arial</vt:lpstr>
      <vt:lpstr>Google Sans Medium</vt:lpstr>
      <vt:lpstr>Google Sans</vt:lpstr>
      <vt:lpstr>Helvetica Neue</vt:lpstr>
      <vt:lpstr>Gill Sans</vt:lpstr>
      <vt:lpstr>Simple Light</vt:lpstr>
      <vt:lpstr>Simple Light</vt:lpstr>
      <vt:lpstr>PowerPoint Presentation</vt:lpstr>
      <vt:lpstr>Tail Latency Matters for Datacenter Applications</vt:lpstr>
      <vt:lpstr>Low Tail Latency: A Question of Scheduling</vt:lpstr>
      <vt:lpstr>Optimal Scheduling Sacrifices Throughput!</vt:lpstr>
      <vt:lpstr>Optimal Scheduling Sacrifices Throughput!</vt:lpstr>
      <vt:lpstr>Insight: Approximate Optimal Policies</vt:lpstr>
      <vt:lpstr>Concord: A µs-Scale Scheduling Runtime</vt:lpstr>
      <vt:lpstr>Concord: A µs-Scale Scheduling Runtime</vt:lpstr>
      <vt:lpstr>Outline</vt:lpstr>
      <vt:lpstr>Outline</vt:lpstr>
      <vt:lpstr>System Model</vt:lpstr>
      <vt:lpstr>Overhead Due to Precise Preemption: Interrupts</vt:lpstr>
      <vt:lpstr>Overhead Due to Precise Preemption: Interrupts</vt:lpstr>
      <vt:lpstr>Does Preemption Need to Be Precise?</vt:lpstr>
      <vt:lpstr>Compiler-Enforced Cooperation</vt:lpstr>
      <vt:lpstr>Compiler-Enforced Cooperation</vt:lpstr>
      <vt:lpstr>Compiler-Enforced Cooperation: Overhead</vt:lpstr>
      <vt:lpstr>Outline</vt:lpstr>
      <vt:lpstr>Overheads Due to Single Request Queue</vt:lpstr>
      <vt:lpstr>Work-Conserving Dispatcher</vt:lpstr>
      <vt:lpstr>Join-Bounded-Shortest Queue (JBSQ)</vt:lpstr>
      <vt:lpstr>Join-Bounded-Shortest Queue (JBSQ)</vt:lpstr>
      <vt:lpstr>Outline</vt:lpstr>
      <vt:lpstr>Methodology</vt:lpstr>
      <vt:lpstr>Distributions with High Variability</vt:lpstr>
      <vt:lpstr>Distributions with Low Variability</vt:lpstr>
      <vt:lpstr>Concord at Shorter Timescales</vt:lpstr>
      <vt:lpstr>Concord vs User Interrupts</vt:lpstr>
      <vt:lpstr>More Results In The Paper!</vt:lpstr>
      <vt:lpstr>PowerPoint Presentation</vt:lpstr>
      <vt:lpstr>PowerPoint Presentation</vt:lpstr>
      <vt:lpstr>Safety-First Preemption in Concord</vt:lpstr>
      <vt:lpstr>Bimodal Distribution</vt:lpstr>
      <vt:lpstr>Compiler Overhead Across Programs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Microsoft Office User</cp:lastModifiedBy>
  <cp:revision>202</cp:revision>
  <dcterms:modified xsi:type="dcterms:W3CDTF">2023-11-18T13:11:27Z</dcterms:modified>
</cp:coreProperties>
</file>