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57"/>
  </p:notesMasterIdLst>
  <p:sldIdLst>
    <p:sldId id="256" r:id="rId3"/>
    <p:sldId id="360" r:id="rId4"/>
    <p:sldId id="368" r:id="rId5"/>
    <p:sldId id="258" r:id="rId6"/>
    <p:sldId id="259" r:id="rId7"/>
    <p:sldId id="361" r:id="rId8"/>
    <p:sldId id="262" r:id="rId9"/>
    <p:sldId id="369" r:id="rId10"/>
    <p:sldId id="264" r:id="rId11"/>
    <p:sldId id="378" r:id="rId12"/>
    <p:sldId id="337" r:id="rId13"/>
    <p:sldId id="379" r:id="rId14"/>
    <p:sldId id="275" r:id="rId15"/>
    <p:sldId id="375" r:id="rId16"/>
    <p:sldId id="376" r:id="rId17"/>
    <p:sldId id="377" r:id="rId18"/>
    <p:sldId id="278" r:id="rId19"/>
    <p:sldId id="334" r:id="rId20"/>
    <p:sldId id="380" r:id="rId21"/>
    <p:sldId id="283" r:id="rId22"/>
    <p:sldId id="284" r:id="rId23"/>
    <p:sldId id="385" r:id="rId24"/>
    <p:sldId id="388" r:id="rId25"/>
    <p:sldId id="389" r:id="rId26"/>
    <p:sldId id="381" r:id="rId27"/>
    <p:sldId id="374" r:id="rId28"/>
    <p:sldId id="289" r:id="rId29"/>
    <p:sldId id="336" r:id="rId30"/>
    <p:sldId id="390" r:id="rId31"/>
    <p:sldId id="383" r:id="rId32"/>
    <p:sldId id="291" r:id="rId33"/>
    <p:sldId id="292" r:id="rId34"/>
    <p:sldId id="363" r:id="rId35"/>
    <p:sldId id="365" r:id="rId36"/>
    <p:sldId id="367" r:id="rId37"/>
    <p:sldId id="297" r:id="rId38"/>
    <p:sldId id="321" r:id="rId39"/>
    <p:sldId id="322" r:id="rId40"/>
    <p:sldId id="280" r:id="rId41"/>
    <p:sldId id="281" r:id="rId42"/>
    <p:sldId id="298" r:id="rId43"/>
    <p:sldId id="299" r:id="rId44"/>
    <p:sldId id="300" r:id="rId45"/>
    <p:sldId id="324" r:id="rId46"/>
    <p:sldId id="295" r:id="rId47"/>
    <p:sldId id="296" r:id="rId48"/>
    <p:sldId id="267" r:id="rId49"/>
    <p:sldId id="333" r:id="rId50"/>
    <p:sldId id="387" r:id="rId51"/>
    <p:sldId id="268" r:id="rId52"/>
    <p:sldId id="384" r:id="rId53"/>
    <p:sldId id="285" r:id="rId54"/>
    <p:sldId id="286" r:id="rId55"/>
    <p:sldId id="287" r:id="rId56"/>
  </p:sldIdLst>
  <p:sldSz cx="9144000" cy="5143500" type="screen16x9"/>
  <p:notesSz cx="6858000" cy="9144000"/>
  <p:embeddedFontLst>
    <p:embeddedFont>
      <p:font typeface="Fira Code" panose="020B0809050000020004" pitchFamily="49" charset="0"/>
      <p:regular r:id="rId58"/>
      <p:bold r:id="rId59"/>
    </p:embeddedFont>
    <p:embeddedFont>
      <p:font typeface="Google Sans" pitchFamily="2" charset="0"/>
      <p:regular r:id="rId60"/>
      <p:bold r:id="rId61"/>
      <p:italic r:id="rId62"/>
      <p:boldItalic r:id="rId63"/>
    </p:embeddedFont>
    <p:embeddedFont>
      <p:font typeface="Google Sans Medium" pitchFamily="2" charset="0"/>
      <p:regular r:id="rId64"/>
      <p:bold r:id="rId65"/>
      <p:italic r:id="rId66"/>
      <p:boldItalic r:id="rId67"/>
    </p:embeddedFont>
    <p:embeddedFont>
      <p:font typeface="Google Sans SemiBold"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335"/>
    <a:srgbClr val="D9EAD3"/>
    <a:srgbClr val="FFF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A17D06-1E22-4259-BB2C-CAE999706008}">
  <a:tblStyle styleId="{0DA17D06-1E22-4259-BB2C-CAE9997060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2"/>
    <p:restoredTop sz="64409"/>
  </p:normalViewPr>
  <p:slideViewPr>
    <p:cSldViewPr snapToGrid="0">
      <p:cViewPr varScale="1">
        <p:scale>
          <a:sx n="100" d="100"/>
          <a:sy n="100" d="100"/>
        </p:scale>
        <p:origin x="1488" y="168"/>
      </p:cViewPr>
      <p:guideLst>
        <p:guide orient="horz" pos="1620"/>
        <p:guide pos="2880"/>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0509fda24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0509fda2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Thanks for the introduction. Today, I’m going to tell you about some of the work we’ve been doing at EPFL to help system developers better understand the performance of their code *before* it is deployed. This is joint work with my advisors, Katerina and George, at EPFL.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800" b="0" i="0" u="none" strike="noStrike" dirty="0">
                <a:solidFill>
                  <a:srgbClr val="000000"/>
                </a:solidFill>
                <a:effectLst/>
                <a:latin typeface="Arial" panose="020B0604020202020204" pitchFamily="34" charset="0"/>
              </a:rPr>
              <a:t>Here is an overview of CFAR, and its three key components: the distillate, and the two stages of distillation and projection. I will now explain each of these three components, but before I do so, I want to </a:t>
            </a:r>
            <a:endParaRPr dirty="0"/>
          </a:p>
        </p:txBody>
      </p:sp>
    </p:spTree>
    <p:extLst>
      <p:ext uri="{BB962C8B-B14F-4D97-AF65-F5344CB8AC3E}">
        <p14:creationId xmlns:p14="http://schemas.microsoft.com/office/powerpoint/2010/main" val="106853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70509fda24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70509fda24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dirty="0"/>
              <a:t>Touch upon CFAR’s limitations and assumptions to clarify its scope. </a:t>
            </a:r>
            <a:br>
              <a:rPr lang="en-US" dirty="0"/>
            </a:br>
            <a:r>
              <a:rPr lang="en-US" dirty="0"/>
              <a:t>First, CFAR relies on automated program analysis (specifically symbolic execution) to extract distillates. </a:t>
            </a:r>
            <a:endParaRPr dirty="0"/>
          </a:p>
        </p:txBody>
      </p:sp>
    </p:spTree>
    <p:extLst>
      <p:ext uri="{BB962C8B-B14F-4D97-AF65-F5344CB8AC3E}">
        <p14:creationId xmlns:p14="http://schemas.microsoft.com/office/powerpoint/2010/main" val="37065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800" b="0" i="0" u="none" strike="noStrike" dirty="0">
                <a:solidFill>
                  <a:srgbClr val="000000"/>
                </a:solidFill>
                <a:effectLst/>
                <a:latin typeface="Arial" panose="020B0604020202020204" pitchFamily="34" charset="0"/>
              </a:rPr>
              <a:t>Here is an overview of CFAR, and its three key components: the distillate, and the two stages of distillation and projection. I will now explain each of these three components, but before I do so, I want to </a:t>
            </a:r>
            <a:endParaRPr dirty="0"/>
          </a:p>
        </p:txBody>
      </p:sp>
    </p:spTree>
    <p:extLst>
      <p:ext uri="{BB962C8B-B14F-4D97-AF65-F5344CB8AC3E}">
        <p14:creationId xmlns:p14="http://schemas.microsoft.com/office/powerpoint/2010/main" val="410695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70509fda2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70509fda2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To do so, I will use as a running example, the create </a:t>
            </a:r>
            <a:r>
              <a:rPr lang="en-US" dirty="0" err="1">
                <a:solidFill>
                  <a:schemeClr val="dk1"/>
                </a:solidFill>
              </a:rPr>
              <a:t>syscall</a:t>
            </a:r>
            <a:r>
              <a:rPr lang="en-US" dirty="0">
                <a:solidFill>
                  <a:schemeClr val="dk1"/>
                </a:solidFill>
              </a:rPr>
              <a:t> from the </a:t>
            </a:r>
            <a:r>
              <a:rPr lang="en-US" dirty="0" err="1">
                <a:solidFill>
                  <a:schemeClr val="dk1"/>
                </a:solidFill>
              </a:rPr>
              <a:t>Hyperkernel</a:t>
            </a:r>
            <a:r>
              <a:rPr lang="en-US" dirty="0">
                <a:solidFill>
                  <a:schemeClr val="dk1"/>
                </a:solidFill>
              </a:rPr>
              <a:t>, a simple research kernel.</a:t>
            </a:r>
          </a:p>
          <a:p>
            <a:pPr marL="0" lvl="0" indent="0" algn="l" rtl="0">
              <a:spcBef>
                <a:spcPts val="0"/>
              </a:spcBef>
              <a:spcAft>
                <a:spcPts val="0"/>
              </a:spcAft>
              <a:buNone/>
            </a:pPr>
            <a:r>
              <a:rPr lang="en-US" dirty="0">
                <a:solidFill>
                  <a:schemeClr val="dk1"/>
                </a:solidFill>
              </a:rPr>
              <a:t>The create </a:t>
            </a:r>
            <a:r>
              <a:rPr lang="en-US" dirty="0" err="1">
                <a:solidFill>
                  <a:schemeClr val="dk1"/>
                </a:solidFill>
              </a:rPr>
              <a:t>syscall</a:t>
            </a:r>
            <a:r>
              <a:rPr lang="en-US" dirty="0">
                <a:solidFill>
                  <a:schemeClr val="dk1"/>
                </a:solidFill>
              </a:rPr>
              <a:t> is responsible for creating a new file and accesses kernel state maintained in the process table and open file table, both of which are implemented using arrays in the </a:t>
            </a:r>
            <a:r>
              <a:rPr lang="en-US" dirty="0" err="1">
                <a:solidFill>
                  <a:schemeClr val="dk1"/>
                </a:solidFill>
              </a:rPr>
              <a:t>Hyperkernel</a:t>
            </a:r>
            <a:r>
              <a:rPr lang="en-US" dirty="0">
                <a:solidFill>
                  <a:schemeClr val="dk1"/>
                </a:solidFill>
              </a:rPr>
              <a:t>.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The </a:t>
            </a:r>
            <a:r>
              <a:rPr lang="en-US" dirty="0" err="1">
                <a:solidFill>
                  <a:schemeClr val="dk1"/>
                </a:solidFill>
              </a:rPr>
              <a:t>syscall</a:t>
            </a:r>
            <a:r>
              <a:rPr lang="en-US" dirty="0">
                <a:solidFill>
                  <a:schemeClr val="dk1"/>
                </a:solidFill>
              </a:rPr>
              <a:t> first checks for invalid inputs, before updating the necessary kernel state. </a:t>
            </a:r>
          </a:p>
          <a:p>
            <a:pPr marL="0" lvl="0" indent="0" algn="l" rtl="0">
              <a:spcBef>
                <a:spcPts val="0"/>
              </a:spcBef>
              <a:spcAft>
                <a:spcPts val="0"/>
              </a:spcAft>
              <a:buNone/>
            </a:pPr>
            <a:r>
              <a:rPr lang="en-US" dirty="0">
                <a:solidFill>
                  <a:schemeClr val="dk1"/>
                </a:solidFill>
              </a:rPr>
              <a:t>While simpler than production kernels such as Linux, the </a:t>
            </a:r>
            <a:r>
              <a:rPr lang="en-US" dirty="0" err="1">
                <a:solidFill>
                  <a:schemeClr val="dk1"/>
                </a:solidFill>
              </a:rPr>
              <a:t>syscall</a:t>
            </a:r>
            <a:r>
              <a:rPr lang="en-US" dirty="0">
                <a:solidFill>
                  <a:schemeClr val="dk1"/>
                </a:solidFill>
              </a:rPr>
              <a:t> has a similar input-dependent access pattern: for example, it indexes the open </a:t>
            </a:r>
            <a:r>
              <a:rPr lang="en-US" dirty="0" err="1">
                <a:solidFill>
                  <a:schemeClr val="dk1"/>
                </a:solidFill>
              </a:rPr>
              <a:t>filetable</a:t>
            </a:r>
            <a:r>
              <a:rPr lang="en-US" dirty="0">
                <a:solidFill>
                  <a:schemeClr val="dk1"/>
                </a:solidFill>
              </a:rPr>
              <a:t> on line 7 to access the metadata corresponding to the file number, and also accesses the file descriptor table in the process control block on lines 6 and 15.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Call it the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70509fda2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70509fda2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To do so, I will use as a running example, the </a:t>
            </a:r>
            <a:r>
              <a:rPr lang="en-US" dirty="0" err="1">
                <a:solidFill>
                  <a:schemeClr val="dk1"/>
                </a:solidFill>
              </a:rPr>
              <a:t>sys_create</a:t>
            </a:r>
            <a:r>
              <a:rPr lang="en-US" dirty="0">
                <a:solidFill>
                  <a:schemeClr val="dk1"/>
                </a:solidFill>
              </a:rPr>
              <a:t> </a:t>
            </a:r>
            <a:r>
              <a:rPr lang="en-US" dirty="0" err="1">
                <a:solidFill>
                  <a:schemeClr val="dk1"/>
                </a:solidFill>
              </a:rPr>
              <a:t>syscall</a:t>
            </a:r>
            <a:r>
              <a:rPr lang="en-US" dirty="0">
                <a:solidFill>
                  <a:schemeClr val="dk1"/>
                </a:solidFill>
              </a:rPr>
              <a:t> from the </a:t>
            </a:r>
            <a:r>
              <a:rPr lang="en-US" dirty="0" err="1">
                <a:solidFill>
                  <a:schemeClr val="dk1"/>
                </a:solidFill>
              </a:rPr>
              <a:t>Hyperkernel</a:t>
            </a:r>
            <a:r>
              <a:rPr lang="en-US" dirty="0">
                <a:solidFill>
                  <a:schemeClr val="dk1"/>
                </a:solidFill>
              </a:rPr>
              <a:t>, a simple research kernel.</a:t>
            </a:r>
          </a:p>
          <a:p>
            <a:pPr marL="0" lvl="0" indent="0" algn="l" rtl="0">
              <a:spcBef>
                <a:spcPts val="0"/>
              </a:spcBef>
              <a:spcAft>
                <a:spcPts val="0"/>
              </a:spcAft>
              <a:buNone/>
            </a:pPr>
            <a:r>
              <a:rPr lang="en-US" dirty="0">
                <a:solidFill>
                  <a:schemeClr val="dk1"/>
                </a:solidFill>
              </a:rPr>
              <a:t>The </a:t>
            </a:r>
            <a:r>
              <a:rPr lang="en-US" dirty="0" err="1">
                <a:solidFill>
                  <a:schemeClr val="dk1"/>
                </a:solidFill>
              </a:rPr>
              <a:t>sys_create</a:t>
            </a:r>
            <a:r>
              <a:rPr lang="en-US" dirty="0">
                <a:solidFill>
                  <a:schemeClr val="dk1"/>
                </a:solidFill>
              </a:rPr>
              <a:t> </a:t>
            </a:r>
            <a:r>
              <a:rPr lang="en-US" dirty="0" err="1">
                <a:solidFill>
                  <a:schemeClr val="dk1"/>
                </a:solidFill>
              </a:rPr>
              <a:t>syscall</a:t>
            </a:r>
            <a:r>
              <a:rPr lang="en-US" dirty="0">
                <a:solidFill>
                  <a:schemeClr val="dk1"/>
                </a:solidFill>
              </a:rPr>
              <a:t> is responsible for creating a new file and accesses kernel state maintained in the process table and open file table, both of which are implemented using arrays in the </a:t>
            </a:r>
            <a:r>
              <a:rPr lang="en-US" dirty="0" err="1">
                <a:solidFill>
                  <a:schemeClr val="dk1"/>
                </a:solidFill>
              </a:rPr>
              <a:t>Hyperkernel</a:t>
            </a:r>
            <a:r>
              <a:rPr lang="en-US" dirty="0">
                <a:solidFill>
                  <a:schemeClr val="dk1"/>
                </a:solidFill>
              </a:rPr>
              <a:t>.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The </a:t>
            </a:r>
            <a:r>
              <a:rPr lang="en-US" dirty="0" err="1">
                <a:solidFill>
                  <a:schemeClr val="dk1"/>
                </a:solidFill>
              </a:rPr>
              <a:t>syscall</a:t>
            </a:r>
            <a:r>
              <a:rPr lang="en-US" dirty="0">
                <a:solidFill>
                  <a:schemeClr val="dk1"/>
                </a:solidFill>
              </a:rPr>
              <a:t> first checks for invalid inputs, before updating the necessary kernel state. </a:t>
            </a:r>
          </a:p>
          <a:p>
            <a:pPr marL="0" lvl="0" indent="0" algn="l" rtl="0">
              <a:spcBef>
                <a:spcPts val="0"/>
              </a:spcBef>
              <a:spcAft>
                <a:spcPts val="0"/>
              </a:spcAft>
              <a:buNone/>
            </a:pPr>
            <a:r>
              <a:rPr lang="en-US" dirty="0">
                <a:solidFill>
                  <a:schemeClr val="dk1"/>
                </a:solidFill>
              </a:rPr>
              <a:t>While simpler than production kernels such as Linux, the </a:t>
            </a:r>
            <a:r>
              <a:rPr lang="en-US" dirty="0" err="1">
                <a:solidFill>
                  <a:schemeClr val="dk1"/>
                </a:solidFill>
              </a:rPr>
              <a:t>syscall</a:t>
            </a:r>
            <a:r>
              <a:rPr lang="en-US" dirty="0">
                <a:solidFill>
                  <a:schemeClr val="dk1"/>
                </a:solidFill>
              </a:rPr>
              <a:t> has a similar input-dependent access pattern: for example, it indexes the open </a:t>
            </a:r>
            <a:r>
              <a:rPr lang="en-US" dirty="0" err="1">
                <a:solidFill>
                  <a:schemeClr val="dk1"/>
                </a:solidFill>
              </a:rPr>
              <a:t>filetable</a:t>
            </a:r>
            <a:r>
              <a:rPr lang="en-US" dirty="0">
                <a:solidFill>
                  <a:schemeClr val="dk1"/>
                </a:solidFill>
              </a:rPr>
              <a:t> on line 7 to access the metadata corresponding to the file number, and also accesses the file descriptor table in the process control block on lines 6 and 15. </a:t>
            </a:r>
          </a:p>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458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70785f221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70785f22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solidFill>
                  <a:schemeClr val="dk1"/>
                </a:solidFill>
              </a:rPr>
              <a:t>On this slide you see the CFAR distillate for data memory accesses. CFAR extracts a similar distil</a:t>
            </a:r>
            <a:r>
              <a:rPr lang="en-US" dirty="0">
                <a:solidFill>
                  <a:schemeClr val="dk1"/>
                </a:solidFill>
              </a:rPr>
              <a:t>la</a:t>
            </a:r>
            <a:r>
              <a:rPr lang="en" dirty="0" err="1">
                <a:solidFill>
                  <a:schemeClr val="dk1"/>
                </a:solidFill>
              </a:rPr>
              <a:t>te</a:t>
            </a:r>
            <a:r>
              <a:rPr lang="en" dirty="0">
                <a:solidFill>
                  <a:schemeClr val="dk1"/>
                </a:solidFill>
              </a:rPr>
              <a:t> for instruction memory, but I will not have time to describe it in this talk.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Before you try to read the distillate, I want to re-emphasize that this serves as an intermediate representation, and is not something that developers will have to read directly. That said, I want to highlight a few key points.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lang="en" dirty="0">
              <a:solidFill>
                <a:schemeClr val="dk1"/>
              </a:solidFill>
            </a:endParaRPr>
          </a:p>
        </p:txBody>
      </p:sp>
    </p:spTree>
    <p:extLst>
      <p:ext uri="{BB962C8B-B14F-4D97-AF65-F5344CB8AC3E}">
        <p14:creationId xmlns:p14="http://schemas.microsoft.com/office/powerpoint/2010/main" val="279516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70785f221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70785f22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Program with same inputs. </a:t>
            </a:r>
            <a:br>
              <a:rPr lang="en" dirty="0">
                <a:solidFill>
                  <a:schemeClr val="dk1"/>
                </a:solidFill>
              </a:rPr>
            </a:br>
            <a:r>
              <a:rPr lang="en" dirty="0">
                <a:solidFill>
                  <a:schemeClr val="dk1"/>
                </a:solidFill>
              </a:rPr>
              <a:t>Conditions expressed using inputs and state variables only. </a:t>
            </a:r>
            <a:endParaRPr dirty="0">
              <a:solidFill>
                <a:schemeClr val="dk1"/>
              </a:solidFill>
            </a:endParaRPr>
          </a:p>
          <a:p>
            <a:pPr marL="0" lvl="0" indent="0" algn="l" rtl="0">
              <a:spcBef>
                <a:spcPts val="0"/>
              </a:spcBef>
              <a:spcAft>
                <a:spcPts val="0"/>
              </a:spcAft>
              <a:buNone/>
            </a:pPr>
            <a:r>
              <a:rPr lang="en" dirty="0">
                <a:solidFill>
                  <a:schemeClr val="dk1"/>
                </a:solidFill>
              </a:rPr>
              <a:t>Returns ordered sequence of memory accesses.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Explain each access. </a:t>
            </a:r>
            <a:endParaRPr dirty="0">
              <a:solidFill>
                <a:schemeClr val="dk1"/>
              </a:solidFill>
            </a:endParaRPr>
          </a:p>
        </p:txBody>
      </p:sp>
    </p:spTree>
    <p:extLst>
      <p:ext uri="{BB962C8B-B14F-4D97-AF65-F5344CB8AC3E}">
        <p14:creationId xmlns:p14="http://schemas.microsoft.com/office/powerpoint/2010/main" val="207858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70785f221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70785f221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The key difference lies in what the distillate returns. </a:t>
            </a:r>
            <a:br>
              <a:rPr lang="en-US" dirty="0">
                <a:solidFill>
                  <a:schemeClr val="dk1"/>
                </a:solidFill>
              </a:rPr>
            </a:br>
            <a:r>
              <a:rPr lang="en-US" dirty="0">
                <a:solidFill>
                  <a:schemeClr val="dk1"/>
                </a:solidFill>
              </a:rPr>
              <a:t>Instead of computing the functional outputs, the distillate </a:t>
            </a:r>
            <a:r>
              <a:rPr lang="en" dirty="0">
                <a:solidFill>
                  <a:schemeClr val="dk1"/>
                </a:solidFill>
              </a:rPr>
              <a:t>returns ordered sequence of memory accesses.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Each memory access in the sequence is a tuple with a type and an address. </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70785f221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70785f221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The type can be either a read or a write. </a:t>
            </a:r>
          </a:p>
          <a:p>
            <a:pPr marL="0" lvl="0" indent="0" algn="l" rtl="0">
              <a:spcBef>
                <a:spcPts val="0"/>
              </a:spcBef>
              <a:spcAft>
                <a:spcPts val="0"/>
              </a:spcAft>
              <a:buNone/>
            </a:pPr>
            <a:r>
              <a:rPr lang="en-US" dirty="0">
                <a:solidFill>
                  <a:schemeClr val="dk1"/>
                </a:solidFill>
              </a:rPr>
              <a:t>The address is a symbolic expression in terms of the input I and the state S.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The reason we chose such a symbolic </a:t>
            </a:r>
          </a:p>
        </p:txBody>
      </p:sp>
    </p:spTree>
    <p:extLst>
      <p:ext uri="{BB962C8B-B14F-4D97-AF65-F5344CB8AC3E}">
        <p14:creationId xmlns:p14="http://schemas.microsoft.com/office/powerpoint/2010/main" val="26715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800" b="0" i="0" u="none" strike="noStrike" dirty="0">
                <a:solidFill>
                  <a:srgbClr val="000000"/>
                </a:solidFill>
                <a:effectLst/>
                <a:latin typeface="Arial" panose="020B0604020202020204" pitchFamily="34" charset="0"/>
              </a:rPr>
              <a:t>Here is an overview of CFAR, and its three key components: the distillate, and the two stages of distillation and projection. I will now explain each of these three components, but before I do so, I want to </a:t>
            </a:r>
            <a:endParaRPr dirty="0"/>
          </a:p>
        </p:txBody>
      </p:sp>
    </p:spTree>
    <p:extLst>
      <p:ext uri="{BB962C8B-B14F-4D97-AF65-F5344CB8AC3E}">
        <p14:creationId xmlns:p14="http://schemas.microsoft.com/office/powerpoint/2010/main" val="341749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0509fda2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0509fda2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So first and foremost, let me clarify what I mean when I say “better understand performance”? By this phrase, I am referring to helping developers answer frequently-asked, what-if questions about the expected performance of their code, particularly for previously unseen and untested workloads that it might face in production. </a:t>
            </a: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341940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70509fda2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70509fda24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0785f2210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70785f2210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dirty="0"/>
              <a:t>"the path constraint"... might want to say that it's the symbolic constraints on inputs and program state that lead the program down that path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70785f2210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70785f2210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8909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70785f2210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70785f2210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01169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70785f2210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70785f2210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transforms into a Python program for human readability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035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800" b="0" i="0" u="none" strike="noStrike" dirty="0">
                <a:solidFill>
                  <a:srgbClr val="000000"/>
                </a:solidFill>
                <a:effectLst/>
                <a:latin typeface="Arial" panose="020B0604020202020204" pitchFamily="34" charset="0"/>
              </a:rPr>
              <a:t>Here is an overview of CFAR, and its three key components: the distillate, and the two stages of distillation and projection. I will now explain each of these three components, but before I do so, I want to </a:t>
            </a:r>
            <a:endParaRPr dirty="0"/>
          </a:p>
        </p:txBody>
      </p:sp>
    </p:spTree>
    <p:extLst>
      <p:ext uri="{BB962C8B-B14F-4D97-AF65-F5344CB8AC3E}">
        <p14:creationId xmlns:p14="http://schemas.microsoft.com/office/powerpoint/2010/main" val="202819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70509fda2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70509fda2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977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0509fda2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70509fda2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rgbClr val="333333"/>
                </a:solidFill>
                <a:highlight>
                  <a:srgbClr val="FCFCFB"/>
                </a:highlight>
              </a:rPr>
              <a:t>For instance, </a:t>
            </a:r>
            <a:r>
              <a:rPr lang="en" dirty="0" err="1">
                <a:solidFill>
                  <a:srgbClr val="333333"/>
                </a:solidFill>
                <a:highlight>
                  <a:srgbClr val="FCFCFB"/>
                </a:highlight>
              </a:rPr>
              <a:t>P_scale</a:t>
            </a:r>
            <a:r>
              <a:rPr lang="en" dirty="0">
                <a:solidFill>
                  <a:srgbClr val="333333"/>
                </a:solidFill>
                <a:highlight>
                  <a:srgbClr val="FCFCFB"/>
                </a:highlight>
              </a:rPr>
              <a:t> and </a:t>
            </a:r>
            <a:r>
              <a:rPr lang="en" dirty="0" err="1">
                <a:solidFill>
                  <a:srgbClr val="333333"/>
                </a:solidFill>
                <a:highlight>
                  <a:srgbClr val="FCFCFB"/>
                </a:highlight>
              </a:rPr>
              <a:t>P_crypto</a:t>
            </a:r>
            <a:r>
              <a:rPr lang="en" dirty="0">
                <a:solidFill>
                  <a:srgbClr val="333333"/>
                </a:solidFill>
                <a:highlight>
                  <a:srgbClr val="FCFCFB"/>
                </a:highlight>
              </a:rPr>
              <a:t> both comprise &lt; 100 LOC and </a:t>
            </a:r>
            <a:r>
              <a:rPr lang="en" dirty="0" err="1">
                <a:solidFill>
                  <a:srgbClr val="333333"/>
                </a:solidFill>
                <a:highlight>
                  <a:srgbClr val="FCFCFB"/>
                </a:highlight>
              </a:rPr>
              <a:t>P_h</a:t>
            </a:r>
            <a:r>
              <a:rPr lang="en" dirty="0">
                <a:solidFill>
                  <a:srgbClr val="333333"/>
                </a:solidFill>
                <a:highlight>
                  <a:srgbClr val="FCFCFB"/>
                </a:highlight>
              </a:rPr>
              <a:t>/m’s cache model was taken largely from Gem5. </a:t>
            </a:r>
            <a:br>
              <a:rPr lang="en" dirty="0">
                <a:solidFill>
                  <a:srgbClr val="333333"/>
                </a:solidFill>
                <a:highlight>
                  <a:srgbClr val="FCFCFB"/>
                </a:highlight>
              </a:rPr>
            </a:br>
            <a:r>
              <a:rPr lang="en" dirty="0">
                <a:solidFill>
                  <a:srgbClr val="333333"/>
                </a:solidFill>
                <a:highlight>
                  <a:srgbClr val="FCFCFB"/>
                </a:highlight>
              </a:rPr>
              <a:t>S5.2.3 also shows how a mere 5 line projector helped us find a bug in the kernel-bypass stack.</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0509fda2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70509fda2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r>
              <a:rPr lang="en-US" dirty="0">
                <a:solidFill>
                  <a:srgbClr val="333333"/>
                </a:solidFill>
                <a:highlight>
                  <a:srgbClr val="FCFCFB"/>
                </a:highlight>
              </a:rPr>
              <a:t>For instance, </a:t>
            </a:r>
            <a:r>
              <a:rPr lang="en-US" dirty="0" err="1">
                <a:solidFill>
                  <a:srgbClr val="333333"/>
                </a:solidFill>
                <a:highlight>
                  <a:srgbClr val="FCFCFB"/>
                </a:highlight>
              </a:rPr>
              <a:t>P_scale</a:t>
            </a:r>
            <a:r>
              <a:rPr lang="en-US" dirty="0">
                <a:solidFill>
                  <a:srgbClr val="333333"/>
                </a:solidFill>
                <a:highlight>
                  <a:srgbClr val="FCFCFB"/>
                </a:highlight>
              </a:rPr>
              <a:t> and </a:t>
            </a:r>
            <a:r>
              <a:rPr lang="en-US" dirty="0" err="1">
                <a:solidFill>
                  <a:srgbClr val="333333"/>
                </a:solidFill>
                <a:highlight>
                  <a:srgbClr val="FCFCFB"/>
                </a:highlight>
              </a:rPr>
              <a:t>P_crypto</a:t>
            </a:r>
            <a:r>
              <a:rPr lang="en-US" dirty="0">
                <a:solidFill>
                  <a:srgbClr val="333333"/>
                </a:solidFill>
                <a:highlight>
                  <a:srgbClr val="FCFCFB"/>
                </a:highlight>
              </a:rPr>
              <a:t> both comprise &lt; 100 LOC and </a:t>
            </a:r>
            <a:r>
              <a:rPr lang="en-US" dirty="0" err="1">
                <a:solidFill>
                  <a:srgbClr val="333333"/>
                </a:solidFill>
                <a:highlight>
                  <a:srgbClr val="FCFCFB"/>
                </a:highlight>
              </a:rPr>
              <a:t>P_h</a:t>
            </a:r>
            <a:r>
              <a:rPr lang="en-US" dirty="0">
                <a:solidFill>
                  <a:srgbClr val="333333"/>
                </a:solidFill>
                <a:highlight>
                  <a:srgbClr val="FCFCFB"/>
                </a:highlight>
              </a:rPr>
              <a:t>/m’s cache model was taken largely from Gem5. </a:t>
            </a:r>
            <a:br>
              <a:rPr lang="en-US" dirty="0">
                <a:solidFill>
                  <a:srgbClr val="333333"/>
                </a:solidFill>
                <a:highlight>
                  <a:srgbClr val="FCFCFB"/>
                </a:highlight>
              </a:rPr>
            </a:br>
            <a:endParaRPr dirty="0"/>
          </a:p>
        </p:txBody>
      </p:sp>
    </p:spTree>
    <p:extLst>
      <p:ext uri="{BB962C8B-B14F-4D97-AF65-F5344CB8AC3E}">
        <p14:creationId xmlns:p14="http://schemas.microsoft.com/office/powerpoint/2010/main" val="3018220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0509fda2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70509fda2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r>
              <a:rPr lang="en-US" dirty="0">
                <a:solidFill>
                  <a:srgbClr val="333333"/>
                </a:solidFill>
                <a:highlight>
                  <a:srgbClr val="FCFCFB"/>
                </a:highlight>
              </a:rPr>
              <a:t>For instance, </a:t>
            </a:r>
            <a:r>
              <a:rPr lang="en-US" dirty="0" err="1">
                <a:solidFill>
                  <a:srgbClr val="333333"/>
                </a:solidFill>
                <a:highlight>
                  <a:srgbClr val="FCFCFB"/>
                </a:highlight>
              </a:rPr>
              <a:t>P_scale</a:t>
            </a:r>
            <a:r>
              <a:rPr lang="en-US" dirty="0">
                <a:solidFill>
                  <a:srgbClr val="333333"/>
                </a:solidFill>
                <a:highlight>
                  <a:srgbClr val="FCFCFB"/>
                </a:highlight>
              </a:rPr>
              <a:t> and </a:t>
            </a:r>
            <a:r>
              <a:rPr lang="en-US" dirty="0" err="1">
                <a:solidFill>
                  <a:srgbClr val="333333"/>
                </a:solidFill>
                <a:highlight>
                  <a:srgbClr val="FCFCFB"/>
                </a:highlight>
              </a:rPr>
              <a:t>P_crypto</a:t>
            </a:r>
            <a:r>
              <a:rPr lang="en-US" dirty="0">
                <a:solidFill>
                  <a:srgbClr val="333333"/>
                </a:solidFill>
                <a:highlight>
                  <a:srgbClr val="FCFCFB"/>
                </a:highlight>
              </a:rPr>
              <a:t> both comprise &lt; 100 LOC and </a:t>
            </a:r>
            <a:r>
              <a:rPr lang="en-US" dirty="0" err="1">
                <a:solidFill>
                  <a:srgbClr val="333333"/>
                </a:solidFill>
                <a:highlight>
                  <a:srgbClr val="FCFCFB"/>
                </a:highlight>
              </a:rPr>
              <a:t>P_h</a:t>
            </a:r>
            <a:r>
              <a:rPr lang="en-US" dirty="0">
                <a:solidFill>
                  <a:srgbClr val="333333"/>
                </a:solidFill>
                <a:highlight>
                  <a:srgbClr val="FCFCFB"/>
                </a:highlight>
              </a:rPr>
              <a:t>/m’s cache model was taken largely from Gem5. </a:t>
            </a:r>
            <a:br>
              <a:rPr lang="en-US" dirty="0">
                <a:solidFill>
                  <a:srgbClr val="333333"/>
                </a:solidFill>
                <a:highlight>
                  <a:srgbClr val="FCFCFB"/>
                </a:highlight>
              </a:rPr>
            </a:br>
            <a:endParaRPr dirty="0"/>
          </a:p>
        </p:txBody>
      </p:sp>
    </p:spTree>
    <p:extLst>
      <p:ext uri="{BB962C8B-B14F-4D97-AF65-F5344CB8AC3E}">
        <p14:creationId xmlns:p14="http://schemas.microsoft.com/office/powerpoint/2010/main" val="133318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0509fda2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0509fda2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Now, developers ask themselves many performance-related questions, but in this talk, I am going to focus on questions related to how the software interacts with the underlying hardware, specifically the CPU caches.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reason we focus on the CPU caches because, given the ever-widening gap between processor and memory speeds, how the software interacts with the cache hierarchy often critically impacts performance, particularly for low-level systems code such as OS kernels, hypervisors, and network stacks.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highlight>
                  <a:srgbClr val="FFFFFF"/>
                </a:highlight>
                <a:latin typeface="Arial" panose="020B0604020202020204" pitchFamily="34" charset="0"/>
              </a:rPr>
              <a:t>To give you a concrete example of the questions we’re trying to answer.</a:t>
            </a:r>
            <a:endParaRPr lang="en-US" sz="1800" b="0" i="0" u="none" strike="noStrike" dirty="0">
              <a:solidFill>
                <a:srgbClr val="000000"/>
              </a:solidFill>
              <a:effectLst/>
              <a:latin typeface="Arial" panose="020B0604020202020204" pitchFamily="34" charset="0"/>
            </a:endParaRP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199961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70509fda2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70509fda2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83717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0509fda2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0509fda2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70509fda24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70509fda24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0509fda2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0509fda2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dirty="0"/>
          </a:p>
        </p:txBody>
      </p:sp>
    </p:spTree>
    <p:extLst>
      <p:ext uri="{BB962C8B-B14F-4D97-AF65-F5344CB8AC3E}">
        <p14:creationId xmlns:p14="http://schemas.microsoft.com/office/powerpoint/2010/main" val="1481294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0509fda2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0509fda2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dirty="0"/>
          </a:p>
        </p:txBody>
      </p:sp>
    </p:spTree>
    <p:extLst>
      <p:ext uri="{BB962C8B-B14F-4D97-AF65-F5344CB8AC3E}">
        <p14:creationId xmlns:p14="http://schemas.microsoft.com/office/powerpoint/2010/main" val="3663971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0509fda2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0509fda2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dirty="0"/>
          </a:p>
        </p:txBody>
      </p:sp>
    </p:spTree>
    <p:extLst>
      <p:ext uri="{BB962C8B-B14F-4D97-AF65-F5344CB8AC3E}">
        <p14:creationId xmlns:p14="http://schemas.microsoft.com/office/powerpoint/2010/main" val="3710445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70509fda24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270509fda24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70785f2210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70785f2210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270509fda24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270509fda24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 Motivated by the enormous benefits of semantic interfaces in system building today, in this thesis, we ask (and answer) the question: Can there exist an equivalent *latency* interface for systems code?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That is, an interface that system engineers can use to reason about the expected latency behavior of a piece of code without having to delve into the implementation.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70785f221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70785f221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Program with same inputs. </a:t>
            </a:r>
            <a:br>
              <a:rPr lang="en">
                <a:solidFill>
                  <a:schemeClr val="dk1"/>
                </a:solidFill>
              </a:rPr>
            </a:br>
            <a:r>
              <a:rPr lang="en">
                <a:solidFill>
                  <a:schemeClr val="dk1"/>
                </a:solidFill>
              </a:rPr>
              <a:t>Conditions expressed using inputs and state variables only. </a:t>
            </a:r>
            <a:endParaRPr>
              <a:solidFill>
                <a:schemeClr val="dk1"/>
              </a:solidFill>
            </a:endParaRPr>
          </a:p>
          <a:p>
            <a:pPr marL="0" lvl="0" indent="0" algn="l" rtl="0">
              <a:spcBef>
                <a:spcPts val="0"/>
              </a:spcBef>
              <a:spcAft>
                <a:spcPts val="0"/>
              </a:spcAft>
              <a:buNone/>
            </a:pPr>
            <a:r>
              <a:rPr lang="en">
                <a:solidFill>
                  <a:schemeClr val="dk1"/>
                </a:solidFill>
              </a:rPr>
              <a:t>Returns ordered sequence of memory accesses.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Explain each access. </a:t>
            </a:r>
            <a:endParaRPr>
              <a:solidFill>
                <a:schemeClr val="dk1"/>
              </a:solidFill>
            </a:endParaRPr>
          </a:p>
        </p:txBody>
      </p:sp>
    </p:spTree>
    <p:extLst>
      <p:ext uri="{BB962C8B-B14F-4D97-AF65-F5344CB8AC3E}">
        <p14:creationId xmlns:p14="http://schemas.microsoft.com/office/powerpoint/2010/main" val="208946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0509fda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0509fda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highlight>
                  <a:srgbClr val="FFFFFF"/>
                </a:highlight>
                <a:latin typeface="Arial" panose="020B0604020202020204" pitchFamily="34" charset="0"/>
              </a:rPr>
              <a:t>Consider a developer Alice who is building a fast in-memory key-value store that consists of two components: a hash table that Alice wrote herself and a TCP stack she is using off-the-shelf. </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highlight>
                  <a:srgbClr val="FFFFFF"/>
                </a:highlight>
                <a:latin typeface="Arial" panose="020B0604020202020204" pitchFamily="34" charset="0"/>
              </a:rPr>
              <a:t>Now given that, in such a system, throughput is often bottlenecked by the number of last-level cache (LLC) misses per request, Alice needs to first know what workloads can lead to consistent LLC misses and then, to optimize her code, needs to know how the different components of her system use the cache. So, for instance, how many cache lines does the </a:t>
            </a:r>
            <a:r>
              <a:rPr lang="en-US" sz="1800" b="0" i="0" u="none" strike="noStrike" dirty="0" err="1">
                <a:solidFill>
                  <a:srgbClr val="000000"/>
                </a:solidFill>
                <a:effectLst/>
                <a:highlight>
                  <a:srgbClr val="FFFFFF"/>
                </a:highlight>
                <a:latin typeface="Arial" panose="020B0604020202020204" pitchFamily="34" charset="0"/>
              </a:rPr>
              <a:t>hashtable</a:t>
            </a:r>
            <a:r>
              <a:rPr lang="en-US" sz="1800" b="0" i="0" u="none" strike="noStrike" dirty="0">
                <a:solidFill>
                  <a:srgbClr val="000000"/>
                </a:solidFill>
                <a:effectLst/>
                <a:highlight>
                  <a:srgbClr val="FFFFFF"/>
                </a:highlight>
                <a:latin typeface="Arial" panose="020B0604020202020204" pitchFamily="34" charset="0"/>
              </a:rPr>
              <a:t> code touch per key-value pair? And how many cache lines does the TCP stack’s touch per connection? </a:t>
            </a:r>
            <a:r>
              <a:rPr lang="en-US" sz="1800" b="0" i="0" u="none" strike="noStrike" dirty="0">
                <a:solidFill>
                  <a:srgbClr val="000000"/>
                </a:solidFill>
                <a:effectLst/>
                <a:latin typeface="Arial" panose="020B0604020202020204" pitchFamily="34" charset="0"/>
              </a:rPr>
              <a:t>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70785f221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70785f221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Program with same inputs. </a:t>
            </a:r>
            <a:br>
              <a:rPr lang="en">
                <a:solidFill>
                  <a:schemeClr val="dk1"/>
                </a:solidFill>
              </a:rPr>
            </a:br>
            <a:r>
              <a:rPr lang="en">
                <a:solidFill>
                  <a:schemeClr val="dk1"/>
                </a:solidFill>
              </a:rPr>
              <a:t>Conditions expressed using inputs and state variables only. </a:t>
            </a:r>
            <a:endParaRPr>
              <a:solidFill>
                <a:schemeClr val="dk1"/>
              </a:solidFill>
            </a:endParaRPr>
          </a:p>
          <a:p>
            <a:pPr marL="0" lvl="0" indent="0" algn="l" rtl="0">
              <a:spcBef>
                <a:spcPts val="0"/>
              </a:spcBef>
              <a:spcAft>
                <a:spcPts val="0"/>
              </a:spcAft>
              <a:buNone/>
            </a:pPr>
            <a:r>
              <a:rPr lang="en">
                <a:solidFill>
                  <a:schemeClr val="dk1"/>
                </a:solidFill>
              </a:rPr>
              <a:t>Returns ordered sequence of memory accesses.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Explain each access. </a:t>
            </a:r>
            <a:endParaRPr>
              <a:solidFill>
                <a:schemeClr val="dk1"/>
              </a:solidFill>
            </a:endParaRPr>
          </a:p>
        </p:txBody>
      </p:sp>
    </p:spTree>
    <p:extLst>
      <p:ext uri="{BB962C8B-B14F-4D97-AF65-F5344CB8AC3E}">
        <p14:creationId xmlns:p14="http://schemas.microsoft.com/office/powerpoint/2010/main" val="451351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70509fda2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70509fda2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3848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70509fda24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70509fda24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2972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70509fda24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70509fda24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7733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70509fda24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270509fda24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70785f2210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70785f2210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more extreme example of performance regressions is side channels in cryptographic code. </a:t>
            </a:r>
            <a:endParaRPr/>
          </a:p>
          <a:p>
            <a:pPr marL="0" lvl="0" indent="0" algn="l" rtl="0">
              <a:spcBef>
                <a:spcPts val="0"/>
              </a:spcBef>
              <a:spcAft>
                <a:spcPts val="0"/>
              </a:spcAft>
              <a:buNone/>
            </a:pPr>
            <a:r>
              <a:rPr lang="en"/>
              <a:t>To avoid side channels, such code must run in “constant-time” w.r.t the program’s secrets. </a:t>
            </a:r>
            <a:endParaRPr/>
          </a:p>
          <a:p>
            <a:pPr marL="0" lvl="0" indent="0" algn="l" rtl="0">
              <a:spcBef>
                <a:spcPts val="0"/>
              </a:spcBef>
              <a:spcAft>
                <a:spcPts val="0"/>
              </a:spcAft>
              <a:buNone/>
            </a:pPr>
            <a:r>
              <a:rPr lang="en"/>
              <a:t>Concretely this translates to no secret dependent branches, memory accesses or variable latency operations such as division. </a:t>
            </a:r>
            <a:endParaRPr/>
          </a:p>
          <a:p>
            <a:pPr marL="0" lvl="0" indent="0" algn="l" rtl="0">
              <a:spcBef>
                <a:spcPts val="0"/>
              </a:spcBef>
              <a:spcAft>
                <a:spcPts val="0"/>
              </a:spcAft>
              <a:buNone/>
            </a:pPr>
            <a:endParaRPr/>
          </a:p>
          <a:p>
            <a:pPr marL="0" lvl="0" indent="0" algn="l" rtl="0">
              <a:spcBef>
                <a:spcPts val="0"/>
              </a:spcBef>
              <a:spcAft>
                <a:spcPts val="0"/>
              </a:spcAft>
              <a:buNone/>
            </a:pPr>
            <a:r>
              <a:rPr lang="en"/>
              <a:t>Since a performance interface describes all causes of performance variability, it should be able to tell if performance depends on secrets. </a:t>
            </a:r>
            <a:endParaRPr/>
          </a:p>
          <a:p>
            <a:pPr marL="0" lvl="0" indent="0" algn="l" rtl="0">
              <a:spcBef>
                <a:spcPts val="0"/>
              </a:spcBef>
              <a:spcAft>
                <a:spcPts val="0"/>
              </a:spcAft>
              <a:buNone/>
            </a:pPr>
            <a:r>
              <a:rPr lang="en"/>
              <a:t>To test this, we automatically extracted performance interfaces for 12 algorithms from OpenSSL 3.0, these include the most commonly used ones such as SHA, MD5, AES, etc</a:t>
            </a:r>
            <a:endParaRPr/>
          </a:p>
          <a:p>
            <a:pPr marL="0" lvl="0" indent="0" algn="l" rtl="0">
              <a:spcBef>
                <a:spcPts val="0"/>
              </a:spcBef>
              <a:spcAft>
                <a:spcPts val="0"/>
              </a:spcAft>
              <a:buNone/>
            </a:pPr>
            <a:r>
              <a:rPr lang="en"/>
              <a:t>And in doing so we discovered a constant-time violation in AES that had been latent for 4 years since OpenSSL 1.1</a:t>
            </a:r>
            <a:endParaRPr/>
          </a:p>
          <a:p>
            <a:pPr marL="0" lvl="0" indent="0" algn="l" rtl="0">
              <a:spcBef>
                <a:spcPts val="0"/>
              </a:spcBef>
              <a:spcAft>
                <a:spcPts val="0"/>
              </a:spcAft>
              <a:buNone/>
            </a:pPr>
            <a:endParaRPr/>
          </a:p>
          <a:p>
            <a:pPr marL="0" lvl="0" indent="0" algn="l" rtl="0">
              <a:spcBef>
                <a:spcPts val="0"/>
              </a:spcBef>
              <a:spcAft>
                <a:spcPts val="0"/>
              </a:spcAft>
              <a:buNone/>
            </a:pPr>
            <a:r>
              <a:rPr lang="en"/>
              <a:t>I’m now going to show you how easy performance interfaces make identifying such violations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01255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70785f2210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70785f2210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more extreme example of performance regressions is side channels in cryptographic code. </a:t>
            </a:r>
            <a:endParaRPr/>
          </a:p>
          <a:p>
            <a:pPr marL="0" lvl="0" indent="0" algn="l" rtl="0">
              <a:spcBef>
                <a:spcPts val="0"/>
              </a:spcBef>
              <a:spcAft>
                <a:spcPts val="0"/>
              </a:spcAft>
              <a:buNone/>
            </a:pPr>
            <a:r>
              <a:rPr lang="en"/>
              <a:t>To avoid side channels, such code must run in “constant-time” w.r.t the program’s secrets. </a:t>
            </a:r>
            <a:endParaRPr/>
          </a:p>
          <a:p>
            <a:pPr marL="0" lvl="0" indent="0" algn="l" rtl="0">
              <a:spcBef>
                <a:spcPts val="0"/>
              </a:spcBef>
              <a:spcAft>
                <a:spcPts val="0"/>
              </a:spcAft>
              <a:buNone/>
            </a:pPr>
            <a:r>
              <a:rPr lang="en"/>
              <a:t>Concretely this translates to no secret dependent branches, memory accesses or variable latency operations such as division. </a:t>
            </a:r>
            <a:endParaRPr/>
          </a:p>
          <a:p>
            <a:pPr marL="0" lvl="0" indent="0" algn="l" rtl="0">
              <a:spcBef>
                <a:spcPts val="0"/>
              </a:spcBef>
              <a:spcAft>
                <a:spcPts val="0"/>
              </a:spcAft>
              <a:buNone/>
            </a:pPr>
            <a:endParaRPr/>
          </a:p>
          <a:p>
            <a:pPr marL="0" lvl="0" indent="0" algn="l" rtl="0">
              <a:spcBef>
                <a:spcPts val="0"/>
              </a:spcBef>
              <a:spcAft>
                <a:spcPts val="0"/>
              </a:spcAft>
              <a:buNone/>
            </a:pPr>
            <a:r>
              <a:rPr lang="en"/>
              <a:t>Since a performance interface describes all causes of performance variability, it should be able to tell if performance depends on secrets. </a:t>
            </a:r>
            <a:endParaRPr/>
          </a:p>
          <a:p>
            <a:pPr marL="0" lvl="0" indent="0" algn="l" rtl="0">
              <a:spcBef>
                <a:spcPts val="0"/>
              </a:spcBef>
              <a:spcAft>
                <a:spcPts val="0"/>
              </a:spcAft>
              <a:buNone/>
            </a:pPr>
            <a:r>
              <a:rPr lang="en"/>
              <a:t>To test this, we automatically extracted performance interfaces for 12 algorithms from OpenSSL 3.0, these include the most commonly used ones such as SHA, MD5, AES, etc</a:t>
            </a:r>
            <a:endParaRPr/>
          </a:p>
          <a:p>
            <a:pPr marL="0" lvl="0" indent="0" algn="l" rtl="0">
              <a:spcBef>
                <a:spcPts val="0"/>
              </a:spcBef>
              <a:spcAft>
                <a:spcPts val="0"/>
              </a:spcAft>
              <a:buNone/>
            </a:pPr>
            <a:r>
              <a:rPr lang="en"/>
              <a:t>And in doing so we discovered a constant-time violation in AES that had been latent for 4 years since OpenSSL 1.1</a:t>
            </a:r>
            <a:endParaRPr/>
          </a:p>
          <a:p>
            <a:pPr marL="0" lvl="0" indent="0" algn="l" rtl="0">
              <a:spcBef>
                <a:spcPts val="0"/>
              </a:spcBef>
              <a:spcAft>
                <a:spcPts val="0"/>
              </a:spcAft>
              <a:buNone/>
            </a:pPr>
            <a:endParaRPr/>
          </a:p>
          <a:p>
            <a:pPr marL="0" lvl="0" indent="0" algn="l" rtl="0">
              <a:spcBef>
                <a:spcPts val="0"/>
              </a:spcBef>
              <a:spcAft>
                <a:spcPts val="0"/>
              </a:spcAft>
              <a:buNone/>
            </a:pPr>
            <a:r>
              <a:rPr lang="en"/>
              <a:t>I’m now going to show you how easy performance interfaces make identifying such violations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42335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800" b="0" i="0" u="none" strike="noStrike" dirty="0">
                <a:solidFill>
                  <a:srgbClr val="000000"/>
                </a:solidFill>
                <a:effectLst/>
                <a:latin typeface="Arial" panose="020B0604020202020204" pitchFamily="34" charset="0"/>
              </a:rPr>
              <a:t>Here is an overview of CFAR, and its two stages. </a:t>
            </a:r>
            <a:endParaRPr dirty="0"/>
          </a:p>
        </p:txBody>
      </p:sp>
    </p:spTree>
    <p:extLst>
      <p:ext uri="{BB962C8B-B14F-4D97-AF65-F5344CB8AC3E}">
        <p14:creationId xmlns:p14="http://schemas.microsoft.com/office/powerpoint/2010/main" val="1614337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0509fda2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0509fda2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100" b="0" i="0" u="none" strike="noStrike" dirty="0">
                <a:solidFill>
                  <a:srgbClr val="000000"/>
                </a:solidFill>
                <a:effectLst/>
                <a:latin typeface="Arial" panose="020B0604020202020204" pitchFamily="34" charset="0"/>
              </a:rPr>
              <a:t>Under the covers, CFAR is a program analysis tool, and employs automated program analysis in the first stage to automatically extract the distillate from the program source code. This distillate is uniquely determined by the input program</a:t>
            </a:r>
            <a:r>
              <a:rPr lang="en-US" sz="1800" b="0" i="0" u="none" strike="noStrike" dirty="0">
                <a:solidFill>
                  <a:srgbClr val="000000"/>
                </a:solidFill>
                <a:effectLst/>
                <a:latin typeface="Arial" panose="020B0604020202020204" pitchFamily="34" charset="0"/>
              </a:rPr>
              <a:t>. </a:t>
            </a:r>
            <a:endParaRPr dirty="0"/>
          </a:p>
        </p:txBody>
      </p:sp>
    </p:spTree>
    <p:extLst>
      <p:ext uri="{BB962C8B-B14F-4D97-AF65-F5344CB8AC3E}">
        <p14:creationId xmlns:p14="http://schemas.microsoft.com/office/powerpoint/2010/main" val="2522345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70509fda2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70509fda24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508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0509fda24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0509fda24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1800" b="0" i="0" u="none" strike="noStrike" dirty="0">
                <a:solidFill>
                  <a:srgbClr val="000000"/>
                </a:solidFill>
                <a:effectLst/>
                <a:latin typeface="Arial" panose="020B0604020202020204" pitchFamily="34" charset="0"/>
              </a:rPr>
              <a:t>Unfortunately, answering these questions today, using tools such as profilers and simulators is HARD, and this is because these tools only provide insights for the concrete workloads with which the code is profiled or simulated, but not about abstract, unseen workloads, which are the ones that developers want visibility into in the first place.  </a:t>
            </a:r>
          </a:p>
          <a:p>
            <a:pPr marL="0" lvl="0" indent="0" algn="l" rtl="0">
              <a:spcBef>
                <a:spcPts val="120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1200"/>
              </a:spcBef>
              <a:spcAft>
                <a:spcPts val="0"/>
              </a:spcAft>
              <a:buNone/>
            </a:pPr>
            <a:r>
              <a:rPr lang="en-US" sz="1800" b="0" i="0" u="none" strike="noStrike" dirty="0">
                <a:solidFill>
                  <a:srgbClr val="000000"/>
                </a:solidFill>
                <a:effectLst/>
                <a:latin typeface="Arial" panose="020B0604020202020204" pitchFamily="34" charset="0"/>
              </a:rPr>
              <a:t>As a result, developers are forced to manually extrapolate and guess the answers to their key questions. This process is not only time-consuming but also error-prone, particularly for code that the developers did not write themselves (i.e., the network stack in Alice’s case).</a:t>
            </a:r>
          </a:p>
          <a:p>
            <a:pPr marL="0" lvl="0" indent="0" algn="l" rtl="0">
              <a:spcBef>
                <a:spcPts val="120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1200"/>
              </a:spcBef>
              <a:spcAft>
                <a:spcPts val="0"/>
              </a:spcAft>
              <a:buNone/>
            </a:pPr>
            <a:r>
              <a:rPr lang="en-US" sz="1800" b="0" i="0" u="none" strike="noStrike" dirty="0">
                <a:solidFill>
                  <a:srgbClr val="000000"/>
                </a:solidFill>
                <a:effectLst/>
                <a:latin typeface="Arial" panose="020B0604020202020204" pitchFamily="34" charset="0"/>
              </a:rPr>
              <a:t>To give you an example of just how hard these questions are to answer, a recent patch showed that the fast path of the Linux TCP stack, which is probably some of the most widely exercised code in the world, had been accessing 50 % more cache lines than it needed to for over a decade, leading to slowdowns of up to 45 %.</a:t>
            </a:r>
          </a:p>
          <a:p>
            <a:pPr marL="0" lvl="0" indent="0" algn="l" rtl="0">
              <a:spcBef>
                <a:spcPts val="1200"/>
              </a:spcBef>
              <a:spcAft>
                <a:spcPts val="0"/>
              </a:spcAft>
              <a:buNone/>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800" b="0" i="0" u="none" strike="noStrike" dirty="0">
                <a:solidFill>
                  <a:srgbClr val="000000"/>
                </a:solidFill>
                <a:effectLst/>
                <a:latin typeface="Arial" panose="020B0604020202020204" pitchFamily="34" charset="0"/>
              </a:rPr>
              <a:t>So clearly, developers like Alice need better tools, and if we take a step back, </a:t>
            </a:r>
          </a:p>
          <a:p>
            <a:pPr marL="0" lvl="0" indent="0" algn="l" rtl="0">
              <a:spcBef>
                <a:spcPts val="120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0785f221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70785f221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u="none" strike="noStrike" dirty="0">
                <a:solidFill>
                  <a:srgbClr val="000000"/>
                </a:solidFill>
                <a:effectLst/>
                <a:latin typeface="Arial" panose="020B0604020202020204" pitchFamily="34" charset="0"/>
              </a:rPr>
              <a:t>In the second phase, developers can write simple programs (“projectors”) that use the distillate to compute answers to specific questions they have about the program’s cache usage. The current CFAR prototype comes with several projectors that answer frequently asked questions about cache usage. We envision developers contributing more such projectors, making CFAR more useful over time.</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593644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0785f2210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70785f2210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dirty="0"/>
              <a:t>"the path constraint"... might want to say that it's the symbolic constraints on inputs and program state that lead the program down that path</a:t>
            </a:r>
          </a:p>
        </p:txBody>
      </p:sp>
    </p:spTree>
    <p:extLst>
      <p:ext uri="{BB962C8B-B14F-4D97-AF65-F5344CB8AC3E}">
        <p14:creationId xmlns:p14="http://schemas.microsoft.com/office/powerpoint/2010/main" val="1550727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70785f2210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70785f2210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1879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70785f2210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70785f2210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74102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70785f2210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70785f2210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transforms into a Python program for human readability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97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0509fda24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0509fda24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1100" b="0" i="0" u="none" strike="noStrike" dirty="0">
                <a:solidFill>
                  <a:srgbClr val="000000"/>
                </a:solidFill>
                <a:effectLst/>
                <a:latin typeface="Arial" panose="020B0604020202020204" pitchFamily="34" charset="0"/>
              </a:rPr>
              <a:t>we observe that the status quo is the result of a lack of abstractions for performance behavior. </a:t>
            </a:r>
          </a:p>
          <a:p>
            <a:pPr marL="0" lvl="0" indent="0" algn="l" rtl="0">
              <a:spcBef>
                <a:spcPts val="1200"/>
              </a:spcBef>
              <a:spcAft>
                <a:spcPts val="0"/>
              </a:spcAft>
              <a:buNone/>
            </a:pPr>
            <a:r>
              <a:rPr lang="en-US" sz="1100" b="0" i="0" u="none" strike="noStrike" dirty="0">
                <a:solidFill>
                  <a:srgbClr val="000000"/>
                </a:solidFill>
                <a:effectLst/>
                <a:latin typeface="Arial" panose="020B0604020202020204" pitchFamily="34" charset="0"/>
              </a:rPr>
              <a:t>More specifically, Alices needs visibility into what the code does to the cache as a function of the workload, i.e., how the code processes an *abstract or symbolic* workload. </a:t>
            </a:r>
          </a:p>
          <a:p>
            <a:pPr marL="0" lvl="0" indent="0" algn="l" rtl="0">
              <a:spcBef>
                <a:spcPts val="1200"/>
              </a:spcBef>
              <a:spcAft>
                <a:spcPts val="0"/>
              </a:spcAft>
              <a:buNone/>
            </a:pPr>
            <a:r>
              <a:rPr lang="en-US" sz="1100" b="0" i="0" u="none" strike="noStrike" dirty="0">
                <a:solidFill>
                  <a:srgbClr val="000000"/>
                </a:solidFill>
                <a:effectLst/>
                <a:latin typeface="Arial" panose="020B0604020202020204" pitchFamily="34" charset="0"/>
              </a:rPr>
              <a:t>Unfortunately, the only way for developers to obtain this information today is directly from the implementation itself, either by painstakingly reading it, which becomes infeasible after a point, or by profiling it with concrete inputs which provides incomplete information at best. </a:t>
            </a:r>
          </a:p>
          <a:p>
            <a:pPr marL="0" lvl="0" indent="0" algn="l" rtl="0">
              <a:spcBef>
                <a:spcPts val="1200"/>
              </a:spcBef>
              <a:spcAft>
                <a:spcPts val="0"/>
              </a:spcAft>
              <a:buNone/>
            </a:pPr>
            <a:endParaRPr lang="en-US" sz="1100" b="0" i="0" u="none" strike="noStrike" dirty="0">
              <a:solidFill>
                <a:srgbClr val="000000"/>
              </a:solidFill>
              <a:effectLst/>
              <a:latin typeface="Arial" panose="020B0604020202020204" pitchFamily="34" charset="0"/>
            </a:endParaRPr>
          </a:p>
          <a:p>
            <a:pPr marL="0" lvl="0" indent="0" algn="l" rtl="0">
              <a:spcBef>
                <a:spcPts val="1200"/>
              </a:spcBef>
              <a:spcAft>
                <a:spcPts val="0"/>
              </a:spcAft>
              <a:buNone/>
            </a:pPr>
            <a:r>
              <a:rPr lang="en-US" sz="1100" b="0" i="0" u="none" strike="noStrike" dirty="0">
                <a:solidFill>
                  <a:srgbClr val="000000"/>
                </a:solidFill>
                <a:effectLst/>
                <a:latin typeface="Arial" panose="020B0604020202020204" pitchFamily="34" charset="0"/>
              </a:rPr>
              <a:t>And so, in this work, we ask the question: can there exist an abstract or symbolic representation of the code that helps developers reason efficiently about cache usage without having to read the code or run elaborate benchmarks? </a:t>
            </a:r>
          </a:p>
        </p:txBody>
      </p:sp>
    </p:spTree>
    <p:extLst>
      <p:ext uri="{BB962C8B-B14F-4D97-AF65-F5344CB8AC3E}">
        <p14:creationId xmlns:p14="http://schemas.microsoft.com/office/powerpoint/2010/main" val="203699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0509fda24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0509fda24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answer to this question, we propose the notion of memory distillate, an abstraction of the code that only captures all information relevant to how the code accesses memory and discards everything else. So, when given the same inputs as the code, it will produce an identical trace of memory accesses but will not produce the correct </a:t>
            </a:r>
            <a:r>
              <a:rPr lang="en-US" sz="1800" b="0" i="0" u="none" strike="noStrike" dirty="0" err="1">
                <a:solidFill>
                  <a:srgbClr val="000000"/>
                </a:solidFill>
                <a:effectLst/>
                <a:latin typeface="Arial" panose="020B0604020202020204" pitchFamily="34" charset="0"/>
              </a:rPr>
              <a:t>funoutputs</a:t>
            </a:r>
            <a:r>
              <a:rPr lang="en-US" sz="1800" b="0" i="0" u="none" strike="noStrike" dirty="0">
                <a:solidFill>
                  <a:srgbClr val="000000"/>
                </a:solidFill>
                <a:effectLst/>
                <a:latin typeface="Arial" panose="020B0604020202020204" pitchFamily="34" charset="0"/>
              </a:rPr>
              <a:t> because functionality is one of the things it abstracts away.  [Be slow here, let it sink in]</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 Highlight why distillates being simple is useful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0509fda2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70509fda2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use the abstraction of memory distillates to build CFAR, a tool that helps developers efficiently answer diverse questions about the cache usage of both their own, as well as third-party code.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CFAR relies on a two-step workflow:</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the first step, “distillation”, CFAR extracts the distillate from the code, and in the second step “projection”, developers can query the distillate to answer specific performance questions.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primary benefit of this two step workflow is that it enables developers to always write their own projectors and because the PER is a precise representation of performance, they will be able to obtain answers to their specific questions.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 will describe CFAR in greater detail in the rest of this talk, but if there is *one* thing I want you to take away from this talk</a:t>
            </a: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159760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bbea62ba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4bbea62ba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0" i="0" u="none" strike="noStrike" dirty="0">
                <a:solidFill>
                  <a:srgbClr val="000000"/>
                </a:solidFill>
                <a:effectLst/>
                <a:latin typeface="Arial" panose="020B0604020202020204" pitchFamily="34" charset="0"/>
              </a:rPr>
              <a:t>, it is that memory distillates provide a simple yet precise abstraction for reasoning about cache usage. They are precise because they capture all information relevant how the code accesses memory, and they are simpler than the code itself because they abstract away everything else. </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Font typeface="Google Sans"/>
              <a:buNone/>
              <a:defRPr sz="5200" b="1">
                <a:latin typeface="Google Sans"/>
                <a:ea typeface="Google Sans"/>
                <a:cs typeface="Google Sans"/>
                <a:sym typeface="Googl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Google Sans Medium"/>
              <a:buNone/>
              <a:defRPr sz="2800">
                <a:latin typeface="Google Sans Medium"/>
                <a:ea typeface="Google Sans Medium"/>
                <a:cs typeface="Google Sans Medium"/>
                <a:sym typeface="Google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200"/>
              <a:buFont typeface="Google Sans"/>
              <a:buNone/>
              <a:defRPr sz="3200" b="1">
                <a:latin typeface="Google Sans"/>
                <a:ea typeface="Google Sans"/>
                <a:cs typeface="Google Sans"/>
                <a:sym typeface="Googl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Google Sans Medium"/>
              <a:buNone/>
              <a:defRPr sz="2800">
                <a:solidFill>
                  <a:schemeClr val="dk1"/>
                </a:solidFill>
                <a:latin typeface="Google Sans Medium"/>
                <a:ea typeface="Google Sans Medium"/>
                <a:cs typeface="Google Sans Medium"/>
                <a:sym typeface="Google Sans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marL="914400" lvl="1" indent="-317500" rtl="0">
              <a:lnSpc>
                <a:spcPct val="115000"/>
              </a:lnSpc>
              <a:spcBef>
                <a:spcPts val="0"/>
              </a:spcBef>
              <a:spcAft>
                <a:spcPts val="0"/>
              </a:spcAft>
              <a:buClr>
                <a:schemeClr val="dk2"/>
              </a:buClr>
              <a:buSzPts val="1400"/>
              <a:buFont typeface="Google Sans"/>
              <a:buChar char="○"/>
              <a:defRPr>
                <a:solidFill>
                  <a:schemeClr val="dk2"/>
                </a:solidFill>
                <a:latin typeface="Google Sans"/>
                <a:ea typeface="Google Sans"/>
                <a:cs typeface="Google Sans"/>
                <a:sym typeface="Google Sans"/>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0" y="816728"/>
            <a:ext cx="9144000" cy="13584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Google Sans"/>
                <a:ea typeface="Google Sans"/>
                <a:cs typeface="Google Sans"/>
                <a:sym typeface="Google Sans"/>
              </a:rPr>
              <a:t>Automatically Reasoning About How </a:t>
            </a:r>
            <a:br>
              <a:rPr lang="en" sz="3200" b="1" dirty="0">
                <a:latin typeface="Google Sans"/>
                <a:ea typeface="Google Sans"/>
                <a:cs typeface="Google Sans"/>
                <a:sym typeface="Google Sans"/>
              </a:rPr>
            </a:br>
            <a:r>
              <a:rPr lang="en" sz="3200" b="1" dirty="0">
                <a:latin typeface="Google Sans"/>
                <a:ea typeface="Google Sans"/>
                <a:cs typeface="Google Sans"/>
                <a:sym typeface="Google Sans"/>
              </a:rPr>
              <a:t>Systems Code Uses the CPU Cache</a:t>
            </a:r>
            <a:endParaRPr sz="3200" b="1" dirty="0">
              <a:solidFill>
                <a:srgbClr val="000000"/>
              </a:solidFill>
              <a:latin typeface="Google Sans"/>
              <a:ea typeface="Google Sans"/>
              <a:cs typeface="Google Sans"/>
              <a:sym typeface="Google Sans"/>
            </a:endParaRPr>
          </a:p>
        </p:txBody>
      </p:sp>
      <p:pic>
        <p:nvPicPr>
          <p:cNvPr id="102" name="Google Shape;102;p25"/>
          <p:cNvPicPr preferRelativeResize="0"/>
          <p:nvPr/>
        </p:nvPicPr>
        <p:blipFill>
          <a:blip r:embed="rId3">
            <a:alphaModFix/>
          </a:blip>
          <a:stretch>
            <a:fillRect/>
          </a:stretch>
        </p:blipFill>
        <p:spPr>
          <a:xfrm>
            <a:off x="3386673" y="3888953"/>
            <a:ext cx="2370654" cy="1084863"/>
          </a:xfrm>
          <a:prstGeom prst="rect">
            <a:avLst/>
          </a:prstGeom>
          <a:noFill/>
          <a:ln>
            <a:noFill/>
          </a:ln>
        </p:spPr>
      </p:pic>
      <p:sp>
        <p:nvSpPr>
          <p:cNvPr id="11" name="Oval 10">
            <a:extLst>
              <a:ext uri="{FF2B5EF4-FFF2-40B4-BE49-F238E27FC236}">
                <a16:creationId xmlns:a16="http://schemas.microsoft.com/office/drawing/2014/main" id="{E63665D5-5070-0875-1104-1DED16CF6570}"/>
              </a:ext>
            </a:extLst>
          </p:cNvPr>
          <p:cNvSpPr>
            <a:spLocks noChangeAspect="1"/>
          </p:cNvSpPr>
          <p:nvPr/>
        </p:nvSpPr>
        <p:spPr>
          <a:xfrm>
            <a:off x="1890009" y="2260310"/>
            <a:ext cx="978162" cy="9792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0BB69D8-A3A3-7166-A2C2-9D71696296A0}"/>
              </a:ext>
            </a:extLst>
          </p:cNvPr>
          <p:cNvGrpSpPr/>
          <p:nvPr/>
        </p:nvGrpSpPr>
        <p:grpSpPr>
          <a:xfrm>
            <a:off x="1471980" y="2249191"/>
            <a:ext cx="6200041" cy="1466138"/>
            <a:chOff x="1477488" y="2249191"/>
            <a:chExt cx="6200041" cy="1466138"/>
          </a:xfrm>
        </p:grpSpPr>
        <p:sp>
          <p:nvSpPr>
            <p:cNvPr id="13" name="Oval 12">
              <a:extLst>
                <a:ext uri="{FF2B5EF4-FFF2-40B4-BE49-F238E27FC236}">
                  <a16:creationId xmlns:a16="http://schemas.microsoft.com/office/drawing/2014/main" id="{AD4CEFDD-1C12-7E7F-1AFE-8F6EC29986E2}"/>
                </a:ext>
              </a:extLst>
            </p:cNvPr>
            <p:cNvSpPr/>
            <p:nvPr/>
          </p:nvSpPr>
          <p:spPr>
            <a:xfrm>
              <a:off x="6198751" y="2249191"/>
              <a:ext cx="979200" cy="9792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758F1FC-CED4-0148-DF95-EFB9EE2C8DE1}"/>
                </a:ext>
              </a:extLst>
            </p:cNvPr>
            <p:cNvGrpSpPr/>
            <p:nvPr/>
          </p:nvGrpSpPr>
          <p:grpSpPr>
            <a:xfrm>
              <a:off x="1477488" y="3250628"/>
              <a:ext cx="6200041" cy="464701"/>
              <a:chOff x="1928157" y="3250628"/>
              <a:chExt cx="6200041" cy="464701"/>
            </a:xfrm>
          </p:grpSpPr>
          <p:sp>
            <p:nvSpPr>
              <p:cNvPr id="7" name="Google Shape;211;p39">
                <a:extLst>
                  <a:ext uri="{FF2B5EF4-FFF2-40B4-BE49-F238E27FC236}">
                    <a16:creationId xmlns:a16="http://schemas.microsoft.com/office/drawing/2014/main" id="{188FF551-69B5-BFF0-A971-9A1E8E676013}"/>
                  </a:ext>
                </a:extLst>
              </p:cNvPr>
              <p:cNvSpPr txBox="1"/>
              <p:nvPr/>
            </p:nvSpPr>
            <p:spPr>
              <a:xfrm>
                <a:off x="1928157" y="3250628"/>
                <a:ext cx="174323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Rishabh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Iyer</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9" name="Google Shape;211;p39">
                <a:extLst>
                  <a:ext uri="{FF2B5EF4-FFF2-40B4-BE49-F238E27FC236}">
                    <a16:creationId xmlns:a16="http://schemas.microsoft.com/office/drawing/2014/main" id="{C77A4529-406F-8752-CD20-97B848EE6FB6}"/>
                  </a:ext>
                </a:extLst>
              </p:cNvPr>
              <p:cNvSpPr txBox="1"/>
              <p:nvPr/>
            </p:nvSpPr>
            <p:spPr>
              <a:xfrm>
                <a:off x="3937963" y="3253694"/>
                <a:ext cx="195632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Katerina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Argyraki</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10" name="Google Shape;211;p39">
                <a:extLst>
                  <a:ext uri="{FF2B5EF4-FFF2-40B4-BE49-F238E27FC236}">
                    <a16:creationId xmlns:a16="http://schemas.microsoft.com/office/drawing/2014/main" id="{7B94EB4B-FD19-6556-C3C6-6B87C1113515}"/>
                  </a:ext>
                </a:extLst>
              </p:cNvPr>
              <p:cNvSpPr txBox="1"/>
              <p:nvPr/>
            </p:nvSpPr>
            <p:spPr>
              <a:xfrm>
                <a:off x="6171876" y="3250628"/>
                <a:ext cx="1956322"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George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Candea</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grpSp>
        <p:sp>
          <p:nvSpPr>
            <p:cNvPr id="14" name="Oval 13">
              <a:extLst>
                <a:ext uri="{FF2B5EF4-FFF2-40B4-BE49-F238E27FC236}">
                  <a16:creationId xmlns:a16="http://schemas.microsoft.com/office/drawing/2014/main" id="{910FE90D-26EC-38DE-6C48-3430DCC81189}"/>
                </a:ext>
              </a:extLst>
            </p:cNvPr>
            <p:cNvSpPr>
              <a:spLocks noChangeAspect="1"/>
            </p:cNvSpPr>
            <p:nvPr/>
          </p:nvSpPr>
          <p:spPr>
            <a:xfrm>
              <a:off x="1889839" y="2249191"/>
              <a:ext cx="978162" cy="979200"/>
            </a:xfrm>
            <a:prstGeom prst="ellipse">
              <a:avLst/>
            </a:prstGeom>
            <a:blipFill dpi="0" rotWithShape="1">
              <a:blip r:embed="rId4">
                <a:extLst>
                  <a:ext uri="{28A0092B-C50C-407E-A947-70E740481C1C}">
                    <a14:useLocalDpi xmlns:a14="http://schemas.microsoft.com/office/drawing/2010/main" val="0"/>
                  </a:ext>
                </a:extLst>
              </a:blip>
              <a:srcRect/>
              <a:stretch>
                <a:fillRect l="6868" r="68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erson taking a selfie&#10;&#10;Description automatically generated">
              <a:extLst>
                <a:ext uri="{FF2B5EF4-FFF2-40B4-BE49-F238E27FC236}">
                  <a16:creationId xmlns:a16="http://schemas.microsoft.com/office/drawing/2014/main" id="{822BCB66-02F8-A9B2-F138-032449CD0553}"/>
                </a:ext>
              </a:extLst>
            </p:cNvPr>
            <p:cNvPicPr>
              <a:picLocks noChangeAspect="1"/>
            </p:cNvPicPr>
            <p:nvPr/>
          </p:nvPicPr>
          <p:blipFill>
            <a:blip r:embed="rId6"/>
            <a:stretch>
              <a:fillRect/>
            </a:stretch>
          </p:blipFill>
          <p:spPr>
            <a:xfrm>
              <a:off x="3976990" y="2251045"/>
              <a:ext cx="976928" cy="978408"/>
            </a:xfrm>
            <a:prstGeom prst="ellipse">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6"/>
          <p:cNvSpPr/>
          <p:nvPr/>
        </p:nvSpPr>
        <p:spPr>
          <a:xfrm>
            <a:off x="5151275" y="1755071"/>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Overview</a:t>
            </a:r>
            <a:endParaRPr sz="3200" b="1" dirty="0">
              <a:latin typeface="Google Sans"/>
              <a:ea typeface="Google Sans"/>
              <a:cs typeface="Google Sans"/>
              <a:sym typeface="Google Sans"/>
            </a:endParaRPr>
          </a:p>
        </p:txBody>
      </p:sp>
      <p:sp>
        <p:nvSpPr>
          <p:cNvPr id="203" name="Google Shape;203;p36"/>
          <p:cNvSpPr/>
          <p:nvPr/>
        </p:nvSpPr>
        <p:spPr>
          <a:xfrm>
            <a:off x="3737124" y="2320446"/>
            <a:ext cx="11430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204" name="Google Shape;204;p36"/>
          <p:cNvGrpSpPr/>
          <p:nvPr/>
        </p:nvGrpSpPr>
        <p:grpSpPr>
          <a:xfrm>
            <a:off x="157854" y="2320446"/>
            <a:ext cx="1646446" cy="668700"/>
            <a:chOff x="142950" y="2283900"/>
            <a:chExt cx="1646446"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cxnSpLocks/>
              <a:stCxn id="205" idx="3"/>
              <a:endCxn id="207"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cxnSpLocks/>
            <a:stCxn id="207" idx="3"/>
            <a:endCxn id="203" idx="1"/>
          </p:cNvCxnSpPr>
          <p:nvPr/>
        </p:nvCxnSpPr>
        <p:spPr>
          <a:xfrm rot="10800000" flipH="1">
            <a:off x="3420100" y="2654921"/>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755071"/>
            <a:ext cx="16158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Distillation</a:t>
            </a:r>
            <a:endParaRPr sz="1600">
              <a:latin typeface="Google Sans"/>
              <a:ea typeface="Google Sans"/>
              <a:cs typeface="Google Sans"/>
              <a:sym typeface="Google Sans"/>
            </a:endParaRPr>
          </a:p>
        </p:txBody>
      </p:sp>
      <p:sp>
        <p:nvSpPr>
          <p:cNvPr id="209" name="Google Shape;209;p36"/>
          <p:cNvSpPr txBox="1"/>
          <p:nvPr/>
        </p:nvSpPr>
        <p:spPr>
          <a:xfrm>
            <a:off x="18389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0" name="Google Shape;210;p36"/>
          <p:cNvSpPr txBox="1"/>
          <p:nvPr/>
        </p:nvSpPr>
        <p:spPr>
          <a:xfrm>
            <a:off x="53745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891217"/>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920130"/>
            <a:ext cx="365760" cy="329184"/>
          </a:xfrm>
          <a:prstGeom prst="rect">
            <a:avLst/>
          </a:prstGeom>
          <a:noFill/>
          <a:ln>
            <a:noFill/>
          </a:ln>
        </p:spPr>
      </p:pic>
      <p:cxnSp>
        <p:nvCxnSpPr>
          <p:cNvPr id="213" name="Google Shape;213;p36"/>
          <p:cNvCxnSpPr>
            <a:cxnSpLocks/>
            <a:endCxn id="211" idx="1"/>
          </p:cNvCxnSpPr>
          <p:nvPr/>
        </p:nvCxnSpPr>
        <p:spPr>
          <a:xfrm>
            <a:off x="6832154" y="2094617"/>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449001"/>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3006785"/>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476433"/>
            <a:ext cx="365760" cy="329184"/>
          </a:xfrm>
          <a:prstGeom prst="rect">
            <a:avLst/>
          </a:prstGeom>
          <a:noFill/>
          <a:ln>
            <a:noFill/>
          </a:ln>
        </p:spPr>
      </p:pic>
      <p:cxnSp>
        <p:nvCxnSpPr>
          <p:cNvPr id="220" name="Google Shape;220;p36"/>
          <p:cNvCxnSpPr>
            <a:cxnSpLocks/>
            <a:endCxn id="215" idx="1"/>
          </p:cNvCxnSpPr>
          <p:nvPr/>
        </p:nvCxnSpPr>
        <p:spPr>
          <a:xfrm>
            <a:off x="6853711" y="2654801"/>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cxnSpLocks/>
            <a:endCxn id="217" idx="1"/>
          </p:cNvCxnSpPr>
          <p:nvPr/>
        </p:nvCxnSpPr>
        <p:spPr>
          <a:xfrm>
            <a:off x="6839604" y="3212525"/>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cxnSpLocks/>
            <a:stCxn id="203" idx="3"/>
            <a:endCxn id="200" idx="1"/>
          </p:cNvCxnSpPr>
          <p:nvPr/>
        </p:nvCxnSpPr>
        <p:spPr>
          <a:xfrm>
            <a:off x="4880124" y="2654796"/>
            <a:ext cx="271200" cy="900"/>
          </a:xfrm>
          <a:prstGeom prst="straightConnector1">
            <a:avLst/>
          </a:prstGeom>
          <a:noFill/>
          <a:ln w="28575" cap="flat" cmpd="sng">
            <a:solidFill>
              <a:schemeClr val="dk1"/>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98EBA833-0FC8-E7A2-960F-A39206A2F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5154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title"/>
          </p:nvPr>
        </p:nvSpPr>
        <p:spPr>
          <a:xfrm>
            <a:off x="203850" y="184375"/>
            <a:ext cx="873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Limitations &amp; Assumptions</a:t>
            </a:r>
            <a:endParaRPr sz="3200" b="1" dirty="0">
              <a:latin typeface="Google Sans"/>
              <a:ea typeface="Google Sans"/>
              <a:cs typeface="Google Sans"/>
              <a:sym typeface="Google Sans"/>
            </a:endParaRPr>
          </a:p>
        </p:txBody>
      </p:sp>
      <p:sp>
        <p:nvSpPr>
          <p:cNvPr id="666" name="Google Shape;666;p59"/>
          <p:cNvSpPr txBox="1">
            <a:spLocks noGrp="1"/>
          </p:cNvSpPr>
          <p:nvPr>
            <p:ph type="body" idx="4294967295"/>
          </p:nvPr>
        </p:nvSpPr>
        <p:spPr>
          <a:xfrm>
            <a:off x="457200" y="1152475"/>
            <a:ext cx="8736300" cy="3416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Automated program analysis (symbolic execution) for distillation</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Ill-suited for multi-threaded code, loops without statically-computable bounds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CFAR only extracts partial distillates in such cases</a:t>
            </a:r>
            <a:endParaRPr sz="1600" dirty="0">
              <a:solidFill>
                <a:schemeClr val="dk1"/>
              </a:solidFill>
            </a:endParaRPr>
          </a:p>
          <a:p>
            <a:pPr marL="457200" lvl="0" indent="-330200" algn="l" rtl="0">
              <a:lnSpc>
                <a:spcPct val="100000"/>
              </a:lnSpc>
              <a:spcBef>
                <a:spcPts val="2000"/>
              </a:spcBef>
              <a:spcAft>
                <a:spcPts val="0"/>
              </a:spcAft>
              <a:buClr>
                <a:schemeClr val="dk1"/>
              </a:buClr>
              <a:buSzPct val="60000"/>
              <a:buChar char="●"/>
            </a:pPr>
            <a:r>
              <a:rPr lang="en" sz="1600" dirty="0">
                <a:solidFill>
                  <a:schemeClr val="dk1"/>
                </a:solidFill>
              </a:rPr>
              <a:t>Cannot reason about speculative memory accesses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Hidden by </a:t>
            </a:r>
            <a:r>
              <a:rPr lang="en-US" sz="1600" dirty="0">
                <a:solidFill>
                  <a:schemeClr val="dk1"/>
                </a:solidFill>
              </a:rPr>
              <a:t>underlying hardware</a:t>
            </a:r>
            <a:endParaRPr sz="1600" dirty="0">
              <a:solidFill>
                <a:schemeClr val="dk1"/>
              </a:solidFill>
            </a:endParaRPr>
          </a:p>
          <a:p>
            <a:pPr marL="457200" lvl="0" indent="-330200" algn="l" rtl="0">
              <a:lnSpc>
                <a:spcPct val="100000"/>
              </a:lnSpc>
              <a:spcBef>
                <a:spcPts val="1000"/>
              </a:spcBef>
              <a:spcAft>
                <a:spcPts val="0"/>
              </a:spcAft>
              <a:buClr>
                <a:schemeClr val="dk1"/>
              </a:buClr>
              <a:buSzPct val="60000"/>
              <a:buChar char="●"/>
            </a:pPr>
            <a:r>
              <a:rPr lang="en" sz="1600" dirty="0">
                <a:solidFill>
                  <a:schemeClr val="dk1"/>
                </a:solidFill>
              </a:rPr>
              <a:t>Assumes program is not preempted during execution</a:t>
            </a: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Reasoning about all possible concurrent programs is infeasible</a:t>
            </a:r>
          </a:p>
          <a:p>
            <a:pPr marL="457200" lvl="0" indent="-330200" algn="l" rtl="0">
              <a:lnSpc>
                <a:spcPct val="100000"/>
              </a:lnSpc>
              <a:spcBef>
                <a:spcPts val="1000"/>
              </a:spcBef>
              <a:spcAft>
                <a:spcPts val="0"/>
              </a:spcAft>
              <a:buClr>
                <a:schemeClr val="dk1"/>
              </a:buClr>
              <a:buSzPct val="60000"/>
              <a:buChar char="●"/>
            </a:pPr>
            <a:endParaRPr lang="en" sz="1600" dirty="0">
              <a:solidFill>
                <a:schemeClr val="dk1"/>
              </a:solidFill>
            </a:endParaRPr>
          </a:p>
          <a:p>
            <a:pPr marL="457200" lvl="0" indent="-330200" algn="l" rtl="0">
              <a:lnSpc>
                <a:spcPct val="100000"/>
              </a:lnSpc>
              <a:spcBef>
                <a:spcPts val="1000"/>
              </a:spcBef>
              <a:spcAft>
                <a:spcPts val="0"/>
              </a:spcAft>
              <a:buClr>
                <a:schemeClr val="dk1"/>
              </a:buClr>
              <a:buSzPct val="60000"/>
              <a:buChar char="●"/>
            </a:pPr>
            <a:endParaRPr sz="1200" dirty="0">
              <a:solidFill>
                <a:schemeClr val="dk1"/>
              </a:solidFill>
            </a:endParaRPr>
          </a:p>
          <a:p>
            <a:pPr marL="0" lvl="0" indent="0" algn="l" rtl="0">
              <a:lnSpc>
                <a:spcPct val="100000"/>
              </a:lnSpc>
              <a:spcBef>
                <a:spcPts val="1000"/>
              </a:spcBef>
              <a:spcAft>
                <a:spcPts val="0"/>
              </a:spcAft>
              <a:buSzPct val="60000"/>
              <a:buNone/>
            </a:pPr>
            <a:endParaRPr sz="1600" dirty="0">
              <a:solidFill>
                <a:schemeClr val="dk1"/>
              </a:solidFill>
            </a:endParaRPr>
          </a:p>
        </p:txBody>
      </p:sp>
      <p:sp>
        <p:nvSpPr>
          <p:cNvPr id="2" name="Slide Number Placeholder 1">
            <a:extLst>
              <a:ext uri="{FF2B5EF4-FFF2-40B4-BE49-F238E27FC236}">
                <a16:creationId xmlns:a16="http://schemas.microsoft.com/office/drawing/2014/main" id="{B8A00811-4838-8BA0-6A8A-F7F9C705BC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3091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6"/>
          <p:cNvSpPr/>
          <p:nvPr/>
        </p:nvSpPr>
        <p:spPr>
          <a:xfrm>
            <a:off x="5151275" y="1755071"/>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Overview</a:t>
            </a:r>
            <a:endParaRPr sz="3200" b="1" dirty="0">
              <a:latin typeface="Google Sans"/>
              <a:ea typeface="Google Sans"/>
              <a:cs typeface="Google Sans"/>
              <a:sym typeface="Google Sans"/>
            </a:endParaRPr>
          </a:p>
        </p:txBody>
      </p:sp>
      <p:sp>
        <p:nvSpPr>
          <p:cNvPr id="203" name="Google Shape;203;p36"/>
          <p:cNvSpPr/>
          <p:nvPr/>
        </p:nvSpPr>
        <p:spPr>
          <a:xfrm>
            <a:off x="3737124" y="2320446"/>
            <a:ext cx="1143000" cy="668700"/>
          </a:xfrm>
          <a:prstGeom prst="rect">
            <a:avLst/>
          </a:prstGeom>
          <a:noFill/>
          <a:ln w="317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204" name="Google Shape;204;p36"/>
          <p:cNvGrpSpPr/>
          <p:nvPr/>
        </p:nvGrpSpPr>
        <p:grpSpPr>
          <a:xfrm>
            <a:off x="157854" y="2320446"/>
            <a:ext cx="1646446" cy="668700"/>
            <a:chOff x="142950" y="2283900"/>
            <a:chExt cx="1646446"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cxnSpLocks/>
              <a:stCxn id="205" idx="3"/>
              <a:endCxn id="207"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cxnSpLocks/>
            <a:stCxn id="207" idx="3"/>
            <a:endCxn id="203" idx="1"/>
          </p:cNvCxnSpPr>
          <p:nvPr/>
        </p:nvCxnSpPr>
        <p:spPr>
          <a:xfrm rot="10800000" flipH="1">
            <a:off x="3420100" y="2654921"/>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755071"/>
            <a:ext cx="16158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Distillation</a:t>
            </a:r>
            <a:endParaRPr sz="1600">
              <a:latin typeface="Google Sans"/>
              <a:ea typeface="Google Sans"/>
              <a:cs typeface="Google Sans"/>
              <a:sym typeface="Google Sans"/>
            </a:endParaRPr>
          </a:p>
        </p:txBody>
      </p:sp>
      <p:sp>
        <p:nvSpPr>
          <p:cNvPr id="209" name="Google Shape;209;p36"/>
          <p:cNvSpPr txBox="1"/>
          <p:nvPr/>
        </p:nvSpPr>
        <p:spPr>
          <a:xfrm>
            <a:off x="18389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0" name="Google Shape;210;p36"/>
          <p:cNvSpPr txBox="1"/>
          <p:nvPr/>
        </p:nvSpPr>
        <p:spPr>
          <a:xfrm>
            <a:off x="53745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891217"/>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920130"/>
            <a:ext cx="365760" cy="329184"/>
          </a:xfrm>
          <a:prstGeom prst="rect">
            <a:avLst/>
          </a:prstGeom>
          <a:noFill/>
          <a:ln>
            <a:noFill/>
          </a:ln>
        </p:spPr>
      </p:pic>
      <p:cxnSp>
        <p:nvCxnSpPr>
          <p:cNvPr id="213" name="Google Shape;213;p36"/>
          <p:cNvCxnSpPr>
            <a:cxnSpLocks/>
            <a:endCxn id="211" idx="1"/>
          </p:cNvCxnSpPr>
          <p:nvPr/>
        </p:nvCxnSpPr>
        <p:spPr>
          <a:xfrm>
            <a:off x="6832154" y="2094617"/>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449001"/>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3006785"/>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476433"/>
            <a:ext cx="365760" cy="329184"/>
          </a:xfrm>
          <a:prstGeom prst="rect">
            <a:avLst/>
          </a:prstGeom>
          <a:noFill/>
          <a:ln>
            <a:noFill/>
          </a:ln>
        </p:spPr>
      </p:pic>
      <p:cxnSp>
        <p:nvCxnSpPr>
          <p:cNvPr id="220" name="Google Shape;220;p36"/>
          <p:cNvCxnSpPr>
            <a:cxnSpLocks/>
            <a:endCxn id="215" idx="1"/>
          </p:cNvCxnSpPr>
          <p:nvPr/>
        </p:nvCxnSpPr>
        <p:spPr>
          <a:xfrm>
            <a:off x="6853711" y="2654801"/>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cxnSpLocks/>
            <a:endCxn id="217" idx="1"/>
          </p:cNvCxnSpPr>
          <p:nvPr/>
        </p:nvCxnSpPr>
        <p:spPr>
          <a:xfrm>
            <a:off x="6839604" y="3212525"/>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cxnSpLocks/>
            <a:stCxn id="203" idx="3"/>
            <a:endCxn id="200" idx="1"/>
          </p:cNvCxnSpPr>
          <p:nvPr/>
        </p:nvCxnSpPr>
        <p:spPr>
          <a:xfrm>
            <a:off x="4880124" y="2654796"/>
            <a:ext cx="271200" cy="900"/>
          </a:xfrm>
          <a:prstGeom prst="straightConnector1">
            <a:avLst/>
          </a:prstGeom>
          <a:noFill/>
          <a:ln w="28575" cap="flat" cmpd="sng">
            <a:solidFill>
              <a:schemeClr val="dk1"/>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98EBA833-0FC8-E7A2-960F-A39206A2F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96522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C1A0367-D01B-AC08-8A2F-8440A5F4A0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grpSp>
        <p:nvGrpSpPr>
          <p:cNvPr id="8" name="Group 7">
            <a:extLst>
              <a:ext uri="{FF2B5EF4-FFF2-40B4-BE49-F238E27FC236}">
                <a16:creationId xmlns:a16="http://schemas.microsoft.com/office/drawing/2014/main" id="{C5DD0BFB-5429-E8CF-FF3D-F87644005A82}"/>
              </a:ext>
            </a:extLst>
          </p:cNvPr>
          <p:cNvGrpSpPr/>
          <p:nvPr/>
        </p:nvGrpSpPr>
        <p:grpSpPr>
          <a:xfrm>
            <a:off x="4294909" y="994283"/>
            <a:ext cx="4622849" cy="3964842"/>
            <a:chOff x="4294909" y="994283"/>
            <a:chExt cx="4622849" cy="3964842"/>
          </a:xfrm>
        </p:grpSpPr>
        <p:sp>
          <p:nvSpPr>
            <p:cNvPr id="3" name="Rectangle 2">
              <a:extLst>
                <a:ext uri="{FF2B5EF4-FFF2-40B4-BE49-F238E27FC236}">
                  <a16:creationId xmlns:a16="http://schemas.microsoft.com/office/drawing/2014/main" id="{DA04C610-18EC-8BD2-1671-B05B7E2399EE}"/>
                </a:ext>
              </a:extLst>
            </p:cNvPr>
            <p:cNvSpPr/>
            <p:nvPr/>
          </p:nvSpPr>
          <p:spPr>
            <a:xfrm>
              <a:off x="4294909" y="994283"/>
              <a:ext cx="4622849" cy="3964842"/>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mputer screen shot of a program code&#10;&#10;Description automatically generated">
              <a:extLst>
                <a:ext uri="{FF2B5EF4-FFF2-40B4-BE49-F238E27FC236}">
                  <a16:creationId xmlns:a16="http://schemas.microsoft.com/office/drawing/2014/main" id="{6C1234EF-4B49-D3AF-B643-44CB46705C33}"/>
                </a:ext>
              </a:extLst>
            </p:cNvPr>
            <p:cNvPicPr>
              <a:picLocks noChangeAspect="1"/>
            </p:cNvPicPr>
            <p:nvPr/>
          </p:nvPicPr>
          <p:blipFill rotWithShape="1">
            <a:blip r:embed="rId3"/>
            <a:srcRect l="8184"/>
            <a:stretch/>
          </p:blipFill>
          <p:spPr>
            <a:xfrm>
              <a:off x="4380770" y="1105754"/>
              <a:ext cx="4536988" cy="3853371"/>
            </a:xfrm>
            <a:prstGeom prst="rect">
              <a:avLst/>
            </a:prstGeom>
          </p:spPr>
        </p:pic>
      </p:grpSp>
      <p:grpSp>
        <p:nvGrpSpPr>
          <p:cNvPr id="368" name="Google Shape;368;p44"/>
          <p:cNvGrpSpPr/>
          <p:nvPr/>
        </p:nvGrpSpPr>
        <p:grpSpPr>
          <a:xfrm>
            <a:off x="226242" y="1732821"/>
            <a:ext cx="4391172" cy="1415742"/>
            <a:chOff x="686425" y="1885225"/>
            <a:chExt cx="4388100" cy="2071616"/>
          </a:xfrm>
        </p:grpSpPr>
        <p:sp>
          <p:nvSpPr>
            <p:cNvPr id="369" name="Google Shape;369;p44"/>
            <p:cNvSpPr txBox="1"/>
            <p:nvPr/>
          </p:nvSpPr>
          <p:spPr>
            <a:xfrm>
              <a:off x="772225" y="1885225"/>
              <a:ext cx="4302300" cy="20716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err="1">
                  <a:solidFill>
                    <a:schemeClr val="dk1"/>
                  </a:solidFill>
                  <a:latin typeface="Fira Code"/>
                  <a:ea typeface="Fira Code"/>
                  <a:cs typeface="Fira Code"/>
                  <a:sym typeface="Fira Code"/>
                </a:rPr>
                <a:t>sys_create</a:t>
              </a:r>
              <a:r>
                <a:rPr lang="en" sz="1600" dirty="0">
                  <a:solidFill>
                    <a:schemeClr val="dk1"/>
                  </a:solidFill>
                  <a:latin typeface="Fira Code"/>
                  <a:ea typeface="Fira Code"/>
                  <a:cs typeface="Fira Code"/>
                  <a:sym typeface="Fira Code"/>
                </a:rPr>
                <a:t>()</a:t>
              </a:r>
              <a:r>
                <a:rPr lang="en" sz="1600" dirty="0">
                  <a:solidFill>
                    <a:schemeClr val="dk1"/>
                  </a:solidFill>
                  <a:latin typeface="Google Sans"/>
                  <a:ea typeface="Google Sans"/>
                  <a:cs typeface="Google Sans"/>
                  <a:sym typeface="Google Sans"/>
                </a:rPr>
                <a:t> from </a:t>
              </a:r>
              <a:r>
                <a:rPr lang="en" sz="1600" dirty="0" err="1">
                  <a:solidFill>
                    <a:schemeClr val="dk1"/>
                  </a:solidFill>
                  <a:latin typeface="Google Sans"/>
                  <a:ea typeface="Google Sans"/>
                  <a:cs typeface="Google Sans"/>
                  <a:sym typeface="Google Sans"/>
                </a:rPr>
                <a:t>Hyperkernel</a:t>
              </a: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None/>
              </a:pPr>
              <a:endParaRPr sz="1600" dirty="0">
                <a:latin typeface="Google Sans"/>
                <a:ea typeface="Google Sans"/>
                <a:cs typeface="Google Sans"/>
                <a:sym typeface="Google Sans"/>
              </a:endParaRPr>
            </a:p>
          </p:txBody>
        </p:sp>
        <p:cxnSp>
          <p:nvCxnSpPr>
            <p:cNvPr id="370" name="Google Shape;370;p44"/>
            <p:cNvCxnSpPr>
              <a:cxnSpLocks/>
            </p:cNvCxnSpPr>
            <p:nvPr/>
          </p:nvCxnSpPr>
          <p:spPr>
            <a:xfrm>
              <a:off x="686425" y="1985924"/>
              <a:ext cx="0" cy="729026"/>
            </a:xfrm>
            <a:prstGeom prst="straightConnector1">
              <a:avLst/>
            </a:prstGeom>
            <a:noFill/>
            <a:ln w="28575" cap="flat" cmpd="sng">
              <a:solidFill>
                <a:srgbClr val="EA4335"/>
              </a:solidFill>
              <a:prstDash val="solid"/>
              <a:round/>
              <a:headEnd type="none" w="med" len="med"/>
              <a:tailEnd type="none" w="med" len="med"/>
            </a:ln>
          </p:spPr>
        </p:cxnSp>
      </p:grpSp>
      <p:sp>
        <p:nvSpPr>
          <p:cNvPr id="4" name="Google Shape;325;p40">
            <a:extLst>
              <a:ext uri="{FF2B5EF4-FFF2-40B4-BE49-F238E27FC236}">
                <a16:creationId xmlns:a16="http://schemas.microsoft.com/office/drawing/2014/main" id="{8B6A3222-1E20-2D31-A34C-B52B7D2FB202}"/>
              </a:ext>
            </a:extLst>
          </p:cNvPr>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Example </a:t>
            </a:r>
            <a:r>
              <a:rPr lang="en" sz="3200" b="1" dirty="0" err="1">
                <a:latin typeface="Google Sans"/>
                <a:ea typeface="Google Sans"/>
                <a:cs typeface="Google Sans"/>
                <a:sym typeface="Google Sans"/>
              </a:rPr>
              <a:t>Syscall</a:t>
            </a:r>
            <a:endParaRPr sz="3200" b="1" dirty="0">
              <a:latin typeface="Google Sans"/>
              <a:ea typeface="Google Sans"/>
              <a:cs typeface="Google Sans"/>
              <a:sym typeface="Googl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EB2BA7-44DC-80CA-4D0F-6B7297148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grpSp>
        <p:nvGrpSpPr>
          <p:cNvPr id="8" name="Group 7">
            <a:extLst>
              <a:ext uri="{FF2B5EF4-FFF2-40B4-BE49-F238E27FC236}">
                <a16:creationId xmlns:a16="http://schemas.microsoft.com/office/drawing/2014/main" id="{C5DD0BFB-5429-E8CF-FF3D-F87644005A82}"/>
              </a:ext>
            </a:extLst>
          </p:cNvPr>
          <p:cNvGrpSpPr/>
          <p:nvPr/>
        </p:nvGrpSpPr>
        <p:grpSpPr>
          <a:xfrm>
            <a:off x="4294909" y="994283"/>
            <a:ext cx="4622849" cy="3964842"/>
            <a:chOff x="4294909" y="994283"/>
            <a:chExt cx="4622849" cy="3964842"/>
          </a:xfrm>
        </p:grpSpPr>
        <p:sp>
          <p:nvSpPr>
            <p:cNvPr id="3" name="Rectangle 2">
              <a:extLst>
                <a:ext uri="{FF2B5EF4-FFF2-40B4-BE49-F238E27FC236}">
                  <a16:creationId xmlns:a16="http://schemas.microsoft.com/office/drawing/2014/main" id="{DA04C610-18EC-8BD2-1671-B05B7E2399EE}"/>
                </a:ext>
              </a:extLst>
            </p:cNvPr>
            <p:cNvSpPr/>
            <p:nvPr/>
          </p:nvSpPr>
          <p:spPr>
            <a:xfrm>
              <a:off x="4294909" y="994283"/>
              <a:ext cx="4622849" cy="3964842"/>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mputer screen shot of a program code&#10;&#10;Description automatically generated">
              <a:extLst>
                <a:ext uri="{FF2B5EF4-FFF2-40B4-BE49-F238E27FC236}">
                  <a16:creationId xmlns:a16="http://schemas.microsoft.com/office/drawing/2014/main" id="{6C1234EF-4B49-D3AF-B643-44CB46705C33}"/>
                </a:ext>
              </a:extLst>
            </p:cNvPr>
            <p:cNvPicPr>
              <a:picLocks noChangeAspect="1"/>
            </p:cNvPicPr>
            <p:nvPr/>
          </p:nvPicPr>
          <p:blipFill rotWithShape="1">
            <a:blip r:embed="rId3"/>
            <a:srcRect l="8184"/>
            <a:stretch/>
          </p:blipFill>
          <p:spPr>
            <a:xfrm>
              <a:off x="4380770" y="1105754"/>
              <a:ext cx="4536988" cy="3853371"/>
            </a:xfrm>
            <a:prstGeom prst="rect">
              <a:avLst/>
            </a:prstGeom>
          </p:spPr>
        </p:pic>
      </p:grpSp>
      <p:sp>
        <p:nvSpPr>
          <p:cNvPr id="367" name="Google Shape;367;p44"/>
          <p:cNvSpPr/>
          <p:nvPr/>
        </p:nvSpPr>
        <p:spPr>
          <a:xfrm>
            <a:off x="4703273" y="2210907"/>
            <a:ext cx="2944436" cy="504583"/>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grpSp>
        <p:nvGrpSpPr>
          <p:cNvPr id="368" name="Google Shape;368;p44"/>
          <p:cNvGrpSpPr/>
          <p:nvPr/>
        </p:nvGrpSpPr>
        <p:grpSpPr>
          <a:xfrm>
            <a:off x="226242" y="1732821"/>
            <a:ext cx="4391172" cy="2154965"/>
            <a:chOff x="686425" y="1885225"/>
            <a:chExt cx="4388100" cy="3153300"/>
          </a:xfrm>
        </p:grpSpPr>
        <p:sp>
          <p:nvSpPr>
            <p:cNvPr id="369" name="Google Shape;369;p44"/>
            <p:cNvSpPr txBox="1"/>
            <p:nvPr/>
          </p:nvSpPr>
          <p:spPr>
            <a:xfrm>
              <a:off x="772225" y="1885225"/>
              <a:ext cx="4302300" cy="315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err="1">
                  <a:solidFill>
                    <a:schemeClr val="dk1"/>
                  </a:solidFill>
                  <a:latin typeface="Fira Code"/>
                  <a:ea typeface="Fira Code"/>
                  <a:cs typeface="Fira Code"/>
                  <a:sym typeface="Fira Code"/>
                </a:rPr>
                <a:t>sys_create</a:t>
              </a:r>
              <a:r>
                <a:rPr lang="en" sz="1600" dirty="0">
                  <a:solidFill>
                    <a:schemeClr val="dk1"/>
                  </a:solidFill>
                  <a:latin typeface="Fira Code"/>
                  <a:ea typeface="Fira Code"/>
                  <a:cs typeface="Fira Code"/>
                  <a:sym typeface="Fira Code"/>
                </a:rPr>
                <a:t>()</a:t>
              </a:r>
              <a:r>
                <a:rPr lang="en" sz="1600" dirty="0">
                  <a:solidFill>
                    <a:schemeClr val="dk1"/>
                  </a:solidFill>
                  <a:latin typeface="Google Sans"/>
                  <a:ea typeface="Google Sans"/>
                  <a:cs typeface="Google Sans"/>
                  <a:sym typeface="Google Sans"/>
                </a:rPr>
                <a:t> from </a:t>
              </a:r>
              <a:r>
                <a:rPr lang="en" sz="1600" dirty="0" err="1">
                  <a:solidFill>
                    <a:schemeClr val="dk1"/>
                  </a:solidFill>
                  <a:latin typeface="Google Sans"/>
                  <a:ea typeface="Google Sans"/>
                  <a:cs typeface="Google Sans"/>
                  <a:sym typeface="Google Sans"/>
                </a:rPr>
                <a:t>Hyperkernel</a:t>
              </a: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None/>
              </a:pP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Google Sans"/>
                  <a:ea typeface="Google Sans"/>
                  <a:cs typeface="Google Sans"/>
                  <a:sym typeface="Google Sans"/>
                </a:rPr>
                <a:t>Kernel state: </a:t>
              </a:r>
              <a:r>
                <a:rPr lang="en" sz="1600" dirty="0" err="1">
                  <a:solidFill>
                    <a:schemeClr val="dk1"/>
                  </a:solidFill>
                  <a:latin typeface="Google Sans"/>
                  <a:ea typeface="Google Sans"/>
                  <a:cs typeface="Google Sans"/>
                  <a:sym typeface="Google Sans"/>
                </a:rPr>
                <a:t>proc_table</a:t>
              </a:r>
              <a:r>
                <a:rPr lang="en" sz="1600" dirty="0">
                  <a:solidFill>
                    <a:schemeClr val="dk1"/>
                  </a:solidFill>
                  <a:latin typeface="Google Sans"/>
                  <a:ea typeface="Google Sans"/>
                  <a:cs typeface="Google Sans"/>
                  <a:sym typeface="Google Sans"/>
                </a:rPr>
                <a:t>, </a:t>
              </a:r>
              <a:r>
                <a:rPr lang="en" sz="1600" dirty="0" err="1">
                  <a:solidFill>
                    <a:schemeClr val="dk1"/>
                  </a:solidFill>
                  <a:latin typeface="Google Sans"/>
                  <a:ea typeface="Google Sans"/>
                  <a:cs typeface="Google Sans"/>
                  <a:sym typeface="Google Sans"/>
                </a:rPr>
                <a:t>filetable</a:t>
              </a: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Google Sans"/>
                  <a:ea typeface="Google Sans"/>
                  <a:cs typeface="Google Sans"/>
                  <a:sym typeface="Google Sans"/>
                </a:rPr>
                <a:t>Implemented as arrays</a:t>
              </a: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Google Sans"/>
                  <a:ea typeface="Google Sans"/>
                  <a:cs typeface="Google Sans"/>
                  <a:sym typeface="Google Sans"/>
                </a:rPr>
                <a:t>Input-dependent access pattern</a:t>
              </a:r>
              <a:endParaRPr sz="1600" dirty="0">
                <a:solidFill>
                  <a:schemeClr val="dk1"/>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None/>
              </a:pPr>
              <a:endParaRPr sz="1600" dirty="0">
                <a:latin typeface="Google Sans"/>
                <a:ea typeface="Google Sans"/>
                <a:cs typeface="Google Sans"/>
                <a:sym typeface="Google Sans"/>
              </a:endParaRPr>
            </a:p>
          </p:txBody>
        </p:sp>
        <p:cxnSp>
          <p:nvCxnSpPr>
            <p:cNvPr id="370" name="Google Shape;370;p44"/>
            <p:cNvCxnSpPr/>
            <p:nvPr/>
          </p:nvCxnSpPr>
          <p:spPr>
            <a:xfrm>
              <a:off x="686425" y="1985925"/>
              <a:ext cx="0" cy="2371800"/>
            </a:xfrm>
            <a:prstGeom prst="straightConnector1">
              <a:avLst/>
            </a:prstGeom>
            <a:noFill/>
            <a:ln w="28575" cap="flat" cmpd="sng">
              <a:solidFill>
                <a:srgbClr val="EA4335"/>
              </a:solidFill>
              <a:prstDash val="solid"/>
              <a:round/>
              <a:headEnd type="none" w="med" len="med"/>
              <a:tailEnd type="none" w="med" len="med"/>
            </a:ln>
          </p:spPr>
        </p:cxnSp>
      </p:grpSp>
      <p:sp>
        <p:nvSpPr>
          <p:cNvPr id="4" name="Google Shape;325;p40">
            <a:extLst>
              <a:ext uri="{FF2B5EF4-FFF2-40B4-BE49-F238E27FC236}">
                <a16:creationId xmlns:a16="http://schemas.microsoft.com/office/drawing/2014/main" id="{8B6A3222-1E20-2D31-A34C-B52B7D2FB202}"/>
              </a:ext>
            </a:extLst>
          </p:cNvPr>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Example </a:t>
            </a:r>
            <a:r>
              <a:rPr lang="en" sz="3200" b="1" dirty="0" err="1">
                <a:latin typeface="Google Sans"/>
                <a:ea typeface="Google Sans"/>
                <a:cs typeface="Google Sans"/>
                <a:sym typeface="Google Sans"/>
              </a:rPr>
              <a:t>Syscall</a:t>
            </a:r>
            <a:endParaRPr sz="3200" b="1" dirty="0">
              <a:latin typeface="Google Sans"/>
              <a:ea typeface="Google Sans"/>
              <a:cs typeface="Google Sans"/>
              <a:sym typeface="Google Sans"/>
            </a:endParaRPr>
          </a:p>
        </p:txBody>
      </p:sp>
    </p:spTree>
    <p:extLst>
      <p:ext uri="{BB962C8B-B14F-4D97-AF65-F5344CB8AC3E}">
        <p14:creationId xmlns:p14="http://schemas.microsoft.com/office/powerpoint/2010/main" val="372263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Distillate: Data Cache</a:t>
            </a:r>
            <a:endParaRPr sz="3200" b="1" dirty="0">
              <a:latin typeface="Google Sans"/>
              <a:ea typeface="Google Sans"/>
              <a:cs typeface="Google Sans"/>
              <a:sym typeface="Google Sans"/>
            </a:endParaRPr>
          </a:p>
        </p:txBody>
      </p:sp>
      <p:grpSp>
        <p:nvGrpSpPr>
          <p:cNvPr id="4" name="Group 3">
            <a:extLst>
              <a:ext uri="{FF2B5EF4-FFF2-40B4-BE49-F238E27FC236}">
                <a16:creationId xmlns:a16="http://schemas.microsoft.com/office/drawing/2014/main" id="{7BA0DD49-0140-ED2C-1721-5626059BA8E3}"/>
              </a:ext>
            </a:extLst>
          </p:cNvPr>
          <p:cNvGrpSpPr/>
          <p:nvPr/>
        </p:nvGrpSpPr>
        <p:grpSpPr>
          <a:xfrm>
            <a:off x="3870015" y="1134397"/>
            <a:ext cx="5067939" cy="2908646"/>
            <a:chOff x="3870015" y="1065122"/>
            <a:chExt cx="5067939" cy="2908646"/>
          </a:xfrm>
        </p:grpSpPr>
        <p:sp>
          <p:nvSpPr>
            <p:cNvPr id="5" name="Rectangle 4">
              <a:extLst>
                <a:ext uri="{FF2B5EF4-FFF2-40B4-BE49-F238E27FC236}">
                  <a16:creationId xmlns:a16="http://schemas.microsoft.com/office/drawing/2014/main" id="{3E7D392B-2AAE-7ED5-626B-C4C338C928ED}"/>
                </a:ext>
              </a:extLst>
            </p:cNvPr>
            <p:cNvSpPr/>
            <p:nvPr/>
          </p:nvSpPr>
          <p:spPr>
            <a:xfrm>
              <a:off x="3870015" y="1065122"/>
              <a:ext cx="5038485" cy="2908646"/>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omputer screen with text and numbers&#10;&#10;Description automatically generated">
              <a:extLst>
                <a:ext uri="{FF2B5EF4-FFF2-40B4-BE49-F238E27FC236}">
                  <a16:creationId xmlns:a16="http://schemas.microsoft.com/office/drawing/2014/main" id="{4C9DB492-CE92-C8A2-ECB8-8F088F6E5243}"/>
                </a:ext>
              </a:extLst>
            </p:cNvPr>
            <p:cNvPicPr>
              <a:picLocks noChangeAspect="1"/>
            </p:cNvPicPr>
            <p:nvPr/>
          </p:nvPicPr>
          <p:blipFill>
            <a:blip r:embed="rId3"/>
            <a:stretch>
              <a:fillRect/>
            </a:stretch>
          </p:blipFill>
          <p:spPr>
            <a:xfrm>
              <a:off x="3883959" y="1169732"/>
              <a:ext cx="5053995" cy="2568575"/>
            </a:xfrm>
            <a:prstGeom prst="rect">
              <a:avLst/>
            </a:prstGeom>
          </p:spPr>
        </p:pic>
      </p:grpSp>
      <p:sp>
        <p:nvSpPr>
          <p:cNvPr id="8" name="Slide Number Placeholder 7">
            <a:extLst>
              <a:ext uri="{FF2B5EF4-FFF2-40B4-BE49-F238E27FC236}">
                <a16:creationId xmlns:a16="http://schemas.microsoft.com/office/drawing/2014/main" id="{DF8A5F4F-7581-88B3-E3B2-0CDBD7DA2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27815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11" name="Group 10">
            <a:extLst>
              <a:ext uri="{FF2B5EF4-FFF2-40B4-BE49-F238E27FC236}">
                <a16:creationId xmlns:a16="http://schemas.microsoft.com/office/drawing/2014/main" id="{B011F99C-B8C4-5E72-AFD9-54699A88F4E4}"/>
              </a:ext>
            </a:extLst>
          </p:cNvPr>
          <p:cNvGrpSpPr/>
          <p:nvPr/>
        </p:nvGrpSpPr>
        <p:grpSpPr>
          <a:xfrm>
            <a:off x="3870015" y="1134397"/>
            <a:ext cx="5067939" cy="2908646"/>
            <a:chOff x="3870015" y="1065122"/>
            <a:chExt cx="5067939" cy="2908646"/>
          </a:xfrm>
        </p:grpSpPr>
        <p:sp>
          <p:nvSpPr>
            <p:cNvPr id="12" name="Rectangle 11">
              <a:extLst>
                <a:ext uri="{FF2B5EF4-FFF2-40B4-BE49-F238E27FC236}">
                  <a16:creationId xmlns:a16="http://schemas.microsoft.com/office/drawing/2014/main" id="{ED2B2862-E9A9-7B64-C09A-DC7441734EF1}"/>
                </a:ext>
              </a:extLst>
            </p:cNvPr>
            <p:cNvSpPr/>
            <p:nvPr/>
          </p:nvSpPr>
          <p:spPr>
            <a:xfrm>
              <a:off x="3870015" y="1065122"/>
              <a:ext cx="5038485" cy="2908646"/>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omputer screen with text and numbers&#10;&#10;Description automatically generated">
              <a:extLst>
                <a:ext uri="{FF2B5EF4-FFF2-40B4-BE49-F238E27FC236}">
                  <a16:creationId xmlns:a16="http://schemas.microsoft.com/office/drawing/2014/main" id="{15F1E3B7-476F-5761-66AD-3ABAAD321E71}"/>
                </a:ext>
              </a:extLst>
            </p:cNvPr>
            <p:cNvPicPr>
              <a:picLocks noChangeAspect="1"/>
            </p:cNvPicPr>
            <p:nvPr/>
          </p:nvPicPr>
          <p:blipFill>
            <a:blip r:embed="rId3"/>
            <a:stretch>
              <a:fillRect/>
            </a:stretch>
          </p:blipFill>
          <p:spPr>
            <a:xfrm>
              <a:off x="3883959" y="1169732"/>
              <a:ext cx="5053995" cy="2568575"/>
            </a:xfrm>
            <a:prstGeom prst="rect">
              <a:avLst/>
            </a:prstGeom>
          </p:spPr>
        </p:pic>
      </p:grpSp>
      <p:sp>
        <p:nvSpPr>
          <p:cNvPr id="375" name="Google Shape;375;p4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Distillate: Data Cache</a:t>
            </a:r>
            <a:endParaRPr sz="3200" b="1" dirty="0">
              <a:latin typeface="Google Sans"/>
              <a:ea typeface="Google Sans"/>
              <a:cs typeface="Google Sans"/>
              <a:sym typeface="Google Sans"/>
            </a:endParaRPr>
          </a:p>
        </p:txBody>
      </p:sp>
      <p:cxnSp>
        <p:nvCxnSpPr>
          <p:cNvPr id="3" name="Google Shape;384;p46">
            <a:extLst>
              <a:ext uri="{FF2B5EF4-FFF2-40B4-BE49-F238E27FC236}">
                <a16:creationId xmlns:a16="http://schemas.microsoft.com/office/drawing/2014/main" id="{77DE5833-8A8D-98DA-A854-3277505C9C97}"/>
              </a:ext>
            </a:extLst>
          </p:cNvPr>
          <p:cNvCxnSpPr/>
          <p:nvPr/>
        </p:nvCxnSpPr>
        <p:spPr>
          <a:xfrm>
            <a:off x="226242" y="1755339"/>
            <a:ext cx="0" cy="1683600"/>
          </a:xfrm>
          <a:prstGeom prst="straightConnector1">
            <a:avLst/>
          </a:prstGeom>
          <a:noFill/>
          <a:ln w="28575" cap="flat" cmpd="sng">
            <a:solidFill>
              <a:srgbClr val="EA4335"/>
            </a:solidFill>
            <a:prstDash val="solid"/>
            <a:round/>
            <a:headEnd type="none" w="med" len="med"/>
            <a:tailEnd type="none" w="med" len="med"/>
          </a:ln>
        </p:spPr>
      </p:cxnSp>
      <p:sp>
        <p:nvSpPr>
          <p:cNvPr id="4" name="Google Shape;385;p46">
            <a:extLst>
              <a:ext uri="{FF2B5EF4-FFF2-40B4-BE49-F238E27FC236}">
                <a16:creationId xmlns:a16="http://schemas.microsoft.com/office/drawing/2014/main" id="{99C90E05-D601-AD02-6D6D-6F5A4125D479}"/>
              </a:ext>
            </a:extLst>
          </p:cNvPr>
          <p:cNvSpPr txBox="1"/>
          <p:nvPr/>
        </p:nvSpPr>
        <p:spPr>
          <a:xfrm>
            <a:off x="315025" y="2758675"/>
            <a:ext cx="4044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Google Sans"/>
                <a:ea typeface="Google Sans"/>
                <a:cs typeface="Google Sans"/>
                <a:sym typeface="Google Sans"/>
              </a:rPr>
              <a:t>          takes the </a:t>
            </a:r>
            <a:r>
              <a:rPr lang="en" sz="1600" dirty="0">
                <a:solidFill>
                  <a:srgbClr val="EA4335"/>
                </a:solidFill>
                <a:latin typeface="Google Sans"/>
                <a:ea typeface="Google Sans"/>
                <a:cs typeface="Google Sans"/>
                <a:sym typeface="Google Sans"/>
              </a:rPr>
              <a:t>same inputs</a:t>
            </a:r>
            <a:r>
              <a:rPr lang="en" sz="1600" dirty="0">
                <a:latin typeface="Google Sans"/>
                <a:ea typeface="Google Sans"/>
                <a:cs typeface="Google Sans"/>
                <a:sym typeface="Google Sans"/>
              </a:rPr>
              <a:t> as P (I) </a:t>
            </a:r>
          </a:p>
          <a:p>
            <a:pPr marL="0" lvl="0" indent="0" algn="l" rtl="0">
              <a:spcBef>
                <a:spcPts val="0"/>
              </a:spcBef>
              <a:spcAft>
                <a:spcPts val="0"/>
              </a:spcAft>
              <a:buNone/>
            </a:pPr>
            <a:r>
              <a:rPr lang="en" sz="1600" dirty="0">
                <a:latin typeface="Google Sans"/>
                <a:ea typeface="Google Sans"/>
                <a:cs typeface="Google Sans"/>
                <a:sym typeface="Google Sans"/>
              </a:rPr>
              <a:t>and maintains the </a:t>
            </a:r>
            <a:r>
              <a:rPr lang="en" sz="1600" dirty="0">
                <a:solidFill>
                  <a:srgbClr val="EA4335"/>
                </a:solidFill>
                <a:latin typeface="Google Sans"/>
                <a:ea typeface="Google Sans"/>
                <a:cs typeface="Google Sans"/>
                <a:sym typeface="Google Sans"/>
              </a:rPr>
              <a:t>same state</a:t>
            </a:r>
            <a:r>
              <a:rPr lang="en" sz="1600" dirty="0">
                <a:latin typeface="Google Sans"/>
                <a:ea typeface="Google Sans"/>
                <a:cs typeface="Google Sans"/>
                <a:sym typeface="Google Sans"/>
              </a:rPr>
              <a:t> (S)</a:t>
            </a:r>
            <a:endParaRPr sz="1600" dirty="0">
              <a:latin typeface="Google Sans"/>
              <a:ea typeface="Google Sans"/>
              <a:cs typeface="Google Sans"/>
              <a:sym typeface="Google Sans"/>
            </a:endParaRPr>
          </a:p>
        </p:txBody>
      </p:sp>
      <p:sp>
        <p:nvSpPr>
          <p:cNvPr id="5" name="Google Shape;386;p46">
            <a:extLst>
              <a:ext uri="{FF2B5EF4-FFF2-40B4-BE49-F238E27FC236}">
                <a16:creationId xmlns:a16="http://schemas.microsoft.com/office/drawing/2014/main" id="{08005BD9-F9B1-3A54-5D76-13088D5729E8}"/>
              </a:ext>
            </a:extLst>
          </p:cNvPr>
          <p:cNvSpPr txBox="1"/>
          <p:nvPr/>
        </p:nvSpPr>
        <p:spPr>
          <a:xfrm>
            <a:off x="324649" y="1838894"/>
            <a:ext cx="4292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Google Sans"/>
                <a:ea typeface="Google Sans"/>
                <a:cs typeface="Google Sans"/>
                <a:sym typeface="Google Sans"/>
              </a:rPr>
              <a:t>The data cache distillate </a:t>
            </a:r>
            <a:br>
              <a:rPr lang="en" sz="1600" dirty="0">
                <a:latin typeface="Google Sans"/>
                <a:ea typeface="Google Sans"/>
                <a:cs typeface="Google Sans"/>
                <a:sym typeface="Google Sans"/>
              </a:rPr>
            </a:br>
            <a:r>
              <a:rPr lang="en" sz="1600" dirty="0">
                <a:latin typeface="Google Sans"/>
                <a:ea typeface="Google Sans"/>
                <a:cs typeface="Google Sans"/>
                <a:sym typeface="Google Sans"/>
              </a:rPr>
              <a:t>of a program P is a </a:t>
            </a:r>
            <a:r>
              <a:rPr lang="en" sz="1600" dirty="0">
                <a:solidFill>
                  <a:srgbClr val="EA4335"/>
                </a:solidFill>
                <a:latin typeface="Google Sans"/>
                <a:ea typeface="Google Sans"/>
                <a:cs typeface="Google Sans"/>
                <a:sym typeface="Google Sans"/>
              </a:rPr>
              <a:t>program</a:t>
            </a:r>
            <a:r>
              <a:rPr lang="en" sz="1600" dirty="0">
                <a:latin typeface="Google Sans"/>
                <a:ea typeface="Google Sans"/>
                <a:cs typeface="Google Sans"/>
                <a:sym typeface="Google Sans"/>
              </a:rPr>
              <a:t> </a:t>
            </a:r>
            <a:endParaRPr sz="1600" baseline="-25000" dirty="0">
              <a:latin typeface="Google Sans"/>
              <a:ea typeface="Google Sans"/>
              <a:cs typeface="Google Sans"/>
              <a:sym typeface="Google Sans"/>
            </a:endParaRPr>
          </a:p>
        </p:txBody>
      </p:sp>
      <p:pic>
        <p:nvPicPr>
          <p:cNvPr id="7" name="Google Shape;387;p46">
            <a:extLst>
              <a:ext uri="{FF2B5EF4-FFF2-40B4-BE49-F238E27FC236}">
                <a16:creationId xmlns:a16="http://schemas.microsoft.com/office/drawing/2014/main" id="{27FC84B0-7D42-E04A-954E-8EFD82A2DDC2}"/>
              </a:ext>
            </a:extLst>
          </p:cNvPr>
          <p:cNvPicPr preferRelativeResize="0"/>
          <p:nvPr/>
        </p:nvPicPr>
        <p:blipFill>
          <a:blip r:embed="rId4">
            <a:alphaModFix/>
          </a:blip>
          <a:stretch>
            <a:fillRect/>
          </a:stretch>
        </p:blipFill>
        <p:spPr>
          <a:xfrm>
            <a:off x="2997600" y="2104900"/>
            <a:ext cx="548125" cy="411100"/>
          </a:xfrm>
          <a:prstGeom prst="rect">
            <a:avLst/>
          </a:prstGeom>
          <a:noFill/>
          <a:ln>
            <a:noFill/>
          </a:ln>
        </p:spPr>
      </p:pic>
      <p:pic>
        <p:nvPicPr>
          <p:cNvPr id="8" name="Google Shape;387;p46">
            <a:extLst>
              <a:ext uri="{FF2B5EF4-FFF2-40B4-BE49-F238E27FC236}">
                <a16:creationId xmlns:a16="http://schemas.microsoft.com/office/drawing/2014/main" id="{9F1E5F6B-F817-3241-D226-7ABEFD4695A9}"/>
              </a:ext>
            </a:extLst>
          </p:cNvPr>
          <p:cNvPicPr preferRelativeResize="0"/>
          <p:nvPr/>
        </p:nvPicPr>
        <p:blipFill>
          <a:blip r:embed="rId4">
            <a:alphaModFix/>
          </a:blip>
          <a:stretch>
            <a:fillRect/>
          </a:stretch>
        </p:blipFill>
        <p:spPr>
          <a:xfrm>
            <a:off x="324649" y="2721498"/>
            <a:ext cx="548125" cy="411100"/>
          </a:xfrm>
          <a:prstGeom prst="rect">
            <a:avLst/>
          </a:prstGeom>
          <a:noFill/>
          <a:ln>
            <a:noFill/>
          </a:ln>
        </p:spPr>
      </p:pic>
      <p:sp>
        <p:nvSpPr>
          <p:cNvPr id="9" name="Google Shape;388;p46">
            <a:extLst>
              <a:ext uri="{FF2B5EF4-FFF2-40B4-BE49-F238E27FC236}">
                <a16:creationId xmlns:a16="http://schemas.microsoft.com/office/drawing/2014/main" id="{3C8A6CA4-C226-101F-B046-4518C4368800}"/>
              </a:ext>
            </a:extLst>
          </p:cNvPr>
          <p:cNvSpPr/>
          <p:nvPr/>
        </p:nvSpPr>
        <p:spPr>
          <a:xfrm>
            <a:off x="3879273" y="1207008"/>
            <a:ext cx="3422072" cy="451895"/>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14" name="Slide Number Placeholder 13">
            <a:extLst>
              <a:ext uri="{FF2B5EF4-FFF2-40B4-BE49-F238E27FC236}">
                <a16:creationId xmlns:a16="http://schemas.microsoft.com/office/drawing/2014/main" id="{0B2EBCC0-D12C-FDE7-5908-C8F442D6F4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44463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5" name="Group 4">
            <a:extLst>
              <a:ext uri="{FF2B5EF4-FFF2-40B4-BE49-F238E27FC236}">
                <a16:creationId xmlns:a16="http://schemas.microsoft.com/office/drawing/2014/main" id="{31DA1567-BC46-3C41-5762-88A8AD04B180}"/>
              </a:ext>
            </a:extLst>
          </p:cNvPr>
          <p:cNvGrpSpPr/>
          <p:nvPr/>
        </p:nvGrpSpPr>
        <p:grpSpPr>
          <a:xfrm>
            <a:off x="3870015" y="1134397"/>
            <a:ext cx="5067939" cy="2908646"/>
            <a:chOff x="3870015" y="1065122"/>
            <a:chExt cx="5067939" cy="2908646"/>
          </a:xfrm>
        </p:grpSpPr>
        <p:sp>
          <p:nvSpPr>
            <p:cNvPr id="6" name="Rectangle 5">
              <a:extLst>
                <a:ext uri="{FF2B5EF4-FFF2-40B4-BE49-F238E27FC236}">
                  <a16:creationId xmlns:a16="http://schemas.microsoft.com/office/drawing/2014/main" id="{2AF776D8-5B3A-2EFA-37C8-E4519EADC060}"/>
                </a:ext>
              </a:extLst>
            </p:cNvPr>
            <p:cNvSpPr/>
            <p:nvPr/>
          </p:nvSpPr>
          <p:spPr>
            <a:xfrm>
              <a:off x="3870015" y="1065122"/>
              <a:ext cx="5038485" cy="2908646"/>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omputer screen with text and numbers&#10;&#10;Description automatically generated">
              <a:extLst>
                <a:ext uri="{FF2B5EF4-FFF2-40B4-BE49-F238E27FC236}">
                  <a16:creationId xmlns:a16="http://schemas.microsoft.com/office/drawing/2014/main" id="{F483F402-7071-FA9E-68AA-EA890A64A37D}"/>
                </a:ext>
              </a:extLst>
            </p:cNvPr>
            <p:cNvPicPr>
              <a:picLocks noChangeAspect="1"/>
            </p:cNvPicPr>
            <p:nvPr/>
          </p:nvPicPr>
          <p:blipFill>
            <a:blip r:embed="rId3"/>
            <a:stretch>
              <a:fillRect/>
            </a:stretch>
          </p:blipFill>
          <p:spPr>
            <a:xfrm>
              <a:off x="3883959" y="1169732"/>
              <a:ext cx="5053995" cy="2568575"/>
            </a:xfrm>
            <a:prstGeom prst="rect">
              <a:avLst/>
            </a:prstGeom>
          </p:spPr>
        </p:pic>
      </p:grpSp>
      <p:sp>
        <p:nvSpPr>
          <p:cNvPr id="393" name="Google Shape;393;p47"/>
          <p:cNvSpPr txBox="1"/>
          <p:nvPr/>
        </p:nvSpPr>
        <p:spPr>
          <a:xfrm>
            <a:off x="315025" y="1768075"/>
            <a:ext cx="4044600" cy="1333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Google Sans"/>
                <a:ea typeface="Google Sans"/>
                <a:cs typeface="Google Sans"/>
                <a:sym typeface="Google Sans"/>
              </a:rPr>
              <a:t>          </a:t>
            </a:r>
            <a:r>
              <a:rPr lang="en" sz="1600" dirty="0">
                <a:solidFill>
                  <a:srgbClr val="EA4335"/>
                </a:solidFill>
                <a:latin typeface="Google Sans"/>
                <a:ea typeface="Google Sans"/>
                <a:cs typeface="Google Sans"/>
                <a:sym typeface="Google Sans"/>
              </a:rPr>
              <a:t>returns</a:t>
            </a:r>
            <a:r>
              <a:rPr lang="en" sz="1600" dirty="0">
                <a:latin typeface="Google Sans"/>
                <a:ea typeface="Google Sans"/>
                <a:cs typeface="Google Sans"/>
                <a:sym typeface="Google Sans"/>
              </a:rPr>
              <a:t> an ordered sequence </a:t>
            </a:r>
            <a:br>
              <a:rPr lang="en" sz="1600" dirty="0">
                <a:latin typeface="Google Sans"/>
                <a:ea typeface="Google Sans"/>
                <a:cs typeface="Google Sans"/>
                <a:sym typeface="Google Sans"/>
              </a:rPr>
            </a:br>
            <a:r>
              <a:rPr lang="en" sz="1600" dirty="0">
                <a:latin typeface="Google Sans"/>
                <a:ea typeface="Google Sans"/>
                <a:cs typeface="Google Sans"/>
                <a:sym typeface="Google Sans"/>
              </a:rPr>
              <a:t>of data memory accesses </a:t>
            </a:r>
            <a:r>
              <a:rPr lang="en" sz="1600" dirty="0" err="1">
                <a:latin typeface="Google Sans"/>
                <a:ea typeface="Google Sans"/>
                <a:cs typeface="Google Sans"/>
                <a:sym typeface="Google Sans"/>
              </a:rPr>
              <a:t>Ω</a:t>
            </a:r>
            <a:r>
              <a:rPr lang="en" sz="1600" baseline="-25000" dirty="0" err="1">
                <a:latin typeface="Google Sans"/>
                <a:ea typeface="Google Sans"/>
                <a:cs typeface="Google Sans"/>
                <a:sym typeface="Google Sans"/>
              </a:rPr>
              <a:t>data</a:t>
            </a:r>
            <a:br>
              <a:rPr lang="en" sz="1600" baseline="-25000" dirty="0">
                <a:latin typeface="Google Sans"/>
                <a:ea typeface="Google Sans"/>
                <a:cs typeface="Google Sans"/>
                <a:sym typeface="Google Sans"/>
              </a:rPr>
            </a:br>
            <a:endParaRPr sz="1600" baseline="-25000" dirty="0">
              <a:latin typeface="Google Sans"/>
              <a:ea typeface="Google Sans"/>
              <a:cs typeface="Google Sans"/>
              <a:sym typeface="Google Sans"/>
            </a:endParaRPr>
          </a:p>
          <a:p>
            <a:pPr marL="0" lvl="0" indent="0" algn="l" rtl="0">
              <a:spcBef>
                <a:spcPts val="0"/>
              </a:spcBef>
              <a:spcAft>
                <a:spcPts val="0"/>
              </a:spcAft>
              <a:buNone/>
            </a:pPr>
            <a:r>
              <a:rPr lang="en" sz="1600" dirty="0">
                <a:highlight>
                  <a:schemeClr val="lt1"/>
                </a:highlight>
                <a:latin typeface="Google Sans"/>
                <a:ea typeface="Google Sans"/>
                <a:cs typeface="Google Sans"/>
                <a:sym typeface="Google Sans"/>
              </a:rPr>
              <a:t>Each memory access is a </a:t>
            </a:r>
            <a:r>
              <a:rPr lang="en" sz="1600" dirty="0">
                <a:solidFill>
                  <a:srgbClr val="EA4335"/>
                </a:solidFill>
                <a:highlight>
                  <a:schemeClr val="lt1"/>
                </a:highlight>
                <a:latin typeface="Google Sans"/>
                <a:ea typeface="Google Sans"/>
                <a:cs typeface="Google Sans"/>
                <a:sym typeface="Google Sans"/>
              </a:rPr>
              <a:t>tuple</a:t>
            </a:r>
            <a:endParaRPr sz="1600" dirty="0">
              <a:solidFill>
                <a:srgbClr val="EA4335"/>
              </a:solidFill>
              <a:highlight>
                <a:schemeClr val="lt1"/>
              </a:highlight>
              <a:latin typeface="Google Sans"/>
              <a:ea typeface="Google Sans"/>
              <a:cs typeface="Google Sans"/>
              <a:sym typeface="Google Sans"/>
            </a:endParaRPr>
          </a:p>
          <a:p>
            <a:pPr marL="0" lvl="0" indent="0" algn="l" rtl="0">
              <a:spcBef>
                <a:spcPts val="0"/>
              </a:spcBef>
              <a:spcAft>
                <a:spcPts val="0"/>
              </a:spcAft>
              <a:buNone/>
            </a:pPr>
            <a:r>
              <a:rPr lang="en" sz="1600" dirty="0">
                <a:solidFill>
                  <a:srgbClr val="EA4335"/>
                </a:solidFill>
                <a:highlight>
                  <a:schemeClr val="lt1"/>
                </a:highlight>
                <a:latin typeface="Google Sans"/>
                <a:ea typeface="Google Sans"/>
                <a:cs typeface="Google Sans"/>
                <a:sym typeface="Google Sans"/>
              </a:rPr>
              <a:t>&lt;</a:t>
            </a:r>
            <a:r>
              <a:rPr lang="en" sz="1600" dirty="0" err="1">
                <a:solidFill>
                  <a:srgbClr val="EA4335"/>
                </a:solidFill>
                <a:highlight>
                  <a:schemeClr val="lt1"/>
                </a:highlight>
                <a:latin typeface="Fira Code"/>
                <a:ea typeface="Fira Code"/>
                <a:cs typeface="Fira Code"/>
                <a:sym typeface="Fira Code"/>
              </a:rPr>
              <a:t>type,addr</a:t>
            </a:r>
            <a:r>
              <a:rPr lang="en" sz="1600" dirty="0">
                <a:solidFill>
                  <a:srgbClr val="EA4335"/>
                </a:solidFill>
                <a:highlight>
                  <a:schemeClr val="lt1"/>
                </a:highlight>
                <a:latin typeface="Google Sans"/>
                <a:ea typeface="Google Sans"/>
                <a:cs typeface="Google Sans"/>
                <a:sym typeface="Google Sans"/>
              </a:rPr>
              <a:t>&gt;</a:t>
            </a:r>
            <a:endParaRPr sz="1600" dirty="0">
              <a:solidFill>
                <a:srgbClr val="EA4335"/>
              </a:solidFill>
              <a:highlight>
                <a:schemeClr val="lt1"/>
              </a:highlight>
              <a:latin typeface="Google Sans"/>
              <a:ea typeface="Google Sans"/>
              <a:cs typeface="Google Sans"/>
              <a:sym typeface="Google Sans"/>
            </a:endParaRPr>
          </a:p>
        </p:txBody>
      </p:sp>
      <p:sp>
        <p:nvSpPr>
          <p:cNvPr id="394" name="Google Shape;394;p4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Distillate: Data Cache</a:t>
            </a:r>
            <a:endParaRPr sz="3200" b="1" dirty="0">
              <a:latin typeface="Google Sans"/>
              <a:ea typeface="Google Sans"/>
              <a:cs typeface="Google Sans"/>
              <a:sym typeface="Google Sans"/>
            </a:endParaRPr>
          </a:p>
        </p:txBody>
      </p:sp>
      <p:cxnSp>
        <p:nvCxnSpPr>
          <p:cNvPr id="396" name="Google Shape;396;p47"/>
          <p:cNvCxnSpPr/>
          <p:nvPr/>
        </p:nvCxnSpPr>
        <p:spPr>
          <a:xfrm>
            <a:off x="226242" y="1755339"/>
            <a:ext cx="0" cy="1494900"/>
          </a:xfrm>
          <a:prstGeom prst="straightConnector1">
            <a:avLst/>
          </a:prstGeom>
          <a:noFill/>
          <a:ln w="28575" cap="flat" cmpd="sng">
            <a:solidFill>
              <a:srgbClr val="EA4335"/>
            </a:solidFill>
            <a:prstDash val="solid"/>
            <a:round/>
            <a:headEnd type="none" w="med" len="med"/>
            <a:tailEnd type="none" w="med" len="med"/>
          </a:ln>
        </p:spPr>
      </p:cxnSp>
      <p:pic>
        <p:nvPicPr>
          <p:cNvPr id="398" name="Google Shape;398;p47"/>
          <p:cNvPicPr preferRelativeResize="0"/>
          <p:nvPr/>
        </p:nvPicPr>
        <p:blipFill rotWithShape="1">
          <a:blip r:embed="rId4">
            <a:alphaModFix/>
          </a:blip>
          <a:srcRect l="1616" r="1616"/>
          <a:stretch/>
        </p:blipFill>
        <p:spPr>
          <a:xfrm>
            <a:off x="405376" y="1803400"/>
            <a:ext cx="382024" cy="312275"/>
          </a:xfrm>
          <a:prstGeom prst="rect">
            <a:avLst/>
          </a:prstGeom>
          <a:noFill/>
          <a:ln>
            <a:noFill/>
          </a:ln>
        </p:spPr>
      </p:pic>
      <p:sp>
        <p:nvSpPr>
          <p:cNvPr id="8" name="Google Shape;397;p47">
            <a:extLst>
              <a:ext uri="{FF2B5EF4-FFF2-40B4-BE49-F238E27FC236}">
                <a16:creationId xmlns:a16="http://schemas.microsoft.com/office/drawing/2014/main" id="{7D806B7A-8423-60A3-C5F6-766298AB6220}"/>
              </a:ext>
            </a:extLst>
          </p:cNvPr>
          <p:cNvSpPr/>
          <p:nvPr/>
        </p:nvSpPr>
        <p:spPr>
          <a:xfrm>
            <a:off x="4358204" y="2510723"/>
            <a:ext cx="4231613" cy="403864"/>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9" name="Slide Number Placeholder 8">
            <a:extLst>
              <a:ext uri="{FF2B5EF4-FFF2-40B4-BE49-F238E27FC236}">
                <a16:creationId xmlns:a16="http://schemas.microsoft.com/office/drawing/2014/main" id="{04F4C642-8EFD-AA9B-AFB9-A7CD8F9D4C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9" name="Group 8">
            <a:extLst>
              <a:ext uri="{FF2B5EF4-FFF2-40B4-BE49-F238E27FC236}">
                <a16:creationId xmlns:a16="http://schemas.microsoft.com/office/drawing/2014/main" id="{DEE49009-FE97-FD89-9CFA-CDCE3F485F40}"/>
              </a:ext>
            </a:extLst>
          </p:cNvPr>
          <p:cNvGrpSpPr/>
          <p:nvPr/>
        </p:nvGrpSpPr>
        <p:grpSpPr>
          <a:xfrm>
            <a:off x="3870015" y="1134397"/>
            <a:ext cx="5067939" cy="2908646"/>
            <a:chOff x="3870015" y="1065122"/>
            <a:chExt cx="5067939" cy="2908646"/>
          </a:xfrm>
        </p:grpSpPr>
        <p:sp>
          <p:nvSpPr>
            <p:cNvPr id="3" name="Rectangle 2">
              <a:extLst>
                <a:ext uri="{FF2B5EF4-FFF2-40B4-BE49-F238E27FC236}">
                  <a16:creationId xmlns:a16="http://schemas.microsoft.com/office/drawing/2014/main" id="{7801900B-CE37-3D7A-3CC7-AE076EDE4970}"/>
                </a:ext>
              </a:extLst>
            </p:cNvPr>
            <p:cNvSpPr/>
            <p:nvPr/>
          </p:nvSpPr>
          <p:spPr>
            <a:xfrm>
              <a:off x="3870015" y="1065122"/>
              <a:ext cx="5038485" cy="2908646"/>
            </a:xfrm>
            <a:prstGeom prst="rect">
              <a:avLst/>
            </a:prstGeom>
            <a:solidFill>
              <a:srgbClr val="FFF5EA"/>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omputer screen with text and numbers&#10;&#10;Description automatically generated">
              <a:extLst>
                <a:ext uri="{FF2B5EF4-FFF2-40B4-BE49-F238E27FC236}">
                  <a16:creationId xmlns:a16="http://schemas.microsoft.com/office/drawing/2014/main" id="{E97E384D-5771-82BD-833C-65EC06D5ED36}"/>
                </a:ext>
              </a:extLst>
            </p:cNvPr>
            <p:cNvPicPr>
              <a:picLocks noChangeAspect="1"/>
            </p:cNvPicPr>
            <p:nvPr/>
          </p:nvPicPr>
          <p:blipFill>
            <a:blip r:embed="rId3"/>
            <a:stretch>
              <a:fillRect/>
            </a:stretch>
          </p:blipFill>
          <p:spPr>
            <a:xfrm>
              <a:off x="3883959" y="1169732"/>
              <a:ext cx="5053995" cy="2568575"/>
            </a:xfrm>
            <a:prstGeom prst="rect">
              <a:avLst/>
            </a:prstGeom>
          </p:spPr>
        </p:pic>
      </p:grpSp>
      <p:cxnSp>
        <p:nvCxnSpPr>
          <p:cNvPr id="405" name="Google Shape;405;p48"/>
          <p:cNvCxnSpPr>
            <a:cxnSpLocks/>
          </p:cNvCxnSpPr>
          <p:nvPr/>
        </p:nvCxnSpPr>
        <p:spPr>
          <a:xfrm>
            <a:off x="226242" y="1755339"/>
            <a:ext cx="0" cy="951900"/>
          </a:xfrm>
          <a:prstGeom prst="straightConnector1">
            <a:avLst/>
          </a:prstGeom>
          <a:noFill/>
          <a:ln w="28575" cap="flat" cmpd="sng">
            <a:solidFill>
              <a:srgbClr val="EA4335"/>
            </a:solidFill>
            <a:prstDash val="solid"/>
            <a:round/>
            <a:headEnd type="none" w="med" len="med"/>
            <a:tailEnd type="none" w="med" len="med"/>
          </a:ln>
        </p:spPr>
      </p:cxnSp>
      <p:sp>
        <p:nvSpPr>
          <p:cNvPr id="406" name="Google Shape;406;p48"/>
          <p:cNvSpPr txBox="1"/>
          <p:nvPr/>
        </p:nvSpPr>
        <p:spPr>
          <a:xfrm>
            <a:off x="235500" y="1755350"/>
            <a:ext cx="4044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EA4335"/>
                </a:solidFill>
                <a:highlight>
                  <a:schemeClr val="lt1"/>
                </a:highlight>
                <a:latin typeface="Fira Code"/>
                <a:ea typeface="Fira Code"/>
                <a:cs typeface="Fira Code"/>
                <a:sym typeface="Fira Code"/>
              </a:rPr>
              <a:t>type</a:t>
            </a:r>
            <a:r>
              <a:rPr lang="en" sz="1600" dirty="0">
                <a:solidFill>
                  <a:srgbClr val="EA4335"/>
                </a:solidFill>
                <a:highlight>
                  <a:schemeClr val="lt1"/>
                </a:highlight>
                <a:latin typeface="Google Sans"/>
                <a:ea typeface="Google Sans"/>
                <a:cs typeface="Google Sans"/>
                <a:sym typeface="Google Sans"/>
              </a:rPr>
              <a:t> </a:t>
            </a:r>
            <a:r>
              <a:rPr lang="en" sz="1600" dirty="0">
                <a:solidFill>
                  <a:schemeClr val="dk1"/>
                </a:solidFill>
                <a:highlight>
                  <a:schemeClr val="lt1"/>
                </a:highlight>
                <a:latin typeface="Google Sans"/>
                <a:ea typeface="Google Sans"/>
                <a:cs typeface="Google Sans"/>
                <a:sym typeface="Google Sans"/>
              </a:rPr>
              <a:t>can be </a:t>
            </a:r>
            <a:r>
              <a:rPr lang="en" sz="1600" dirty="0">
                <a:solidFill>
                  <a:srgbClr val="EA4335"/>
                </a:solidFill>
                <a:highlight>
                  <a:schemeClr val="lt1"/>
                </a:highlight>
                <a:latin typeface="Google Sans"/>
                <a:ea typeface="Google Sans"/>
                <a:cs typeface="Google Sans"/>
                <a:sym typeface="Google Sans"/>
              </a:rPr>
              <a:t>read (r) </a:t>
            </a:r>
            <a:r>
              <a:rPr lang="en" sz="1600" dirty="0">
                <a:solidFill>
                  <a:schemeClr val="dk1"/>
                </a:solidFill>
                <a:highlight>
                  <a:schemeClr val="lt1"/>
                </a:highlight>
                <a:latin typeface="Google Sans"/>
                <a:ea typeface="Google Sans"/>
                <a:cs typeface="Google Sans"/>
                <a:sym typeface="Google Sans"/>
              </a:rPr>
              <a:t>or </a:t>
            </a:r>
            <a:r>
              <a:rPr lang="en" sz="1600" dirty="0">
                <a:solidFill>
                  <a:srgbClr val="EA4335"/>
                </a:solidFill>
                <a:highlight>
                  <a:schemeClr val="lt1"/>
                </a:highlight>
                <a:latin typeface="Google Sans"/>
                <a:ea typeface="Google Sans"/>
                <a:cs typeface="Google Sans"/>
                <a:sym typeface="Google Sans"/>
              </a:rPr>
              <a:t>write (w).</a:t>
            </a:r>
            <a:br>
              <a:rPr lang="en" sz="1600" dirty="0">
                <a:solidFill>
                  <a:srgbClr val="EA4335"/>
                </a:solidFill>
                <a:highlight>
                  <a:schemeClr val="lt1"/>
                </a:highlight>
                <a:latin typeface="Google Sans"/>
                <a:ea typeface="Google Sans"/>
                <a:cs typeface="Google Sans"/>
                <a:sym typeface="Google Sans"/>
              </a:rPr>
            </a:br>
            <a:br>
              <a:rPr lang="en" sz="1600" dirty="0">
                <a:solidFill>
                  <a:srgbClr val="EA4335"/>
                </a:solidFill>
                <a:highlight>
                  <a:schemeClr val="lt1"/>
                </a:highlight>
                <a:latin typeface="Google Sans"/>
                <a:ea typeface="Google Sans"/>
                <a:cs typeface="Google Sans"/>
                <a:sym typeface="Google Sans"/>
              </a:rPr>
            </a:br>
            <a:r>
              <a:rPr lang="en" sz="1600" dirty="0" err="1">
                <a:solidFill>
                  <a:srgbClr val="EA4335"/>
                </a:solidFill>
                <a:highlight>
                  <a:schemeClr val="lt1"/>
                </a:highlight>
                <a:latin typeface="Fira Code"/>
                <a:ea typeface="Fira Code"/>
                <a:cs typeface="Fira Code"/>
                <a:sym typeface="Fira Code"/>
              </a:rPr>
              <a:t>addr</a:t>
            </a:r>
            <a:r>
              <a:rPr lang="en" sz="1600" dirty="0">
                <a:solidFill>
                  <a:schemeClr val="dk1"/>
                </a:solidFill>
                <a:highlight>
                  <a:schemeClr val="lt1"/>
                </a:highlight>
                <a:latin typeface="Google Sans"/>
                <a:ea typeface="Google Sans"/>
                <a:cs typeface="Google Sans"/>
                <a:sym typeface="Google Sans"/>
              </a:rPr>
              <a:t> is  a symbolic function of I,S</a:t>
            </a:r>
            <a:endParaRPr sz="1600" dirty="0">
              <a:solidFill>
                <a:schemeClr val="dk1"/>
              </a:solidFill>
              <a:highlight>
                <a:schemeClr val="lt1"/>
              </a:highlight>
              <a:latin typeface="Google Sans"/>
              <a:ea typeface="Google Sans"/>
              <a:cs typeface="Google Sans"/>
              <a:sym typeface="Google Sans"/>
            </a:endParaRPr>
          </a:p>
        </p:txBody>
      </p:sp>
      <p:sp>
        <p:nvSpPr>
          <p:cNvPr id="407" name="Google Shape;407;p48"/>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Distillate: Data Cache</a:t>
            </a:r>
            <a:endParaRPr sz="3200" b="1" dirty="0">
              <a:latin typeface="Google Sans"/>
              <a:ea typeface="Google Sans"/>
              <a:cs typeface="Google Sans"/>
              <a:sym typeface="Google Sans"/>
            </a:endParaRPr>
          </a:p>
        </p:txBody>
      </p:sp>
      <p:sp>
        <p:nvSpPr>
          <p:cNvPr id="5" name="Google Shape;397;p47">
            <a:extLst>
              <a:ext uri="{FF2B5EF4-FFF2-40B4-BE49-F238E27FC236}">
                <a16:creationId xmlns:a16="http://schemas.microsoft.com/office/drawing/2014/main" id="{72913C30-40DB-A9DB-5840-EB7BF93ACBBA}"/>
              </a:ext>
            </a:extLst>
          </p:cNvPr>
          <p:cNvSpPr/>
          <p:nvPr/>
        </p:nvSpPr>
        <p:spPr>
          <a:xfrm>
            <a:off x="4358204" y="2510723"/>
            <a:ext cx="4231613" cy="403864"/>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6" name="Google Shape;129;p28">
            <a:extLst>
              <a:ext uri="{FF2B5EF4-FFF2-40B4-BE49-F238E27FC236}">
                <a16:creationId xmlns:a16="http://schemas.microsoft.com/office/drawing/2014/main" id="{A706D959-E792-D8BB-E53A-62A883CD2757}"/>
              </a:ext>
            </a:extLst>
          </p:cNvPr>
          <p:cNvSpPr/>
          <p:nvPr/>
        </p:nvSpPr>
        <p:spPr>
          <a:xfrm>
            <a:off x="488811" y="4281815"/>
            <a:ext cx="8166378" cy="70029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Symbolic representation enables distillate </a:t>
            </a:r>
            <a:r>
              <a:rPr lang="en-US" sz="1600" dirty="0">
                <a:latin typeface="Google Sans"/>
                <a:ea typeface="Google Sans"/>
                <a:cs typeface="Google Sans"/>
                <a:sym typeface="Google Sans"/>
              </a:rPr>
              <a:t>to replicate P’s memory accesses </a:t>
            </a:r>
            <a:br>
              <a:rPr lang="en-US" sz="1600" dirty="0">
                <a:latin typeface="Google Sans"/>
                <a:ea typeface="Google Sans"/>
                <a:cs typeface="Google Sans"/>
                <a:sym typeface="Google Sans"/>
              </a:rPr>
            </a:br>
            <a:r>
              <a:rPr lang="en" sz="1600" dirty="0">
                <a:latin typeface="Google Sans"/>
                <a:ea typeface="Google Sans"/>
                <a:cs typeface="Google Sans"/>
                <a:sym typeface="Google Sans"/>
              </a:rPr>
              <a:t>irrespective of the </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concrete values of input/state and address space randomization</a:t>
            </a:r>
            <a:endParaRPr sz="1600" dirty="0">
              <a:latin typeface="Google Sans"/>
              <a:ea typeface="Google Sans"/>
              <a:cs typeface="Google Sans"/>
              <a:sym typeface="Google Sans"/>
            </a:endParaRPr>
          </a:p>
        </p:txBody>
      </p:sp>
      <p:sp>
        <p:nvSpPr>
          <p:cNvPr id="10" name="Slide Number Placeholder 9">
            <a:extLst>
              <a:ext uri="{FF2B5EF4-FFF2-40B4-BE49-F238E27FC236}">
                <a16:creationId xmlns:a16="http://schemas.microsoft.com/office/drawing/2014/main" id="{D3544CC9-DAB6-9200-D3B8-C4EDC1DB9F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305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6"/>
          <p:cNvSpPr/>
          <p:nvPr/>
        </p:nvSpPr>
        <p:spPr>
          <a:xfrm>
            <a:off x="5151275" y="1755071"/>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Overview</a:t>
            </a:r>
            <a:endParaRPr sz="3200" b="1" dirty="0">
              <a:latin typeface="Google Sans"/>
              <a:ea typeface="Google Sans"/>
              <a:cs typeface="Google Sans"/>
              <a:sym typeface="Google Sans"/>
            </a:endParaRPr>
          </a:p>
        </p:txBody>
      </p:sp>
      <p:sp>
        <p:nvSpPr>
          <p:cNvPr id="203" name="Google Shape;203;p36"/>
          <p:cNvSpPr/>
          <p:nvPr/>
        </p:nvSpPr>
        <p:spPr>
          <a:xfrm>
            <a:off x="3737124" y="2320446"/>
            <a:ext cx="1143000" cy="668700"/>
          </a:xfrm>
          <a:prstGeom prst="rect">
            <a:avLst/>
          </a:prstGeom>
          <a:solidFill>
            <a:srgbClr val="D9EAD3"/>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204" name="Google Shape;204;p36"/>
          <p:cNvGrpSpPr/>
          <p:nvPr/>
        </p:nvGrpSpPr>
        <p:grpSpPr>
          <a:xfrm>
            <a:off x="157854" y="2320446"/>
            <a:ext cx="1646446" cy="668700"/>
            <a:chOff x="142950" y="2283900"/>
            <a:chExt cx="1646446"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cxnSpLocks/>
              <a:stCxn id="205" idx="3"/>
              <a:endCxn id="207"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cxnSpLocks/>
            <a:stCxn id="207" idx="3"/>
            <a:endCxn id="203" idx="1"/>
          </p:cNvCxnSpPr>
          <p:nvPr/>
        </p:nvCxnSpPr>
        <p:spPr>
          <a:xfrm rot="10800000" flipH="1">
            <a:off x="3420100" y="2654921"/>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755071"/>
            <a:ext cx="1615800" cy="1801500"/>
          </a:xfrm>
          <a:prstGeom prst="roundRect">
            <a:avLst>
              <a:gd name="adj" fmla="val 16667"/>
            </a:avLst>
          </a:prstGeom>
          <a:noFill/>
          <a:ln w="317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Distillation</a:t>
            </a:r>
            <a:endParaRPr sz="1600">
              <a:latin typeface="Google Sans"/>
              <a:ea typeface="Google Sans"/>
              <a:cs typeface="Google Sans"/>
              <a:sym typeface="Google Sans"/>
            </a:endParaRPr>
          </a:p>
        </p:txBody>
      </p:sp>
      <p:sp>
        <p:nvSpPr>
          <p:cNvPr id="209" name="Google Shape;209;p36"/>
          <p:cNvSpPr txBox="1"/>
          <p:nvPr/>
        </p:nvSpPr>
        <p:spPr>
          <a:xfrm>
            <a:off x="18389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0" name="Google Shape;210;p36"/>
          <p:cNvSpPr txBox="1"/>
          <p:nvPr/>
        </p:nvSpPr>
        <p:spPr>
          <a:xfrm>
            <a:off x="53745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891217"/>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920130"/>
            <a:ext cx="365760" cy="329184"/>
          </a:xfrm>
          <a:prstGeom prst="rect">
            <a:avLst/>
          </a:prstGeom>
          <a:noFill/>
          <a:ln>
            <a:noFill/>
          </a:ln>
        </p:spPr>
      </p:pic>
      <p:cxnSp>
        <p:nvCxnSpPr>
          <p:cNvPr id="213" name="Google Shape;213;p36"/>
          <p:cNvCxnSpPr>
            <a:cxnSpLocks/>
            <a:endCxn id="211" idx="1"/>
          </p:cNvCxnSpPr>
          <p:nvPr/>
        </p:nvCxnSpPr>
        <p:spPr>
          <a:xfrm>
            <a:off x="6832154" y="2094617"/>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449001"/>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3006785"/>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476433"/>
            <a:ext cx="365760" cy="329184"/>
          </a:xfrm>
          <a:prstGeom prst="rect">
            <a:avLst/>
          </a:prstGeom>
          <a:noFill/>
          <a:ln>
            <a:noFill/>
          </a:ln>
        </p:spPr>
      </p:pic>
      <p:cxnSp>
        <p:nvCxnSpPr>
          <p:cNvPr id="220" name="Google Shape;220;p36"/>
          <p:cNvCxnSpPr>
            <a:cxnSpLocks/>
            <a:endCxn id="215" idx="1"/>
          </p:cNvCxnSpPr>
          <p:nvPr/>
        </p:nvCxnSpPr>
        <p:spPr>
          <a:xfrm>
            <a:off x="6853711" y="2654801"/>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cxnSpLocks/>
            <a:endCxn id="217" idx="1"/>
          </p:cNvCxnSpPr>
          <p:nvPr/>
        </p:nvCxnSpPr>
        <p:spPr>
          <a:xfrm>
            <a:off x="6839604" y="3212525"/>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cxnSpLocks/>
            <a:stCxn id="203" idx="3"/>
            <a:endCxn id="200" idx="1"/>
          </p:cNvCxnSpPr>
          <p:nvPr/>
        </p:nvCxnSpPr>
        <p:spPr>
          <a:xfrm>
            <a:off x="4880124" y="2654796"/>
            <a:ext cx="271200" cy="900"/>
          </a:xfrm>
          <a:prstGeom prst="straightConnector1">
            <a:avLst/>
          </a:prstGeom>
          <a:noFill/>
          <a:ln w="28575" cap="flat" cmpd="sng">
            <a:solidFill>
              <a:schemeClr val="dk1"/>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98EBA833-0FC8-E7A2-960F-A39206A2F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8530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Problem Statement</a:t>
            </a:r>
            <a:endParaRPr sz="3200" b="1" dirty="0">
              <a:latin typeface="Google Sans"/>
              <a:ea typeface="Google Sans"/>
              <a:cs typeface="Google Sans"/>
              <a:sym typeface="Google Sans"/>
            </a:endParaRPr>
          </a:p>
        </p:txBody>
      </p:sp>
      <p:sp>
        <p:nvSpPr>
          <p:cNvPr id="109" name="Google Shape;109;p26"/>
          <p:cNvSpPr txBox="1">
            <a:spLocks noGrp="1"/>
          </p:cNvSpPr>
          <p:nvPr>
            <p:ph type="body" idx="4294967295"/>
          </p:nvPr>
        </p:nvSpPr>
        <p:spPr>
          <a:xfrm>
            <a:off x="457200" y="1152154"/>
            <a:ext cx="8736300" cy="1220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Help developers answer</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rgbClr val="EA4335"/>
                </a:solidFill>
                <a:latin typeface="Google Sans SemiBold"/>
                <a:ea typeface="Google Sans SemiBold"/>
                <a:cs typeface="Google Sans SemiBold"/>
                <a:sym typeface="Google Sans SemiBold"/>
              </a:rPr>
              <a:t>Frequently-asked, what-if questions</a:t>
            </a:r>
            <a:r>
              <a:rPr lang="en" sz="1600" dirty="0">
                <a:solidFill>
                  <a:srgbClr val="EA4335"/>
                </a:solidFill>
              </a:rPr>
              <a:t> </a:t>
            </a:r>
            <a:r>
              <a:rPr lang="en" sz="1600" dirty="0">
                <a:solidFill>
                  <a:schemeClr val="dk1"/>
                </a:solidFill>
              </a:rPr>
              <a:t>about expected performance</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Particularly for </a:t>
            </a:r>
            <a:r>
              <a:rPr lang="en" sz="1600" dirty="0">
                <a:solidFill>
                  <a:srgbClr val="EA4335"/>
                </a:solidFill>
                <a:latin typeface="Google Sans SemiBold"/>
                <a:ea typeface="Google Sans SemiBold"/>
                <a:cs typeface="Google Sans SemiBold"/>
                <a:sym typeface="Google Sans SemiBold"/>
              </a:rPr>
              <a:t>unseen and untested workloads</a:t>
            </a:r>
            <a:r>
              <a:rPr lang="en" sz="1600" dirty="0">
                <a:solidFill>
                  <a:srgbClr val="EA4335"/>
                </a:solidFill>
              </a:rPr>
              <a:t> </a:t>
            </a:r>
            <a:endParaRPr sz="1600" dirty="0">
              <a:solidFill>
                <a:srgbClr val="EA4335"/>
              </a:solidFill>
            </a:endParaRPr>
          </a:p>
        </p:txBody>
      </p:sp>
      <p:sp>
        <p:nvSpPr>
          <p:cNvPr id="3" name="Slide Number Placeholder 2">
            <a:extLst>
              <a:ext uri="{FF2B5EF4-FFF2-40B4-BE49-F238E27FC236}">
                <a16:creationId xmlns:a16="http://schemas.microsoft.com/office/drawing/2014/main" id="{D86AE6F6-F4DC-809B-92ED-CB6D09FD89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02955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Extracting CFAR’s Distillates</a:t>
            </a:r>
            <a:endParaRPr sz="3200" b="1">
              <a:latin typeface="Google Sans"/>
              <a:ea typeface="Google Sans"/>
              <a:cs typeface="Google Sans"/>
              <a:sym typeface="Google Sans"/>
            </a:endParaRPr>
          </a:p>
        </p:txBody>
      </p:sp>
      <p:sp>
        <p:nvSpPr>
          <p:cNvPr id="465" name="Google Shape;465;p52"/>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sp>
        <p:nvSpPr>
          <p:cNvPr id="467" name="Google Shape;467;p52"/>
          <p:cNvSpPr/>
          <p:nvPr/>
        </p:nvSpPr>
        <p:spPr>
          <a:xfrm>
            <a:off x="157850" y="1778575"/>
            <a:ext cx="107723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468" name="Google Shape;468;p52"/>
          <p:cNvCxnSpPr>
            <a:cxnSpLocks/>
            <a:stCxn id="467" idx="3"/>
          </p:cNvCxnSpPr>
          <p:nvPr/>
        </p:nvCxnSpPr>
        <p:spPr>
          <a:xfrm>
            <a:off x="1235080" y="2112925"/>
            <a:ext cx="391554" cy="0"/>
          </a:xfrm>
          <a:prstGeom prst="straightConnector1">
            <a:avLst/>
          </a:prstGeom>
          <a:noFill/>
          <a:ln w="19050" cap="flat" cmpd="sng">
            <a:solidFill>
              <a:schemeClr val="dk1"/>
            </a:solidFill>
            <a:prstDash val="solid"/>
            <a:round/>
            <a:headEnd type="none" w="med" len="med"/>
            <a:tailEnd type="triangle" w="med" len="med"/>
          </a:ln>
        </p:spPr>
      </p:cxnSp>
      <p:sp>
        <p:nvSpPr>
          <p:cNvPr id="470" name="Google Shape;470;p52"/>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2"/>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FC02E8B2-3C20-E816-E849-4C6DB1726B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cxnSp>
        <p:nvCxnSpPr>
          <p:cNvPr id="4" name="Google Shape;478;p52">
            <a:extLst>
              <a:ext uri="{FF2B5EF4-FFF2-40B4-BE49-F238E27FC236}">
                <a16:creationId xmlns:a16="http://schemas.microsoft.com/office/drawing/2014/main" id="{8591519A-A76B-7192-3A1A-58B60B838AAE}"/>
              </a:ext>
            </a:extLst>
          </p:cNvPr>
          <p:cNvCxnSpPr/>
          <p:nvPr/>
        </p:nvCxnSpPr>
        <p:spPr>
          <a:xfrm>
            <a:off x="7666522" y="2112925"/>
            <a:ext cx="329386" cy="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023FC-B8D2-B4CE-61C2-39FCC956D7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493" name="Google Shape;493;p53"/>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 CFAR Distillation: Step 1</a:t>
            </a:r>
            <a:endParaRPr sz="3200" b="1">
              <a:latin typeface="Google Sans"/>
              <a:ea typeface="Google Sans"/>
              <a:cs typeface="Google Sans"/>
              <a:sym typeface="Google Sans"/>
            </a:endParaRPr>
          </a:p>
        </p:txBody>
      </p:sp>
      <p:sp>
        <p:nvSpPr>
          <p:cNvPr id="494" name="Google Shape;494;p53"/>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495" name="Google Shape;495;p53"/>
          <p:cNvGrpSpPr/>
          <p:nvPr/>
        </p:nvGrpSpPr>
        <p:grpSpPr>
          <a:xfrm>
            <a:off x="157850" y="1778575"/>
            <a:ext cx="1468784" cy="668700"/>
            <a:chOff x="142950" y="2283900"/>
            <a:chExt cx="1686900" cy="668700"/>
          </a:xfrm>
        </p:grpSpPr>
        <p:sp>
          <p:nvSpPr>
            <p:cNvPr id="496" name="Google Shape;496;p53"/>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497" name="Google Shape;497;p53"/>
            <p:cNvCxnSpPr>
              <a:stCxn id="496" idx="3"/>
              <a:endCxn id="498"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499" name="Google Shape;499;p53"/>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53"/>
          <p:cNvGrpSpPr/>
          <p:nvPr/>
        </p:nvGrpSpPr>
        <p:grpSpPr>
          <a:xfrm>
            <a:off x="1626600" y="1778575"/>
            <a:ext cx="3419761" cy="668700"/>
            <a:chOff x="142950" y="2283900"/>
            <a:chExt cx="3927600" cy="668700"/>
          </a:xfrm>
        </p:grpSpPr>
        <p:sp>
          <p:nvSpPr>
            <p:cNvPr id="498" name="Google Shape;498;p53"/>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01" name="Google Shape;501;p53"/>
            <p:cNvCxnSpPr>
              <a:cxnSpLocks/>
              <a:stCxn id="498" idx="3"/>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cxnSp>
        <p:nvCxnSpPr>
          <p:cNvPr id="511" name="Google Shape;511;p53"/>
          <p:cNvCxnSpPr>
            <a:cxnSpLocks/>
            <a:stCxn id="498" idx="3"/>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sp>
        <p:nvSpPr>
          <p:cNvPr id="513" name="Google Shape;513;p53"/>
          <p:cNvSpPr/>
          <p:nvPr/>
        </p:nvSpPr>
        <p:spPr>
          <a:xfrm>
            <a:off x="2096650" y="2346400"/>
            <a:ext cx="301200" cy="294900"/>
          </a:xfrm>
          <a:prstGeom prst="ellipse">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17" name="Google Shape;517;p53"/>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18" name="Google Shape;518;p53"/>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19" name="Google Shape;519;p53"/>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concrete </a:t>
            </a:r>
            <a:br>
              <a:rPr lang="en" sz="1600" dirty="0">
                <a:solidFill>
                  <a:schemeClr val="dk1"/>
                </a:solidFill>
                <a:latin typeface="Google Sans"/>
                <a:ea typeface="Google Sans"/>
                <a:cs typeface="Google Sans"/>
                <a:sym typeface="Google Sans"/>
              </a:rPr>
            </a:br>
            <a:r>
              <a:rPr lang="en" sz="1600" dirty="0">
                <a:solidFill>
                  <a:schemeClr val="dk1"/>
                </a:solidFill>
                <a:latin typeface="Google Sans"/>
                <a:ea typeface="Google Sans"/>
                <a:cs typeface="Google Sans"/>
                <a:sym typeface="Google Sans"/>
              </a:rPr>
              <a:t>inputs</a:t>
            </a:r>
            <a:endParaRPr sz="1600" dirty="0">
              <a:solidFill>
                <a:schemeClr val="dk1"/>
              </a:solidFill>
              <a:latin typeface="Google Sans"/>
              <a:ea typeface="Google Sans"/>
              <a:cs typeface="Google Sans"/>
              <a:sym typeface="Google Sans"/>
            </a:endParaRPr>
          </a:p>
        </p:txBody>
      </p:sp>
      <p:sp>
        <p:nvSpPr>
          <p:cNvPr id="520" name="Google Shape;520;p53"/>
          <p:cNvSpPr txBox="1"/>
          <p:nvPr/>
        </p:nvSpPr>
        <p:spPr>
          <a:xfrm>
            <a:off x="-119" y="4346975"/>
            <a:ext cx="914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Symbolically execute source to enumerate paths, </a:t>
            </a:r>
            <a:br>
              <a:rPr lang="en" sz="1800" dirty="0">
                <a:solidFill>
                  <a:schemeClr val="dk1"/>
                </a:solidFill>
                <a:latin typeface="Google Sans"/>
                <a:ea typeface="Google Sans"/>
                <a:cs typeface="Google Sans"/>
                <a:sym typeface="Google Sans"/>
              </a:rPr>
            </a:br>
            <a:r>
              <a:rPr lang="en" sz="1800" dirty="0">
                <a:solidFill>
                  <a:schemeClr val="dk1"/>
                </a:solidFill>
                <a:latin typeface="Google Sans"/>
                <a:ea typeface="Google Sans"/>
                <a:cs typeface="Google Sans"/>
                <a:sym typeface="Google Sans"/>
              </a:rPr>
              <a:t>and identify symbolic addresses and concrete inputs per path</a:t>
            </a:r>
            <a:endParaRPr sz="1800" dirty="0">
              <a:solidFill>
                <a:schemeClr val="dk1"/>
              </a:solidFill>
              <a:latin typeface="Google Sans"/>
              <a:ea typeface="Google Sans"/>
              <a:cs typeface="Google Sans"/>
              <a:sym typeface="Google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4"/>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3200" b="1">
                <a:latin typeface="Google Sans"/>
                <a:ea typeface="Google Sans"/>
                <a:cs typeface="Google Sans"/>
                <a:sym typeface="Google Sans"/>
              </a:rPr>
              <a:t>CFAR Distillation: Step 2</a:t>
            </a:r>
            <a:endParaRPr sz="3200" b="1">
              <a:latin typeface="Google Sans"/>
              <a:ea typeface="Google Sans"/>
              <a:cs typeface="Google Sans"/>
              <a:sym typeface="Google Sans"/>
            </a:endParaRPr>
          </a:p>
        </p:txBody>
      </p:sp>
      <p:sp>
        <p:nvSpPr>
          <p:cNvPr id="526" name="Google Shape;526;p54"/>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27" name="Google Shape;527;p54"/>
          <p:cNvGrpSpPr/>
          <p:nvPr/>
        </p:nvGrpSpPr>
        <p:grpSpPr>
          <a:xfrm>
            <a:off x="157850" y="1778575"/>
            <a:ext cx="1468784" cy="668700"/>
            <a:chOff x="142950" y="2283900"/>
            <a:chExt cx="1686900" cy="668700"/>
          </a:xfrm>
        </p:grpSpPr>
        <p:sp>
          <p:nvSpPr>
            <p:cNvPr id="528" name="Google Shape;528;p54"/>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29" name="Google Shape;529;p54"/>
            <p:cNvCxnSpPr>
              <a:stCxn id="528" idx="3"/>
              <a:endCxn id="530"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31" name="Google Shape;531;p54"/>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54"/>
          <p:cNvGrpSpPr/>
          <p:nvPr/>
        </p:nvGrpSpPr>
        <p:grpSpPr>
          <a:xfrm>
            <a:off x="1626600" y="1778575"/>
            <a:ext cx="3419761" cy="668700"/>
            <a:chOff x="142950" y="2283900"/>
            <a:chExt cx="3927600" cy="668700"/>
          </a:xfrm>
        </p:grpSpPr>
        <p:sp>
          <p:nvSpPr>
            <p:cNvPr id="530" name="Google Shape;530;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33" name="Google Shape;533;p54"/>
            <p:cNvCxnSpPr>
              <a:cxnSpLocks/>
              <a:stCxn id="530" idx="3"/>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40" name="Google Shape;540;p54"/>
          <p:cNvGrpSpPr/>
          <p:nvPr/>
        </p:nvGrpSpPr>
        <p:grpSpPr>
          <a:xfrm>
            <a:off x="3332250" y="2112925"/>
            <a:ext cx="1714060" cy="1820250"/>
            <a:chOff x="142950" y="1132350"/>
            <a:chExt cx="1968600" cy="1820250"/>
          </a:xfrm>
        </p:grpSpPr>
        <p:sp>
          <p:nvSpPr>
            <p:cNvPr id="541" name="Google Shape;541;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542" name="Google Shape;542;p54"/>
            <p:cNvCxnSpPr>
              <a:cxnSpLocks/>
              <a:stCxn id="541" idx="3"/>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543" name="Google Shape;543;p54"/>
          <p:cNvCxnSpPr>
            <a:stCxn id="530" idx="3"/>
            <a:endCxn id="541"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544" name="Google Shape;544;p54"/>
          <p:cNvCxnSpPr>
            <a:endCxn id="541"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545" name="Google Shape;545;p54"/>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46" name="Google Shape;546;p54"/>
          <p:cNvSpPr/>
          <p:nvPr/>
        </p:nvSpPr>
        <p:spPr>
          <a:xfrm>
            <a:off x="4374775" y="3741700"/>
            <a:ext cx="301200" cy="294900"/>
          </a:xfrm>
          <a:prstGeom prst="ellipse">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lt1"/>
                </a:solidFill>
                <a:latin typeface="Google Sans"/>
                <a:ea typeface="Google Sans"/>
                <a:cs typeface="Google Sans"/>
                <a:sym typeface="Google Sans"/>
              </a:rPr>
              <a:t>2</a:t>
            </a:r>
            <a:endParaRPr sz="1600" b="1" dirty="0">
              <a:solidFill>
                <a:schemeClr val="lt1"/>
              </a:solidFill>
              <a:latin typeface="Google Sans"/>
              <a:ea typeface="Google Sans"/>
              <a:cs typeface="Google Sans"/>
              <a:sym typeface="Google Sans"/>
            </a:endParaRPr>
          </a:p>
        </p:txBody>
      </p:sp>
      <p:sp>
        <p:nvSpPr>
          <p:cNvPr id="549" name="Google Shape;549;p54"/>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50" name="Google Shape;550;p54"/>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51" name="Google Shape;551;p54"/>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552" name="Google Shape;552;p54"/>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553" name="Google Shape;553;p54"/>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554" name="Google Shape;554;p54"/>
          <p:cNvSpPr txBox="1"/>
          <p:nvPr/>
        </p:nvSpPr>
        <p:spPr>
          <a:xfrm>
            <a:off x="-119" y="4346975"/>
            <a:ext cx="9144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Binary replay to obtain precise mem. access trace for each path</a:t>
            </a:r>
            <a:endParaRPr sz="1800" dirty="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57257A5E-B792-D4F7-0A07-F0885C842A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47157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Distillation: Step 3</a:t>
            </a:r>
            <a:endParaRPr sz="3200" b="1">
              <a:latin typeface="Google Sans"/>
              <a:ea typeface="Google Sans"/>
              <a:cs typeface="Google Sans"/>
              <a:sym typeface="Google Sans"/>
            </a:endParaRPr>
          </a:p>
        </p:txBody>
      </p:sp>
      <p:sp>
        <p:nvSpPr>
          <p:cNvPr id="560" name="Google Shape;560;p55"/>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61" name="Google Shape;561;p55"/>
          <p:cNvGrpSpPr/>
          <p:nvPr/>
        </p:nvGrpSpPr>
        <p:grpSpPr>
          <a:xfrm>
            <a:off x="157850" y="1778575"/>
            <a:ext cx="1468784" cy="668700"/>
            <a:chOff x="142950" y="2283900"/>
            <a:chExt cx="1686900" cy="668700"/>
          </a:xfrm>
        </p:grpSpPr>
        <p:sp>
          <p:nvSpPr>
            <p:cNvPr id="562" name="Google Shape;562;p55"/>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63" name="Google Shape;563;p55"/>
            <p:cNvCxnSpPr>
              <a:stCxn id="562" idx="3"/>
              <a:endCxn id="564"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65" name="Google Shape;565;p55"/>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55"/>
          <p:cNvGrpSpPr/>
          <p:nvPr/>
        </p:nvGrpSpPr>
        <p:grpSpPr>
          <a:xfrm>
            <a:off x="1626600" y="1778575"/>
            <a:ext cx="3419761" cy="668700"/>
            <a:chOff x="142950" y="2283900"/>
            <a:chExt cx="3927600" cy="668700"/>
          </a:xfrm>
        </p:grpSpPr>
        <p:sp>
          <p:nvSpPr>
            <p:cNvPr id="564" name="Google Shape;564;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67" name="Google Shape;567;p55"/>
            <p:cNvCxnSpPr>
              <a:stCxn id="564" idx="3"/>
              <a:endCxn id="568"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69" name="Google Shape;569;p55"/>
          <p:cNvGrpSpPr/>
          <p:nvPr/>
        </p:nvGrpSpPr>
        <p:grpSpPr>
          <a:xfrm>
            <a:off x="5046275" y="1778575"/>
            <a:ext cx="1397212" cy="668700"/>
            <a:chOff x="142950" y="2283900"/>
            <a:chExt cx="1604700" cy="668700"/>
          </a:xfrm>
        </p:grpSpPr>
        <p:sp>
          <p:nvSpPr>
            <p:cNvPr id="568" name="Google Shape;568;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570" name="Google Shape;570;p55"/>
            <p:cNvCxnSpPr>
              <a:cxnSpLocks/>
              <a:stCxn id="568" idx="3"/>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74" name="Google Shape;574;p55"/>
          <p:cNvGrpSpPr/>
          <p:nvPr/>
        </p:nvGrpSpPr>
        <p:grpSpPr>
          <a:xfrm>
            <a:off x="3332250" y="2112925"/>
            <a:ext cx="1714060" cy="1820250"/>
            <a:chOff x="142950" y="1132350"/>
            <a:chExt cx="1968600" cy="1820250"/>
          </a:xfrm>
        </p:grpSpPr>
        <p:sp>
          <p:nvSpPr>
            <p:cNvPr id="575" name="Google Shape;575;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576" name="Google Shape;576;p55"/>
            <p:cNvCxnSpPr>
              <a:stCxn id="575" idx="3"/>
              <a:endCxn id="568"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577" name="Google Shape;577;p55"/>
          <p:cNvCxnSpPr>
            <a:stCxn id="564" idx="3"/>
            <a:endCxn id="575"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578" name="Google Shape;578;p55"/>
          <p:cNvCxnSpPr>
            <a:endCxn id="575"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579" name="Google Shape;579;p55"/>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80" name="Google Shape;580;p55"/>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581" name="Google Shape;581;p55"/>
          <p:cNvSpPr/>
          <p:nvPr/>
        </p:nvSpPr>
        <p:spPr>
          <a:xfrm>
            <a:off x="5594313" y="2346400"/>
            <a:ext cx="301200" cy="294900"/>
          </a:xfrm>
          <a:prstGeom prst="ellipse">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583" name="Google Shape;583;p55"/>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84" name="Google Shape;584;p55"/>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85" name="Google Shape;585;p55"/>
          <p:cNvSpPr txBox="1"/>
          <p:nvPr/>
        </p:nvSpPr>
        <p:spPr>
          <a:xfrm>
            <a:off x="-119" y="4346975"/>
            <a:ext cx="914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Collate execution trace and symbolic addresses per path</a:t>
            </a:r>
            <a:br>
              <a:rPr lang="en" sz="1800" dirty="0">
                <a:solidFill>
                  <a:schemeClr val="dk1"/>
                </a:solidFill>
                <a:latin typeface="Google Sans"/>
                <a:ea typeface="Google Sans"/>
                <a:cs typeface="Google Sans"/>
                <a:sym typeface="Google Sans"/>
              </a:rPr>
            </a:br>
            <a:r>
              <a:rPr lang="en" sz="1800" dirty="0">
                <a:solidFill>
                  <a:schemeClr val="dk1"/>
                </a:solidFill>
                <a:latin typeface="Google Sans"/>
                <a:ea typeface="Google Sans"/>
                <a:cs typeface="Google Sans"/>
                <a:sym typeface="Google Sans"/>
              </a:rPr>
              <a:t>Synthesize execution tree containing all paths using path constraints</a:t>
            </a:r>
            <a:endParaRPr sz="1800" dirty="0">
              <a:solidFill>
                <a:schemeClr val="dk1"/>
              </a:solidFill>
              <a:latin typeface="Google Sans"/>
              <a:ea typeface="Google Sans"/>
              <a:cs typeface="Google Sans"/>
              <a:sym typeface="Google Sans"/>
            </a:endParaRPr>
          </a:p>
        </p:txBody>
      </p:sp>
      <p:sp>
        <p:nvSpPr>
          <p:cNvPr id="586" name="Google Shape;586;p55"/>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587" name="Google Shape;587;p55"/>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588" name="Google Shape;588;p55"/>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C931986B-C331-6A16-D30B-BA9DB9B9DA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94090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Distillation: Step 4</a:t>
            </a:r>
            <a:endParaRPr sz="3200" b="1" dirty="0">
              <a:latin typeface="Google Sans"/>
              <a:ea typeface="Google Sans"/>
              <a:cs typeface="Google Sans"/>
              <a:sym typeface="Google Sans"/>
            </a:endParaRPr>
          </a:p>
          <a:p>
            <a:pPr marL="0" lvl="0" indent="0" algn="ctr" rtl="0">
              <a:spcBef>
                <a:spcPts val="0"/>
              </a:spcBef>
              <a:spcAft>
                <a:spcPts val="0"/>
              </a:spcAft>
              <a:buSzPts val="990"/>
              <a:buNone/>
            </a:pPr>
            <a:endParaRPr sz="3200" b="1" dirty="0">
              <a:latin typeface="Google Sans"/>
              <a:ea typeface="Google Sans"/>
              <a:cs typeface="Google Sans"/>
              <a:sym typeface="Google Sans"/>
            </a:endParaRPr>
          </a:p>
        </p:txBody>
      </p:sp>
      <p:sp>
        <p:nvSpPr>
          <p:cNvPr id="594" name="Google Shape;594;p56"/>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95" name="Google Shape;595;p56"/>
          <p:cNvGrpSpPr/>
          <p:nvPr/>
        </p:nvGrpSpPr>
        <p:grpSpPr>
          <a:xfrm>
            <a:off x="157850" y="1778575"/>
            <a:ext cx="1468784" cy="668700"/>
            <a:chOff x="142950" y="2283900"/>
            <a:chExt cx="1686900" cy="668700"/>
          </a:xfrm>
        </p:grpSpPr>
        <p:sp>
          <p:nvSpPr>
            <p:cNvPr id="596" name="Google Shape;596;p5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97" name="Google Shape;597;p56"/>
            <p:cNvCxnSpPr>
              <a:stCxn id="596" idx="3"/>
              <a:endCxn id="598"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99" name="Google Shape;599;p56"/>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56"/>
          <p:cNvGrpSpPr/>
          <p:nvPr/>
        </p:nvGrpSpPr>
        <p:grpSpPr>
          <a:xfrm>
            <a:off x="1626600" y="1778575"/>
            <a:ext cx="3419761" cy="668700"/>
            <a:chOff x="142950" y="2283900"/>
            <a:chExt cx="3927600" cy="668700"/>
          </a:xfrm>
        </p:grpSpPr>
        <p:sp>
          <p:nvSpPr>
            <p:cNvPr id="598" name="Google Shape;598;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601" name="Google Shape;601;p56"/>
            <p:cNvCxnSpPr>
              <a:stCxn id="598" idx="3"/>
              <a:endCxn id="602"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3" name="Google Shape;603;p56"/>
          <p:cNvGrpSpPr/>
          <p:nvPr/>
        </p:nvGrpSpPr>
        <p:grpSpPr>
          <a:xfrm>
            <a:off x="5046275" y="1778575"/>
            <a:ext cx="1397212" cy="668700"/>
            <a:chOff x="142950" y="2283900"/>
            <a:chExt cx="1604700" cy="668700"/>
          </a:xfrm>
        </p:grpSpPr>
        <p:sp>
          <p:nvSpPr>
            <p:cNvPr id="602" name="Google Shape;602;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604" name="Google Shape;604;p56"/>
            <p:cNvCxnSpPr>
              <a:stCxn id="602" idx="3"/>
              <a:endCxn id="605"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6" name="Google Shape;606;p56"/>
          <p:cNvGrpSpPr/>
          <p:nvPr/>
        </p:nvGrpSpPr>
        <p:grpSpPr>
          <a:xfrm>
            <a:off x="6443537" y="1778575"/>
            <a:ext cx="1552371" cy="668700"/>
            <a:chOff x="142950" y="2283900"/>
            <a:chExt cx="1782900" cy="668700"/>
          </a:xfrm>
        </p:grpSpPr>
        <p:sp>
          <p:nvSpPr>
            <p:cNvPr id="605" name="Google Shape;605;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607" name="Google Shape;607;p56"/>
            <p:cNvCxnSpPr>
              <a:stCxn id="605" idx="3"/>
              <a:endCxn id="594"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8" name="Google Shape;608;p56"/>
          <p:cNvGrpSpPr/>
          <p:nvPr/>
        </p:nvGrpSpPr>
        <p:grpSpPr>
          <a:xfrm>
            <a:off x="3332250" y="2112925"/>
            <a:ext cx="1714060" cy="1820250"/>
            <a:chOff x="142950" y="1132350"/>
            <a:chExt cx="1968600" cy="1820250"/>
          </a:xfrm>
        </p:grpSpPr>
        <p:sp>
          <p:nvSpPr>
            <p:cNvPr id="609" name="Google Shape;609;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610" name="Google Shape;610;p56"/>
            <p:cNvCxnSpPr>
              <a:stCxn id="609" idx="3"/>
              <a:endCxn id="602"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611" name="Google Shape;611;p56"/>
          <p:cNvCxnSpPr>
            <a:stCxn id="598" idx="3"/>
            <a:endCxn id="609"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612" name="Google Shape;612;p56"/>
          <p:cNvCxnSpPr>
            <a:endCxn id="609"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613" name="Google Shape;613;p56"/>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614" name="Google Shape;614;p56"/>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615" name="Google Shape;615;p56"/>
          <p:cNvSpPr/>
          <p:nvPr/>
        </p:nvSpPr>
        <p:spPr>
          <a:xfrm>
            <a:off x="5594313" y="2346400"/>
            <a:ext cx="301200" cy="294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616" name="Google Shape;616;p56"/>
          <p:cNvSpPr/>
          <p:nvPr/>
        </p:nvSpPr>
        <p:spPr>
          <a:xfrm>
            <a:off x="6861838" y="2346400"/>
            <a:ext cx="301200" cy="294900"/>
          </a:xfrm>
          <a:prstGeom prst="ellipse">
            <a:avLst/>
          </a:prstGeom>
          <a:solidFill>
            <a:schemeClr val="tx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617" name="Google Shape;617;p56"/>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618" name="Google Shape;618;p56"/>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619" name="Google Shape;619;p56"/>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620" name="Google Shape;620;p56"/>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621" name="Google Shape;621;p56"/>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622" name="Google Shape;622;p56"/>
          <p:cNvSpPr txBox="1"/>
          <p:nvPr/>
        </p:nvSpPr>
        <p:spPr>
          <a:xfrm>
            <a:off x="-119" y="4346975"/>
            <a:ext cx="914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Translate execution tree into Python program for readability</a:t>
            </a:r>
            <a:endParaRPr sz="1800" dirty="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30AD2D88-22FB-3DA4-D6C5-3A30B2CD64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8690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Overview</a:t>
            </a:r>
            <a:endParaRPr sz="3200" b="1" dirty="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98EBA833-0FC8-E7A2-960F-A39206A2F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roup 3">
            <a:extLst>
              <a:ext uri="{FF2B5EF4-FFF2-40B4-BE49-F238E27FC236}">
                <a16:creationId xmlns:a16="http://schemas.microsoft.com/office/drawing/2014/main" id="{4D518C0D-86B8-32A1-D06E-9F3D83EBA73F}"/>
              </a:ext>
            </a:extLst>
          </p:cNvPr>
          <p:cNvGrpSpPr/>
          <p:nvPr/>
        </p:nvGrpSpPr>
        <p:grpSpPr>
          <a:xfrm>
            <a:off x="157854" y="1755071"/>
            <a:ext cx="8825842" cy="2288075"/>
            <a:chOff x="157854" y="1755071"/>
            <a:chExt cx="8825842" cy="2288075"/>
          </a:xfrm>
        </p:grpSpPr>
        <p:sp>
          <p:nvSpPr>
            <p:cNvPr id="200" name="Google Shape;200;p36"/>
            <p:cNvSpPr/>
            <p:nvPr/>
          </p:nvSpPr>
          <p:spPr>
            <a:xfrm>
              <a:off x="5151275" y="1755071"/>
              <a:ext cx="1898700" cy="1801500"/>
            </a:xfrm>
            <a:prstGeom prst="roundRect">
              <a:avLst>
                <a:gd name="adj" fmla="val 16667"/>
              </a:avLst>
            </a:prstGeom>
            <a:noFill/>
            <a:ln w="317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3" name="Google Shape;203;p36"/>
            <p:cNvSpPr/>
            <p:nvPr/>
          </p:nvSpPr>
          <p:spPr>
            <a:xfrm>
              <a:off x="3737124" y="2320446"/>
              <a:ext cx="1143000" cy="668700"/>
            </a:xfrm>
            <a:prstGeom prst="rect">
              <a:avLst/>
            </a:prstGeom>
            <a:solidFill>
              <a:srgbClr val="D9EAD3"/>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204" name="Google Shape;204;p36"/>
            <p:cNvGrpSpPr/>
            <p:nvPr/>
          </p:nvGrpSpPr>
          <p:grpSpPr>
            <a:xfrm>
              <a:off x="157854" y="2320446"/>
              <a:ext cx="1646446" cy="668700"/>
              <a:chOff x="142950" y="2283900"/>
              <a:chExt cx="1646446"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cxnSpLocks/>
                <a:stCxn id="205" idx="3"/>
                <a:endCxn id="207"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cxnSpLocks/>
              <a:stCxn id="207" idx="3"/>
              <a:endCxn id="203" idx="1"/>
            </p:cNvCxnSpPr>
            <p:nvPr/>
          </p:nvCxnSpPr>
          <p:spPr>
            <a:xfrm rot="10800000" flipH="1">
              <a:off x="3420100" y="2654921"/>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755071"/>
              <a:ext cx="1615800" cy="1801500"/>
            </a:xfrm>
            <a:prstGeom prst="roundRect">
              <a:avLst>
                <a:gd name="adj" fmla="val 16667"/>
              </a:avLst>
            </a:prstGeom>
            <a:solidFill>
              <a:srgbClr val="D9EAD3"/>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Automated Program Analysis</a:t>
              </a:r>
              <a:endParaRPr sz="1600" dirty="0">
                <a:latin typeface="Google Sans"/>
                <a:ea typeface="Google Sans"/>
                <a:cs typeface="Google Sans"/>
                <a:sym typeface="Google Sans"/>
              </a:endParaRPr>
            </a:p>
          </p:txBody>
        </p:sp>
        <p:sp>
          <p:nvSpPr>
            <p:cNvPr id="210" name="Google Shape;210;p36"/>
            <p:cNvSpPr txBox="1"/>
            <p:nvPr/>
          </p:nvSpPr>
          <p:spPr>
            <a:xfrm>
              <a:off x="5374554" y="3566146"/>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891217"/>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920130"/>
              <a:ext cx="365760" cy="329184"/>
            </a:xfrm>
            <a:prstGeom prst="rect">
              <a:avLst/>
            </a:prstGeom>
            <a:noFill/>
            <a:ln>
              <a:noFill/>
            </a:ln>
          </p:spPr>
        </p:pic>
        <p:cxnSp>
          <p:nvCxnSpPr>
            <p:cNvPr id="213" name="Google Shape;213;p36"/>
            <p:cNvCxnSpPr>
              <a:cxnSpLocks/>
              <a:endCxn id="211" idx="1"/>
            </p:cNvCxnSpPr>
            <p:nvPr/>
          </p:nvCxnSpPr>
          <p:spPr>
            <a:xfrm>
              <a:off x="6832154" y="2094617"/>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449001"/>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3006785"/>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476433"/>
              <a:ext cx="365760" cy="329184"/>
            </a:xfrm>
            <a:prstGeom prst="rect">
              <a:avLst/>
            </a:prstGeom>
            <a:noFill/>
            <a:ln>
              <a:noFill/>
            </a:ln>
          </p:spPr>
        </p:pic>
        <p:cxnSp>
          <p:nvCxnSpPr>
            <p:cNvPr id="220" name="Google Shape;220;p36"/>
            <p:cNvCxnSpPr>
              <a:cxnSpLocks/>
              <a:endCxn id="215" idx="1"/>
            </p:cNvCxnSpPr>
            <p:nvPr/>
          </p:nvCxnSpPr>
          <p:spPr>
            <a:xfrm>
              <a:off x="6853711" y="2654801"/>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cxnSpLocks/>
              <a:endCxn id="217" idx="1"/>
            </p:cNvCxnSpPr>
            <p:nvPr/>
          </p:nvCxnSpPr>
          <p:spPr>
            <a:xfrm>
              <a:off x="6839604" y="3212525"/>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cxnSpLocks/>
              <a:stCxn id="203" idx="3"/>
              <a:endCxn id="200" idx="1"/>
            </p:cNvCxnSpPr>
            <p:nvPr/>
          </p:nvCxnSpPr>
          <p:spPr>
            <a:xfrm>
              <a:off x="4880124" y="2654796"/>
              <a:ext cx="271200" cy="900"/>
            </a:xfrm>
            <a:prstGeom prst="straightConnector1">
              <a:avLst/>
            </a:prstGeom>
            <a:noFill/>
            <a:ln w="28575" cap="flat" cmpd="sng">
              <a:solidFill>
                <a:schemeClr val="dk1"/>
              </a:solidFill>
              <a:prstDash val="solid"/>
              <a:round/>
              <a:headEnd type="none" w="med" len="med"/>
              <a:tailEnd type="triangle" w="med" len="med"/>
            </a:ln>
          </p:spPr>
        </p:cxnSp>
      </p:grpSp>
      <p:sp>
        <p:nvSpPr>
          <p:cNvPr id="5" name="Google Shape;654;p57">
            <a:extLst>
              <a:ext uri="{FF2B5EF4-FFF2-40B4-BE49-F238E27FC236}">
                <a16:creationId xmlns:a16="http://schemas.microsoft.com/office/drawing/2014/main" id="{B5A90670-BE11-FB06-9AFF-95B679D5FE23}"/>
              </a:ext>
            </a:extLst>
          </p:cNvPr>
          <p:cNvSpPr txBox="1"/>
          <p:nvPr/>
        </p:nvSpPr>
        <p:spPr>
          <a:xfrm>
            <a:off x="1838954" y="3566723"/>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spTree>
    <p:extLst>
      <p:ext uri="{BB962C8B-B14F-4D97-AF65-F5344CB8AC3E}">
        <p14:creationId xmlns:p14="http://schemas.microsoft.com/office/powerpoint/2010/main" val="3592844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9" name="Google Shape;629;p5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Projection</a:t>
            </a:r>
            <a:endParaRPr sz="3200" b="1" dirty="0">
              <a:latin typeface="Google Sans"/>
              <a:ea typeface="Google Sans"/>
              <a:cs typeface="Google Sans"/>
              <a:sym typeface="Google Sans"/>
            </a:endParaRPr>
          </a:p>
        </p:txBody>
      </p:sp>
      <p:grpSp>
        <p:nvGrpSpPr>
          <p:cNvPr id="4" name="Group 3">
            <a:extLst>
              <a:ext uri="{FF2B5EF4-FFF2-40B4-BE49-F238E27FC236}">
                <a16:creationId xmlns:a16="http://schemas.microsoft.com/office/drawing/2014/main" id="{A23C2320-85F5-C050-A388-62F6880FB9CE}"/>
              </a:ext>
            </a:extLst>
          </p:cNvPr>
          <p:cNvGrpSpPr/>
          <p:nvPr/>
        </p:nvGrpSpPr>
        <p:grpSpPr>
          <a:xfrm>
            <a:off x="157854" y="1755648"/>
            <a:ext cx="8825842" cy="2242175"/>
            <a:chOff x="157854" y="1338524"/>
            <a:chExt cx="8825842" cy="2242175"/>
          </a:xfrm>
        </p:grpSpPr>
        <p:grpSp>
          <p:nvGrpSpPr>
            <p:cNvPr id="631" name="Google Shape;631;p57"/>
            <p:cNvGrpSpPr/>
            <p:nvPr/>
          </p:nvGrpSpPr>
          <p:grpSpPr>
            <a:xfrm>
              <a:off x="157854" y="1903899"/>
              <a:ext cx="1646446" cy="668700"/>
              <a:chOff x="142950" y="2283900"/>
              <a:chExt cx="1646446" cy="668700"/>
            </a:xfrm>
          </p:grpSpPr>
          <p:sp>
            <p:nvSpPr>
              <p:cNvPr id="632" name="Google Shape;632;p57"/>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633" name="Google Shape;633;p57"/>
              <p:cNvCxnSpPr>
                <a:stCxn id="632" idx="3"/>
                <a:endCxn id="634"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AE802B2C-B3C5-6CAC-6D7C-C8F05A6CCE12}"/>
                </a:ext>
              </a:extLst>
            </p:cNvPr>
            <p:cNvGrpSpPr/>
            <p:nvPr/>
          </p:nvGrpSpPr>
          <p:grpSpPr>
            <a:xfrm>
              <a:off x="1804300" y="1338524"/>
              <a:ext cx="7179396" cy="2242175"/>
              <a:chOff x="1804300" y="1338524"/>
              <a:chExt cx="7179396" cy="2242175"/>
            </a:xfrm>
          </p:grpSpPr>
          <p:sp>
            <p:nvSpPr>
              <p:cNvPr id="628" name="Google Shape;628;p57"/>
              <p:cNvSpPr/>
              <p:nvPr/>
            </p:nvSpPr>
            <p:spPr>
              <a:xfrm>
                <a:off x="5151275" y="1338524"/>
                <a:ext cx="1898700" cy="1801500"/>
              </a:xfrm>
              <a:prstGeom prst="roundRect">
                <a:avLst>
                  <a:gd name="adj" fmla="val 16667"/>
                </a:avLst>
              </a:prstGeom>
              <a:noFill/>
              <a:ln w="3175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Google Sans"/>
                  <a:ea typeface="Google Sans"/>
                  <a:cs typeface="Google Sans"/>
                  <a:sym typeface="Google Sans"/>
                </a:endParaRPr>
              </a:p>
            </p:txBody>
          </p:sp>
          <p:sp>
            <p:nvSpPr>
              <p:cNvPr id="630" name="Google Shape;630;p57"/>
              <p:cNvSpPr/>
              <p:nvPr/>
            </p:nvSpPr>
            <p:spPr>
              <a:xfrm>
                <a:off x="3737115" y="1903887"/>
                <a:ext cx="1143000" cy="668700"/>
              </a:xfrm>
              <a:prstGeom prst="rect">
                <a:avLst/>
              </a:prstGeom>
              <a:solidFill>
                <a:srgbClr val="D9EAD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cxnSp>
            <p:nvCxnSpPr>
              <p:cNvPr id="635" name="Google Shape;635;p57"/>
              <p:cNvCxnSpPr>
                <a:stCxn id="634" idx="3"/>
                <a:endCxn id="630" idx="1"/>
              </p:cNvCxnSpPr>
              <p:nvPr/>
            </p:nvCxnSpPr>
            <p:spPr>
              <a:xfrm rot="10800000" flipH="1">
                <a:off x="3420100" y="2238374"/>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634" name="Google Shape;634;p57"/>
              <p:cNvSpPr/>
              <p:nvPr/>
            </p:nvSpPr>
            <p:spPr>
              <a:xfrm>
                <a:off x="1804300" y="1338524"/>
                <a:ext cx="1615800" cy="1801500"/>
              </a:xfrm>
              <a:prstGeom prst="roundRect">
                <a:avLst>
                  <a:gd name="adj" fmla="val 16667"/>
                </a:avLst>
              </a:prstGeom>
              <a:solidFill>
                <a:srgbClr val="D9EAD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Automated Program Analysis</a:t>
                </a:r>
                <a:endParaRPr sz="1600" dirty="0">
                  <a:latin typeface="Google Sans"/>
                  <a:ea typeface="Google Sans"/>
                  <a:cs typeface="Google Sans"/>
                  <a:sym typeface="Google Sans"/>
                </a:endParaRPr>
              </a:p>
            </p:txBody>
          </p:sp>
          <p:cxnSp>
            <p:nvCxnSpPr>
              <p:cNvPr id="636" name="Google Shape;636;p57"/>
              <p:cNvCxnSpPr>
                <a:stCxn id="630" idx="3"/>
                <a:endCxn id="637" idx="1"/>
              </p:cNvCxnSpPr>
              <p:nvPr/>
            </p:nvCxnSpPr>
            <p:spPr>
              <a:xfrm rot="10800000" flipH="1">
                <a:off x="4880115" y="1678137"/>
                <a:ext cx="583500" cy="560100"/>
              </a:xfrm>
              <a:prstGeom prst="straightConnector1">
                <a:avLst/>
              </a:prstGeom>
              <a:noFill/>
              <a:ln w="28575" cap="flat" cmpd="sng">
                <a:solidFill>
                  <a:schemeClr val="dk1"/>
                </a:solidFill>
                <a:prstDash val="solid"/>
                <a:round/>
                <a:headEnd type="none" w="med" len="med"/>
                <a:tailEnd type="triangle" w="med" len="med"/>
              </a:ln>
            </p:spPr>
          </p:cxnSp>
          <p:sp>
            <p:nvSpPr>
              <p:cNvPr id="638" name="Google Shape;638;p57"/>
              <p:cNvSpPr/>
              <p:nvPr/>
            </p:nvSpPr>
            <p:spPr>
              <a:xfrm>
                <a:off x="7368854" y="1474670"/>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639" name="Google Shape;639;p57"/>
              <p:cNvPicPr preferRelativeResize="0"/>
              <p:nvPr/>
            </p:nvPicPr>
            <p:blipFill>
              <a:blip r:embed="rId3">
                <a:alphaModFix/>
              </a:blip>
              <a:stretch>
                <a:fillRect/>
              </a:stretch>
            </p:blipFill>
            <p:spPr>
              <a:xfrm>
                <a:off x="8606754" y="1545148"/>
                <a:ext cx="365760" cy="329184"/>
              </a:xfrm>
              <a:prstGeom prst="rect">
                <a:avLst/>
              </a:prstGeom>
              <a:noFill/>
              <a:ln>
                <a:noFill/>
              </a:ln>
            </p:spPr>
          </p:pic>
          <p:cxnSp>
            <p:nvCxnSpPr>
              <p:cNvPr id="640" name="Google Shape;640;p57"/>
              <p:cNvCxnSpPr>
                <a:stCxn id="637" idx="3"/>
                <a:endCxn id="638" idx="1"/>
              </p:cNvCxnSpPr>
              <p:nvPr/>
            </p:nvCxnSpPr>
            <p:spPr>
              <a:xfrm>
                <a:off x="6832091" y="1678099"/>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641" name="Google Shape;641;p57"/>
              <p:cNvSpPr/>
              <p:nvPr/>
            </p:nvSpPr>
            <p:spPr>
              <a:xfrm>
                <a:off x="7367911" y="2032454"/>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642" name="Google Shape;642;p57"/>
              <p:cNvGrpSpPr/>
              <p:nvPr/>
            </p:nvGrpSpPr>
            <p:grpSpPr>
              <a:xfrm>
                <a:off x="7367904" y="2631803"/>
                <a:ext cx="1615785" cy="411480"/>
                <a:chOff x="7343575" y="2628410"/>
                <a:chExt cx="1615785" cy="457200"/>
              </a:xfrm>
            </p:grpSpPr>
            <p:sp>
              <p:nvSpPr>
                <p:cNvPr id="643" name="Google Shape;643;p57"/>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644" name="Google Shape;644;p57"/>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645" name="Google Shape;645;p57"/>
              <p:cNvPicPr preferRelativeResize="0"/>
              <p:nvPr/>
            </p:nvPicPr>
            <p:blipFill>
              <a:blip r:embed="rId3">
                <a:alphaModFix/>
              </a:blip>
              <a:stretch>
                <a:fillRect/>
              </a:stretch>
            </p:blipFill>
            <p:spPr>
              <a:xfrm>
                <a:off x="8617936" y="2101451"/>
                <a:ext cx="365760" cy="329184"/>
              </a:xfrm>
              <a:prstGeom prst="rect">
                <a:avLst/>
              </a:prstGeom>
              <a:noFill/>
              <a:ln>
                <a:noFill/>
              </a:ln>
            </p:spPr>
          </p:pic>
          <p:cxnSp>
            <p:nvCxnSpPr>
              <p:cNvPr id="646" name="Google Shape;646;p57"/>
              <p:cNvCxnSpPr>
                <a:stCxn id="647" idx="3"/>
                <a:endCxn id="641" idx="1"/>
              </p:cNvCxnSpPr>
              <p:nvPr/>
            </p:nvCxnSpPr>
            <p:spPr>
              <a:xfrm>
                <a:off x="6853804" y="2238254"/>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648" name="Google Shape;648;p57"/>
              <p:cNvCxnSpPr>
                <a:cxnSpLocks/>
                <a:stCxn id="649" idx="3"/>
              </p:cNvCxnSpPr>
              <p:nvPr/>
            </p:nvCxnSpPr>
            <p:spPr>
              <a:xfrm>
                <a:off x="6839641" y="2796038"/>
                <a:ext cx="528300" cy="0"/>
              </a:xfrm>
              <a:prstGeom prst="straightConnector1">
                <a:avLst/>
              </a:prstGeom>
              <a:noFill/>
              <a:ln w="28575" cap="flat" cmpd="sng">
                <a:solidFill>
                  <a:schemeClr val="dk1"/>
                </a:solidFill>
                <a:prstDash val="solid"/>
                <a:round/>
                <a:headEnd type="none" w="med" len="med"/>
                <a:tailEnd type="triangle" w="med" len="med"/>
              </a:ln>
            </p:spPr>
          </p:cxnSp>
          <p:sp>
            <p:nvSpPr>
              <p:cNvPr id="637" name="Google Shape;637;p57"/>
              <p:cNvSpPr/>
              <p:nvPr/>
            </p:nvSpPr>
            <p:spPr>
              <a:xfrm>
                <a:off x="5463491" y="1472299"/>
                <a:ext cx="1368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Projector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sp>
            <p:nvSpPr>
              <p:cNvPr id="647" name="Google Shape;647;p57"/>
              <p:cNvSpPr/>
              <p:nvPr/>
            </p:nvSpPr>
            <p:spPr>
              <a:xfrm>
                <a:off x="5482204" y="2032454"/>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Projector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sp>
            <p:nvSpPr>
              <p:cNvPr id="649" name="Google Shape;649;p57"/>
              <p:cNvSpPr/>
              <p:nvPr/>
            </p:nvSpPr>
            <p:spPr>
              <a:xfrm>
                <a:off x="5468041" y="2590238"/>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000">
                    <a:latin typeface="Google Sans"/>
                    <a:ea typeface="Google Sans"/>
                    <a:cs typeface="Google Sans"/>
                    <a:sym typeface="Google Sans"/>
                  </a:rPr>
                  <a:t>…</a:t>
                </a:r>
                <a:endParaRPr sz="2000">
                  <a:latin typeface="Google Sans"/>
                  <a:ea typeface="Google Sans"/>
                  <a:cs typeface="Google Sans"/>
                  <a:sym typeface="Google Sans"/>
                </a:endParaRPr>
              </a:p>
            </p:txBody>
          </p:sp>
          <p:cxnSp>
            <p:nvCxnSpPr>
              <p:cNvPr id="650" name="Google Shape;650;p57"/>
              <p:cNvCxnSpPr>
                <a:stCxn id="630" idx="3"/>
                <a:endCxn id="647" idx="1"/>
              </p:cNvCxnSpPr>
              <p:nvPr/>
            </p:nvCxnSpPr>
            <p:spPr>
              <a:xfrm>
                <a:off x="4880115" y="2238237"/>
                <a:ext cx="602100" cy="0"/>
              </a:xfrm>
              <a:prstGeom prst="straightConnector1">
                <a:avLst/>
              </a:prstGeom>
              <a:noFill/>
              <a:ln w="28575" cap="flat" cmpd="sng">
                <a:solidFill>
                  <a:schemeClr val="dk1"/>
                </a:solidFill>
                <a:prstDash val="solid"/>
                <a:round/>
                <a:headEnd type="none" w="med" len="med"/>
                <a:tailEnd type="triangle" w="med" len="med"/>
              </a:ln>
            </p:spPr>
          </p:cxnSp>
          <p:cxnSp>
            <p:nvCxnSpPr>
              <p:cNvPr id="651" name="Google Shape;651;p57"/>
              <p:cNvCxnSpPr>
                <a:stCxn id="630" idx="3"/>
                <a:endCxn id="649" idx="1"/>
              </p:cNvCxnSpPr>
              <p:nvPr/>
            </p:nvCxnSpPr>
            <p:spPr>
              <a:xfrm>
                <a:off x="4880115" y="2238237"/>
                <a:ext cx="588000" cy="557700"/>
              </a:xfrm>
              <a:prstGeom prst="straightConnector1">
                <a:avLst/>
              </a:prstGeom>
              <a:noFill/>
              <a:ln w="28575" cap="flat" cmpd="sng">
                <a:solidFill>
                  <a:schemeClr val="dk1"/>
                </a:solidFill>
                <a:prstDash val="solid"/>
                <a:round/>
                <a:headEnd type="none" w="med" len="med"/>
                <a:tailEnd type="triangle" w="med" len="med"/>
              </a:ln>
            </p:spPr>
          </p:cxnSp>
          <p:cxnSp>
            <p:nvCxnSpPr>
              <p:cNvPr id="652" name="Google Shape;652;p57"/>
              <p:cNvCxnSpPr>
                <a:cxnSpLocks/>
              </p:cNvCxnSpPr>
              <p:nvPr/>
            </p:nvCxnSpPr>
            <p:spPr>
              <a:xfrm>
                <a:off x="6839709" y="2937554"/>
                <a:ext cx="1961100" cy="9300"/>
              </a:xfrm>
              <a:prstGeom prst="curvedConnector4">
                <a:avLst>
                  <a:gd name="adj1" fmla="val 18274"/>
                  <a:gd name="adj2" fmla="val 6726559"/>
                </a:avLst>
              </a:prstGeom>
              <a:noFill/>
              <a:ln w="28575" cap="flat" cmpd="sng">
                <a:solidFill>
                  <a:schemeClr val="dk1"/>
                </a:solidFill>
                <a:prstDash val="solid"/>
                <a:round/>
                <a:headEnd type="triangle" w="med" len="med"/>
                <a:tailEnd type="none" w="med" len="med"/>
              </a:ln>
            </p:spPr>
          </p:cxnSp>
          <p:sp>
            <p:nvSpPr>
              <p:cNvPr id="653" name="Google Shape;653;p57"/>
              <p:cNvSpPr txBox="1"/>
              <p:nvPr/>
            </p:nvSpPr>
            <p:spPr>
              <a:xfrm>
                <a:off x="5374554" y="3149599"/>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Projection</a:t>
                </a:r>
                <a:endParaRPr sz="1600" dirty="0">
                  <a:solidFill>
                    <a:schemeClr val="dk1"/>
                  </a:solidFill>
                  <a:latin typeface="Google Sans"/>
                  <a:ea typeface="Google Sans"/>
                  <a:cs typeface="Google Sans"/>
                  <a:sym typeface="Google Sans"/>
                </a:endParaRPr>
              </a:p>
            </p:txBody>
          </p:sp>
          <p:sp>
            <p:nvSpPr>
              <p:cNvPr id="654" name="Google Shape;654;p57"/>
              <p:cNvSpPr txBox="1"/>
              <p:nvPr/>
            </p:nvSpPr>
            <p:spPr>
              <a:xfrm>
                <a:off x="1838954" y="3149599"/>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grpSp>
      </p:grpSp>
      <p:sp>
        <p:nvSpPr>
          <p:cNvPr id="2" name="Slide Number Placeholder 1">
            <a:extLst>
              <a:ext uri="{FF2B5EF4-FFF2-40B4-BE49-F238E27FC236}">
                <a16:creationId xmlns:a16="http://schemas.microsoft.com/office/drawing/2014/main" id="{238E4FFF-E28B-1DE2-98BD-A5204C839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80392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58"/>
          <p:cNvSpPr txBox="1">
            <a:spLocks noGrp="1"/>
          </p:cNvSpPr>
          <p:nvPr>
            <p:ph type="body" idx="4294967295"/>
          </p:nvPr>
        </p:nvSpPr>
        <p:spPr>
          <a:xfrm>
            <a:off x="457200" y="1152475"/>
            <a:ext cx="8736300" cy="3416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User-defined functions that compute different cache-usage properties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Input: Python list containing symbolic memory accesses </a:t>
            </a: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Output: Answer to question about cache usage</a:t>
            </a:r>
          </a:p>
          <a:p>
            <a:pPr marL="584200" lvl="1" indent="0" algn="l" rtl="0">
              <a:lnSpc>
                <a:spcPct val="100000"/>
              </a:lnSpc>
              <a:spcBef>
                <a:spcPts val="0"/>
              </a:spcBef>
              <a:spcAft>
                <a:spcPts val="0"/>
              </a:spcAft>
              <a:buClr>
                <a:schemeClr val="dk1"/>
              </a:buClr>
              <a:buSzPct val="60000"/>
              <a:buNone/>
            </a:pPr>
            <a:endParaRPr lang="en" sz="1600" dirty="0">
              <a:solidFill>
                <a:schemeClr val="dk1"/>
              </a:solidFill>
            </a:endParaRPr>
          </a:p>
          <a:p>
            <a:pPr marL="914400" lvl="1" indent="-330200" algn="l" rtl="0">
              <a:lnSpc>
                <a:spcPct val="100000"/>
              </a:lnSpc>
              <a:spcBef>
                <a:spcPts val="0"/>
              </a:spcBef>
              <a:spcAft>
                <a:spcPts val="0"/>
              </a:spcAft>
              <a:buClr>
                <a:schemeClr val="dk1"/>
              </a:buClr>
              <a:buSzPct val="60000"/>
              <a:buChar char="○"/>
            </a:pPr>
            <a:endParaRPr lang="en" sz="1600" dirty="0">
              <a:solidFill>
                <a:schemeClr val="dk1"/>
              </a:solidFill>
            </a:endParaRPr>
          </a:p>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For example:</a:t>
            </a:r>
          </a:p>
          <a:p>
            <a:pPr marL="914400" lvl="1" indent="-330200" algn="l" rtl="0">
              <a:lnSpc>
                <a:spcPct val="100000"/>
              </a:lnSpc>
              <a:spcBef>
                <a:spcPts val="0"/>
              </a:spcBef>
              <a:spcAft>
                <a:spcPts val="0"/>
              </a:spcAft>
              <a:buClr>
                <a:schemeClr val="dk1"/>
              </a:buClr>
              <a:buSzPct val="60000"/>
              <a:buChar char="○"/>
            </a:pPr>
            <a:r>
              <a:rPr lang="en" sz="1600" dirty="0" err="1">
                <a:solidFill>
                  <a:schemeClr val="tx1"/>
                </a:solidFill>
                <a:highlight>
                  <a:schemeClr val="lt1"/>
                </a:highlight>
                <a:latin typeface="Fira Code"/>
                <a:ea typeface="Fira Code"/>
                <a:cs typeface="Fira Code"/>
                <a:sym typeface="Fira Code"/>
              </a:rPr>
              <a:t>len</a:t>
            </a:r>
            <a:r>
              <a:rPr lang="en" sz="1600" dirty="0">
                <a:solidFill>
                  <a:schemeClr val="tx1"/>
                </a:solidFill>
                <a:highlight>
                  <a:schemeClr val="lt1"/>
                </a:highlight>
                <a:latin typeface="Fira Code"/>
                <a:ea typeface="Fira Code"/>
                <a:cs typeface="Fira Code"/>
                <a:sym typeface="Fira Code"/>
              </a:rPr>
              <a:t>(list) </a:t>
            </a:r>
            <a:r>
              <a:rPr lang="en-US" sz="1600" dirty="0">
                <a:solidFill>
                  <a:schemeClr val="dk1"/>
                </a:solidFill>
              </a:rPr>
              <a:t>returns number of memory accesses</a:t>
            </a:r>
          </a:p>
          <a:p>
            <a:pPr lvl="1" indent="-330200">
              <a:lnSpc>
                <a:spcPct val="100000"/>
              </a:lnSpc>
              <a:buClr>
                <a:schemeClr val="dk1"/>
              </a:buClr>
              <a:buSzPct val="60000"/>
            </a:pPr>
            <a:r>
              <a:rPr lang="en" sz="1600" dirty="0" err="1">
                <a:solidFill>
                  <a:schemeClr val="tx1"/>
                </a:solidFill>
                <a:highlight>
                  <a:schemeClr val="lt1"/>
                </a:highlight>
                <a:latin typeface="Fira Code"/>
                <a:ea typeface="Fira Code"/>
                <a:cs typeface="Fira Code"/>
                <a:sym typeface="Fira Code"/>
              </a:rPr>
              <a:t>len</a:t>
            </a:r>
            <a:r>
              <a:rPr lang="en" sz="1600" dirty="0">
                <a:solidFill>
                  <a:schemeClr val="tx1"/>
                </a:solidFill>
                <a:highlight>
                  <a:schemeClr val="lt1"/>
                </a:highlight>
                <a:latin typeface="Fira Code"/>
                <a:ea typeface="Fira Code"/>
                <a:cs typeface="Fira Code"/>
                <a:sym typeface="Fira Code"/>
              </a:rPr>
              <a:t>(set([x//64 for x in list])) </a:t>
            </a:r>
            <a:r>
              <a:rPr lang="en-US" sz="1600" dirty="0">
                <a:solidFill>
                  <a:schemeClr val="dk1"/>
                </a:solidFill>
              </a:rPr>
              <a:t>returns unique cache lines touched</a:t>
            </a:r>
          </a:p>
          <a:p>
            <a:pPr lvl="1" indent="-330200">
              <a:lnSpc>
                <a:spcPct val="100000"/>
              </a:lnSpc>
              <a:buClr>
                <a:schemeClr val="dk1"/>
              </a:buClr>
              <a:buSzPts val="1600"/>
            </a:pPr>
            <a:endParaRPr lang="en-US" sz="1600" dirty="0">
              <a:solidFill>
                <a:schemeClr val="dk1"/>
              </a:solidFill>
            </a:endParaRPr>
          </a:p>
        </p:txBody>
      </p:sp>
      <p:sp>
        <p:nvSpPr>
          <p:cNvPr id="5" name="Google Shape;629;p57">
            <a:extLst>
              <a:ext uri="{FF2B5EF4-FFF2-40B4-BE49-F238E27FC236}">
                <a16:creationId xmlns:a16="http://schemas.microsoft.com/office/drawing/2014/main" id="{9A89E201-E536-FAEB-51E4-2AFE2509A80C}"/>
              </a:ext>
            </a:extLst>
          </p:cNvPr>
          <p:cNvSpPr txBox="1">
            <a:spLocks/>
          </p:cNvSpPr>
          <p:nvPr/>
        </p:nvSpPr>
        <p:spPr>
          <a:xfrm>
            <a:off x="311700" y="1843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990"/>
            </a:pPr>
            <a:r>
              <a:rPr lang="en-US" sz="3200" b="1" dirty="0">
                <a:latin typeface="Google Sans"/>
                <a:ea typeface="Google Sans"/>
                <a:cs typeface="Google Sans"/>
                <a:sym typeface="Google Sans"/>
              </a:rPr>
              <a:t>CFAR: Projectors</a:t>
            </a:r>
          </a:p>
        </p:txBody>
      </p:sp>
      <p:sp>
        <p:nvSpPr>
          <p:cNvPr id="2" name="Slide Number Placeholder 1">
            <a:extLst>
              <a:ext uri="{FF2B5EF4-FFF2-40B4-BE49-F238E27FC236}">
                <a16:creationId xmlns:a16="http://schemas.microsoft.com/office/drawing/2014/main" id="{E8E5C020-59BD-091B-F473-CF431B668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58"/>
          <p:cNvSpPr txBox="1">
            <a:spLocks noGrp="1"/>
          </p:cNvSpPr>
          <p:nvPr>
            <p:ph type="body" idx="4294967295"/>
          </p:nvPr>
        </p:nvSpPr>
        <p:spPr>
          <a:xfrm>
            <a:off x="457200" y="1152475"/>
            <a:ext cx="8736300" cy="3416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CFAR comes with three projectors that answer FAQs about cache usage</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US" sz="1600" dirty="0" err="1">
                <a:solidFill>
                  <a:schemeClr val="dk1"/>
                </a:solidFill>
              </a:rPr>
              <a:t>P</a:t>
            </a:r>
            <a:r>
              <a:rPr lang="en-US" sz="1600" baseline="-25000" dirty="0" err="1">
                <a:solidFill>
                  <a:schemeClr val="dk1"/>
                </a:solidFill>
              </a:rPr>
              <a:t>scale</a:t>
            </a:r>
            <a:r>
              <a:rPr lang="en-US" sz="1600" dirty="0">
                <a:solidFill>
                  <a:schemeClr val="dk1"/>
                </a:solidFill>
              </a:rPr>
              <a:t>: how cache usage scales as a function of workload</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P</a:t>
            </a:r>
            <a:r>
              <a:rPr lang="en-US" sz="1600" baseline="-25000" dirty="0">
                <a:solidFill>
                  <a:schemeClr val="dk1"/>
                </a:solidFill>
              </a:rPr>
              <a:t>h/m</a:t>
            </a:r>
            <a:r>
              <a:rPr lang="en-US" sz="1600" dirty="0">
                <a:solidFill>
                  <a:schemeClr val="dk1"/>
                </a:solidFill>
              </a:rPr>
              <a:t>: cache model to study hit and miss profile</a:t>
            </a:r>
          </a:p>
          <a:p>
            <a:pPr marL="914400" lvl="1" indent="-330200" algn="l" rtl="0">
              <a:lnSpc>
                <a:spcPct val="100000"/>
              </a:lnSpc>
              <a:spcBef>
                <a:spcPts val="0"/>
              </a:spcBef>
              <a:spcAft>
                <a:spcPts val="0"/>
              </a:spcAft>
              <a:buClr>
                <a:schemeClr val="dk1"/>
              </a:buClr>
              <a:buSzPct val="60000"/>
              <a:buChar char="○"/>
            </a:pPr>
            <a:r>
              <a:rPr lang="en-US" sz="1600" dirty="0" err="1">
                <a:solidFill>
                  <a:schemeClr val="dk1"/>
                </a:solidFill>
              </a:rPr>
              <a:t>P</a:t>
            </a:r>
            <a:r>
              <a:rPr lang="en-US" sz="1600" baseline="-25000" dirty="0" err="1">
                <a:solidFill>
                  <a:schemeClr val="dk1"/>
                </a:solidFill>
              </a:rPr>
              <a:t>crypto</a:t>
            </a:r>
            <a:r>
              <a:rPr lang="en-US" sz="1600" dirty="0">
                <a:solidFill>
                  <a:schemeClr val="dk1"/>
                </a:solidFill>
              </a:rPr>
              <a:t>: identifying secret-dependent branches, memory accesses</a:t>
            </a:r>
          </a:p>
          <a:p>
            <a:pPr marL="914400" lvl="1" indent="-330200" algn="l" rtl="0">
              <a:lnSpc>
                <a:spcPct val="100000"/>
              </a:lnSpc>
              <a:spcBef>
                <a:spcPts val="0"/>
              </a:spcBef>
              <a:spcAft>
                <a:spcPts val="0"/>
              </a:spcAft>
              <a:buClr>
                <a:schemeClr val="dk1"/>
              </a:buClr>
              <a:buSzPct val="60000"/>
              <a:buChar char="○"/>
            </a:pPr>
            <a:endParaRPr lang="en-US" sz="1600" dirty="0">
              <a:solidFill>
                <a:schemeClr val="dk1"/>
              </a:solidFill>
            </a:endParaRPr>
          </a:p>
          <a:p>
            <a:pPr marL="914400" lvl="1" indent="-330200" algn="l" rtl="0">
              <a:lnSpc>
                <a:spcPct val="100000"/>
              </a:lnSpc>
              <a:spcBef>
                <a:spcPts val="0"/>
              </a:spcBef>
              <a:spcAft>
                <a:spcPts val="0"/>
              </a:spcAft>
              <a:buClr>
                <a:schemeClr val="dk1"/>
              </a:buClr>
              <a:buSzPct val="60000"/>
              <a:buChar char="○"/>
            </a:pPr>
            <a:endParaRPr lang="en" sz="1600" dirty="0">
              <a:solidFill>
                <a:schemeClr val="dk1"/>
              </a:solidFill>
            </a:endParaRPr>
          </a:p>
        </p:txBody>
      </p:sp>
      <p:sp>
        <p:nvSpPr>
          <p:cNvPr id="5" name="Google Shape;629;p57">
            <a:extLst>
              <a:ext uri="{FF2B5EF4-FFF2-40B4-BE49-F238E27FC236}">
                <a16:creationId xmlns:a16="http://schemas.microsoft.com/office/drawing/2014/main" id="{996C99B8-EA7D-2865-0709-ED894E11E803}"/>
              </a:ext>
            </a:extLst>
          </p:cNvPr>
          <p:cNvSpPr txBox="1">
            <a:spLocks/>
          </p:cNvSpPr>
          <p:nvPr/>
        </p:nvSpPr>
        <p:spPr>
          <a:xfrm>
            <a:off x="311700" y="1843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990"/>
            </a:pPr>
            <a:r>
              <a:rPr lang="en-US" sz="3200" b="1" dirty="0">
                <a:latin typeface="Google Sans"/>
                <a:ea typeface="Google Sans"/>
                <a:cs typeface="Google Sans"/>
                <a:sym typeface="Google Sans"/>
              </a:rPr>
              <a:t>CFAR-Provided Projectors</a:t>
            </a:r>
          </a:p>
        </p:txBody>
      </p:sp>
      <p:sp>
        <p:nvSpPr>
          <p:cNvPr id="6" name="TextBox 5">
            <a:extLst>
              <a:ext uri="{FF2B5EF4-FFF2-40B4-BE49-F238E27FC236}">
                <a16:creationId xmlns:a16="http://schemas.microsoft.com/office/drawing/2014/main" id="{8310BC34-766B-4175-73A3-17D5713B31B2}"/>
              </a:ext>
            </a:extLst>
          </p:cNvPr>
          <p:cNvSpPr txBox="1"/>
          <p:nvPr/>
        </p:nvSpPr>
        <p:spPr>
          <a:xfrm>
            <a:off x="7592992" y="2037144"/>
            <a:ext cx="184731" cy="307777"/>
          </a:xfrm>
          <a:prstGeom prst="rect">
            <a:avLst/>
          </a:prstGeom>
          <a:noFill/>
        </p:spPr>
        <p:txBody>
          <a:bodyPr wrap="none" rtlCol="0">
            <a:spAutoFit/>
          </a:bodyPr>
          <a:lstStyle/>
          <a:p>
            <a:endParaRPr lang="en-US" dirty="0"/>
          </a:p>
        </p:txBody>
      </p:sp>
      <p:sp>
        <p:nvSpPr>
          <p:cNvPr id="3" name="Slide Number Placeholder 2">
            <a:extLst>
              <a:ext uri="{FF2B5EF4-FFF2-40B4-BE49-F238E27FC236}">
                <a16:creationId xmlns:a16="http://schemas.microsoft.com/office/drawing/2014/main" id="{D3AA65C2-676C-6861-371E-630339674C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58371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58"/>
          <p:cNvSpPr txBox="1">
            <a:spLocks noGrp="1"/>
          </p:cNvSpPr>
          <p:nvPr>
            <p:ph type="body" idx="4294967295"/>
          </p:nvPr>
        </p:nvSpPr>
        <p:spPr>
          <a:xfrm>
            <a:off x="457200" y="1152475"/>
            <a:ext cx="8736300" cy="3416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CFAR comes with three projectors that answer FAQs about cache usage</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US" sz="1600" dirty="0" err="1">
                <a:solidFill>
                  <a:schemeClr val="dk1"/>
                </a:solidFill>
              </a:rPr>
              <a:t>P</a:t>
            </a:r>
            <a:r>
              <a:rPr lang="en-US" sz="1600" baseline="-25000" dirty="0" err="1">
                <a:solidFill>
                  <a:schemeClr val="dk1"/>
                </a:solidFill>
              </a:rPr>
              <a:t>scale</a:t>
            </a:r>
            <a:r>
              <a:rPr lang="en-US" sz="1600" dirty="0">
                <a:solidFill>
                  <a:schemeClr val="dk1"/>
                </a:solidFill>
              </a:rPr>
              <a:t>: how cache usage scales as a function of workload</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P</a:t>
            </a:r>
            <a:r>
              <a:rPr lang="en-US" sz="1600" baseline="-25000" dirty="0">
                <a:solidFill>
                  <a:schemeClr val="dk1"/>
                </a:solidFill>
              </a:rPr>
              <a:t>h/m</a:t>
            </a:r>
            <a:r>
              <a:rPr lang="en-US" sz="1600" dirty="0">
                <a:solidFill>
                  <a:schemeClr val="dk1"/>
                </a:solidFill>
              </a:rPr>
              <a:t>: cache model to study hit and miss profile</a:t>
            </a:r>
          </a:p>
          <a:p>
            <a:pPr marL="914400" lvl="1" indent="-330200" algn="l" rtl="0">
              <a:lnSpc>
                <a:spcPct val="100000"/>
              </a:lnSpc>
              <a:spcBef>
                <a:spcPts val="0"/>
              </a:spcBef>
              <a:spcAft>
                <a:spcPts val="0"/>
              </a:spcAft>
              <a:buClr>
                <a:schemeClr val="dk1"/>
              </a:buClr>
              <a:buSzPct val="60000"/>
              <a:buChar char="○"/>
            </a:pPr>
            <a:r>
              <a:rPr lang="en-US" sz="1600" dirty="0" err="1">
                <a:solidFill>
                  <a:schemeClr val="dk1"/>
                </a:solidFill>
              </a:rPr>
              <a:t>P</a:t>
            </a:r>
            <a:r>
              <a:rPr lang="en-US" sz="1600" baseline="-25000" dirty="0" err="1">
                <a:solidFill>
                  <a:schemeClr val="dk1"/>
                </a:solidFill>
              </a:rPr>
              <a:t>crypto</a:t>
            </a:r>
            <a:r>
              <a:rPr lang="en-US" sz="1600" dirty="0">
                <a:solidFill>
                  <a:schemeClr val="dk1"/>
                </a:solidFill>
              </a:rPr>
              <a:t>: identifying secret-dependent branches, memory accesses</a:t>
            </a:r>
          </a:p>
          <a:p>
            <a:pPr marL="914400" lvl="1" indent="-330200" algn="l" rtl="0">
              <a:lnSpc>
                <a:spcPct val="100000"/>
              </a:lnSpc>
              <a:spcBef>
                <a:spcPts val="0"/>
              </a:spcBef>
              <a:spcAft>
                <a:spcPts val="0"/>
              </a:spcAft>
              <a:buClr>
                <a:schemeClr val="dk1"/>
              </a:buClr>
              <a:buSzPct val="60000"/>
              <a:buChar char="○"/>
            </a:pPr>
            <a:endParaRPr lang="en-US" sz="1600" dirty="0">
              <a:solidFill>
                <a:schemeClr val="dk1"/>
              </a:solidFill>
            </a:endParaRPr>
          </a:p>
          <a:p>
            <a:pPr marL="584200" lvl="1" indent="0" algn="l" rtl="0">
              <a:lnSpc>
                <a:spcPct val="100000"/>
              </a:lnSpc>
              <a:spcBef>
                <a:spcPts val="0"/>
              </a:spcBef>
              <a:spcAft>
                <a:spcPts val="0"/>
              </a:spcAft>
              <a:buClr>
                <a:schemeClr val="dk1"/>
              </a:buClr>
              <a:buSzPct val="60000"/>
              <a:buNone/>
            </a:pPr>
            <a:endParaRPr lang="en-US" sz="1600" dirty="0">
              <a:solidFill>
                <a:schemeClr val="dk1"/>
              </a:solidFill>
            </a:endParaRPr>
          </a:p>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Projectors are easy to write</a:t>
            </a:r>
          </a:p>
          <a:p>
            <a:pPr marL="914400" lvl="1" indent="-330200" algn="l" rtl="0">
              <a:lnSpc>
                <a:spcPct val="100000"/>
              </a:lnSpc>
              <a:spcBef>
                <a:spcPts val="0"/>
              </a:spcBef>
              <a:spcAft>
                <a:spcPts val="0"/>
              </a:spcAft>
              <a:buClr>
                <a:schemeClr val="dk1"/>
              </a:buClr>
              <a:buSzPct val="60000"/>
              <a:buChar char="○"/>
            </a:pPr>
            <a:r>
              <a:rPr lang="en-US" sz="1600" dirty="0" err="1">
                <a:solidFill>
                  <a:schemeClr val="dk1"/>
                </a:solidFill>
              </a:rPr>
              <a:t>P</a:t>
            </a:r>
            <a:r>
              <a:rPr lang="en-US" sz="1600" baseline="-25000" dirty="0" err="1">
                <a:solidFill>
                  <a:schemeClr val="dk1"/>
                </a:solidFill>
              </a:rPr>
              <a:t>scale</a:t>
            </a:r>
            <a:r>
              <a:rPr lang="en-US" sz="1600" dirty="0">
                <a:solidFill>
                  <a:schemeClr val="dk1"/>
                </a:solidFill>
              </a:rPr>
              <a:t> and</a:t>
            </a:r>
            <a:r>
              <a:rPr lang="en-US" sz="1600" baseline="-25000" dirty="0">
                <a:solidFill>
                  <a:schemeClr val="dk1"/>
                </a:solidFill>
              </a:rPr>
              <a:t> </a:t>
            </a:r>
            <a:r>
              <a:rPr lang="en-US" sz="1600" dirty="0" err="1">
                <a:solidFill>
                  <a:schemeClr val="dk1"/>
                </a:solidFill>
              </a:rPr>
              <a:t>P</a:t>
            </a:r>
            <a:r>
              <a:rPr lang="en-US" sz="1600" baseline="-25000" dirty="0" err="1">
                <a:solidFill>
                  <a:schemeClr val="dk1"/>
                </a:solidFill>
              </a:rPr>
              <a:t>crypto</a:t>
            </a:r>
            <a:r>
              <a:rPr lang="en-US" sz="1600" baseline="-25000" dirty="0">
                <a:solidFill>
                  <a:schemeClr val="dk1"/>
                </a:solidFill>
              </a:rPr>
              <a:t> </a:t>
            </a:r>
            <a:r>
              <a:rPr lang="en-US" sz="1600" dirty="0">
                <a:solidFill>
                  <a:schemeClr val="dk1"/>
                </a:solidFill>
              </a:rPr>
              <a:t>are both &lt; 100 lines of Python</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The cache model in P</a:t>
            </a:r>
            <a:r>
              <a:rPr lang="en-US" sz="1600" baseline="-25000" dirty="0">
                <a:solidFill>
                  <a:schemeClr val="dk1"/>
                </a:solidFill>
              </a:rPr>
              <a:t>h/m </a:t>
            </a:r>
            <a:r>
              <a:rPr lang="en-US" sz="1600" dirty="0">
                <a:solidFill>
                  <a:schemeClr val="dk1"/>
                </a:solidFill>
              </a:rPr>
              <a:t>is largely taken from gem5</a:t>
            </a:r>
          </a:p>
          <a:p>
            <a:pPr marL="914400" lvl="1" indent="-330200" algn="l" rtl="0">
              <a:lnSpc>
                <a:spcPct val="100000"/>
              </a:lnSpc>
              <a:spcBef>
                <a:spcPts val="0"/>
              </a:spcBef>
              <a:spcAft>
                <a:spcPts val="0"/>
              </a:spcAft>
              <a:buClr>
                <a:schemeClr val="dk1"/>
              </a:buClr>
              <a:buSzPct val="60000"/>
              <a:buChar char="○"/>
            </a:pPr>
            <a:endParaRPr lang="en" sz="1600" dirty="0">
              <a:solidFill>
                <a:schemeClr val="dk1"/>
              </a:solidFill>
            </a:endParaRPr>
          </a:p>
        </p:txBody>
      </p:sp>
      <p:sp>
        <p:nvSpPr>
          <p:cNvPr id="5" name="Google Shape;629;p57">
            <a:extLst>
              <a:ext uri="{FF2B5EF4-FFF2-40B4-BE49-F238E27FC236}">
                <a16:creationId xmlns:a16="http://schemas.microsoft.com/office/drawing/2014/main" id="{996C99B8-EA7D-2865-0709-ED894E11E803}"/>
              </a:ext>
            </a:extLst>
          </p:cNvPr>
          <p:cNvSpPr txBox="1">
            <a:spLocks/>
          </p:cNvSpPr>
          <p:nvPr/>
        </p:nvSpPr>
        <p:spPr>
          <a:xfrm>
            <a:off x="311700" y="1843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990"/>
            </a:pPr>
            <a:r>
              <a:rPr lang="en-US" sz="3200" b="1" dirty="0">
                <a:latin typeface="Google Sans"/>
                <a:ea typeface="Google Sans"/>
                <a:cs typeface="Google Sans"/>
                <a:sym typeface="Google Sans"/>
              </a:rPr>
              <a:t>CFAR-Provided Projectors</a:t>
            </a:r>
          </a:p>
        </p:txBody>
      </p:sp>
      <p:sp>
        <p:nvSpPr>
          <p:cNvPr id="6" name="TextBox 5">
            <a:extLst>
              <a:ext uri="{FF2B5EF4-FFF2-40B4-BE49-F238E27FC236}">
                <a16:creationId xmlns:a16="http://schemas.microsoft.com/office/drawing/2014/main" id="{8310BC34-766B-4175-73A3-17D5713B31B2}"/>
              </a:ext>
            </a:extLst>
          </p:cNvPr>
          <p:cNvSpPr txBox="1"/>
          <p:nvPr/>
        </p:nvSpPr>
        <p:spPr>
          <a:xfrm>
            <a:off x="7592992" y="2037144"/>
            <a:ext cx="184731" cy="307777"/>
          </a:xfrm>
          <a:prstGeom prst="rect">
            <a:avLst/>
          </a:prstGeom>
          <a:noFill/>
        </p:spPr>
        <p:txBody>
          <a:bodyPr wrap="none" rtlCol="0">
            <a:spAutoFit/>
          </a:bodyPr>
          <a:lstStyle/>
          <a:p>
            <a:endParaRPr lang="en-US" dirty="0"/>
          </a:p>
        </p:txBody>
      </p:sp>
      <p:sp>
        <p:nvSpPr>
          <p:cNvPr id="2" name="Google Shape;722;p65">
            <a:extLst>
              <a:ext uri="{FF2B5EF4-FFF2-40B4-BE49-F238E27FC236}">
                <a16:creationId xmlns:a16="http://schemas.microsoft.com/office/drawing/2014/main" id="{C4FDCA55-ABC2-BD27-E833-049C73528A18}"/>
              </a:ext>
            </a:extLst>
          </p:cNvPr>
          <p:cNvSpPr/>
          <p:nvPr/>
        </p:nvSpPr>
        <p:spPr>
          <a:xfrm>
            <a:off x="1102950" y="4257375"/>
            <a:ext cx="6938100" cy="6555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latin typeface="Google Sans"/>
                <a:ea typeface="Google Sans"/>
                <a:cs typeface="Google Sans"/>
                <a:sym typeface="Google Sans"/>
              </a:rPr>
              <a:t>Projectors enable developers to gain visibility into their own, as well as third party code, without having to run elaborate benchmarks</a:t>
            </a:r>
            <a:endParaRPr sz="1600" dirty="0">
              <a:latin typeface="Google Sans Medium"/>
              <a:ea typeface="Google Sans Medium"/>
              <a:cs typeface="Google Sans Medium"/>
              <a:sym typeface="Google Sans Medium"/>
            </a:endParaRPr>
          </a:p>
        </p:txBody>
      </p:sp>
      <p:sp>
        <p:nvSpPr>
          <p:cNvPr id="3" name="Slide Number Placeholder 2">
            <a:extLst>
              <a:ext uri="{FF2B5EF4-FFF2-40B4-BE49-F238E27FC236}">
                <a16:creationId xmlns:a16="http://schemas.microsoft.com/office/drawing/2014/main" id="{D3AA65C2-676C-6861-371E-630339674C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34557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Problem Statement</a:t>
            </a:r>
            <a:endParaRPr sz="3200" b="1" dirty="0">
              <a:latin typeface="Google Sans"/>
              <a:ea typeface="Google Sans"/>
              <a:cs typeface="Google Sans"/>
              <a:sym typeface="Google Sans"/>
            </a:endParaRPr>
          </a:p>
        </p:txBody>
      </p:sp>
      <p:sp>
        <p:nvSpPr>
          <p:cNvPr id="109" name="Google Shape;109;p26"/>
          <p:cNvSpPr txBox="1">
            <a:spLocks noGrp="1"/>
          </p:cNvSpPr>
          <p:nvPr>
            <p:ph type="body" idx="4294967295"/>
          </p:nvPr>
        </p:nvSpPr>
        <p:spPr>
          <a:xfrm>
            <a:off x="457200" y="1152154"/>
            <a:ext cx="8736300" cy="1220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Help developers answer</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rgbClr val="EA4335"/>
                </a:solidFill>
                <a:latin typeface="Google Sans SemiBold"/>
                <a:ea typeface="Google Sans SemiBold"/>
                <a:cs typeface="Google Sans SemiBold"/>
                <a:sym typeface="Google Sans SemiBold"/>
              </a:rPr>
              <a:t>Frequently-asked, what-if questions</a:t>
            </a:r>
            <a:r>
              <a:rPr lang="en" sz="1600" dirty="0">
                <a:solidFill>
                  <a:srgbClr val="EA4335"/>
                </a:solidFill>
              </a:rPr>
              <a:t> </a:t>
            </a:r>
            <a:r>
              <a:rPr lang="en" sz="1600" dirty="0">
                <a:solidFill>
                  <a:schemeClr val="dk1"/>
                </a:solidFill>
              </a:rPr>
              <a:t>about expected performance</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Particularly for </a:t>
            </a:r>
            <a:r>
              <a:rPr lang="en" sz="1600" dirty="0">
                <a:solidFill>
                  <a:srgbClr val="EA4335"/>
                </a:solidFill>
                <a:latin typeface="Google Sans SemiBold"/>
                <a:ea typeface="Google Sans SemiBold"/>
                <a:cs typeface="Google Sans SemiBold"/>
                <a:sym typeface="Google Sans SemiBold"/>
              </a:rPr>
              <a:t>unseen and untested workloads</a:t>
            </a:r>
            <a:r>
              <a:rPr lang="en" sz="1600" dirty="0">
                <a:solidFill>
                  <a:srgbClr val="EA4335"/>
                </a:solidFill>
              </a:rPr>
              <a:t> </a:t>
            </a:r>
            <a:endParaRPr sz="1600" dirty="0">
              <a:solidFill>
                <a:srgbClr val="EA4335"/>
              </a:solidFill>
            </a:endParaRPr>
          </a:p>
        </p:txBody>
      </p:sp>
      <p:sp>
        <p:nvSpPr>
          <p:cNvPr id="2" name="Google Shape;109;p26">
            <a:extLst>
              <a:ext uri="{FF2B5EF4-FFF2-40B4-BE49-F238E27FC236}">
                <a16:creationId xmlns:a16="http://schemas.microsoft.com/office/drawing/2014/main" id="{2AE4CCA5-0AEB-EFC4-0C65-C11DDA035668}"/>
              </a:ext>
            </a:extLst>
          </p:cNvPr>
          <p:cNvSpPr txBox="1">
            <a:spLocks/>
          </p:cNvSpPr>
          <p:nvPr/>
        </p:nvSpPr>
        <p:spPr>
          <a:xfrm>
            <a:off x="457200" y="2372254"/>
            <a:ext cx="8736300" cy="122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a:lnSpc>
                <a:spcPct val="100000"/>
              </a:lnSpc>
              <a:buClr>
                <a:schemeClr val="dk1"/>
              </a:buClr>
              <a:buSzPct val="60000"/>
            </a:pPr>
            <a:r>
              <a:rPr lang="en-US" sz="1600" dirty="0">
                <a:solidFill>
                  <a:schemeClr val="dk1"/>
                </a:solidFill>
              </a:rPr>
              <a:t>Focus on questions re: how code interacts with HW, </a:t>
            </a:r>
            <a:r>
              <a:rPr lang="en-US" sz="1600" b="1" dirty="0">
                <a:solidFill>
                  <a:srgbClr val="EA4335"/>
                </a:solidFill>
              </a:rPr>
              <a:t>specifically CPU caches</a:t>
            </a:r>
          </a:p>
          <a:p>
            <a:pPr lvl="1" indent="-330200">
              <a:lnSpc>
                <a:spcPct val="100000"/>
              </a:lnSpc>
              <a:buClr>
                <a:schemeClr val="dk1"/>
              </a:buClr>
              <a:buSzPct val="60000"/>
            </a:pPr>
            <a:r>
              <a:rPr lang="en-US" sz="1600" dirty="0">
                <a:solidFill>
                  <a:schemeClr val="dk1"/>
                </a:solidFill>
              </a:rPr>
              <a:t>E.g., How does the code’s cache usage scale with workload?</a:t>
            </a:r>
          </a:p>
          <a:p>
            <a:pPr lvl="1" indent="-330200">
              <a:lnSpc>
                <a:spcPct val="100000"/>
              </a:lnSpc>
              <a:buClr>
                <a:schemeClr val="dk1"/>
              </a:buClr>
              <a:buSzPct val="60000"/>
            </a:pPr>
            <a:r>
              <a:rPr lang="en-US" sz="1600" dirty="0">
                <a:solidFill>
                  <a:schemeClr val="dk1"/>
                </a:solidFill>
              </a:rPr>
              <a:t>E.g., What is my code’s cache hit/miss profile?</a:t>
            </a:r>
          </a:p>
          <a:p>
            <a:pPr lvl="1" indent="-330200">
              <a:lnSpc>
                <a:spcPct val="100000"/>
              </a:lnSpc>
              <a:buClr>
                <a:schemeClr val="dk1"/>
              </a:buClr>
              <a:buSzPct val="60000"/>
            </a:pPr>
            <a:endParaRPr lang="en-US" sz="1200" dirty="0">
              <a:solidFill>
                <a:schemeClr val="dk1"/>
              </a:solidFill>
            </a:endParaRPr>
          </a:p>
        </p:txBody>
      </p:sp>
      <p:sp>
        <p:nvSpPr>
          <p:cNvPr id="3" name="Google Shape;129;p28">
            <a:extLst>
              <a:ext uri="{FF2B5EF4-FFF2-40B4-BE49-F238E27FC236}">
                <a16:creationId xmlns:a16="http://schemas.microsoft.com/office/drawing/2014/main" id="{E4A980AD-9C34-2388-903B-2FFE11C73512}"/>
              </a:ext>
            </a:extLst>
          </p:cNvPr>
          <p:cNvSpPr/>
          <p:nvPr/>
        </p:nvSpPr>
        <p:spPr>
          <a:xfrm>
            <a:off x="1786166" y="4147930"/>
            <a:ext cx="5571668" cy="635904"/>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Google Sans"/>
                <a:ea typeface="Google Sans"/>
                <a:cs typeface="Google Sans"/>
                <a:sym typeface="Google Sans"/>
              </a:rPr>
              <a:t>Data movement through the cache hierarchy plays a critical role in the performance of systems code </a:t>
            </a:r>
            <a:endParaRPr sz="1600" dirty="0">
              <a:solidFill>
                <a:schemeClr val="tx1"/>
              </a:solidFill>
              <a:latin typeface="Google Sans"/>
              <a:ea typeface="Google Sans"/>
              <a:cs typeface="Google Sans"/>
              <a:sym typeface="Google Sans"/>
            </a:endParaRPr>
          </a:p>
        </p:txBody>
      </p:sp>
      <p:sp>
        <p:nvSpPr>
          <p:cNvPr id="4" name="Slide Number Placeholder 3">
            <a:extLst>
              <a:ext uri="{FF2B5EF4-FFF2-40B4-BE49-F238E27FC236}">
                <a16:creationId xmlns:a16="http://schemas.microsoft.com/office/drawing/2014/main" id="{E2799997-9F12-532B-96AC-10D62C4F6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33924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9" name="Google Shape;629;p5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Projection</a:t>
            </a:r>
            <a:endParaRPr sz="3200" b="1" dirty="0">
              <a:latin typeface="Google Sans"/>
              <a:ea typeface="Google Sans"/>
              <a:cs typeface="Google Sans"/>
              <a:sym typeface="Google Sans"/>
            </a:endParaRPr>
          </a:p>
        </p:txBody>
      </p:sp>
      <p:grpSp>
        <p:nvGrpSpPr>
          <p:cNvPr id="4" name="Group 3">
            <a:extLst>
              <a:ext uri="{FF2B5EF4-FFF2-40B4-BE49-F238E27FC236}">
                <a16:creationId xmlns:a16="http://schemas.microsoft.com/office/drawing/2014/main" id="{A23C2320-85F5-C050-A388-62F6880FB9CE}"/>
              </a:ext>
            </a:extLst>
          </p:cNvPr>
          <p:cNvGrpSpPr/>
          <p:nvPr/>
        </p:nvGrpSpPr>
        <p:grpSpPr>
          <a:xfrm>
            <a:off x="157854" y="1755648"/>
            <a:ext cx="8825842" cy="2242175"/>
            <a:chOff x="157854" y="1338524"/>
            <a:chExt cx="8825842" cy="2242175"/>
          </a:xfrm>
        </p:grpSpPr>
        <p:grpSp>
          <p:nvGrpSpPr>
            <p:cNvPr id="631" name="Google Shape;631;p57"/>
            <p:cNvGrpSpPr/>
            <p:nvPr/>
          </p:nvGrpSpPr>
          <p:grpSpPr>
            <a:xfrm>
              <a:off x="157854" y="1903899"/>
              <a:ext cx="1646446" cy="668700"/>
              <a:chOff x="142950" y="2283900"/>
              <a:chExt cx="1646446" cy="668700"/>
            </a:xfrm>
          </p:grpSpPr>
          <p:sp>
            <p:nvSpPr>
              <p:cNvPr id="632" name="Google Shape;632;p57"/>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633" name="Google Shape;633;p57"/>
              <p:cNvCxnSpPr>
                <a:stCxn id="632" idx="3"/>
                <a:endCxn id="634" idx="1"/>
              </p:cNvCxnSpPr>
              <p:nvPr/>
            </p:nvCxnSpPr>
            <p:spPr>
              <a:xfrm>
                <a:off x="1380150" y="2618250"/>
                <a:ext cx="409246" cy="1025"/>
              </a:xfrm>
              <a:prstGeom prst="straightConnector1">
                <a:avLst/>
              </a:prstGeom>
              <a:noFill/>
              <a:ln w="28575" cap="flat" cmpd="sng">
                <a:solidFill>
                  <a:schemeClr val="dk1"/>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AE802B2C-B3C5-6CAC-6D7C-C8F05A6CCE12}"/>
                </a:ext>
              </a:extLst>
            </p:cNvPr>
            <p:cNvGrpSpPr/>
            <p:nvPr/>
          </p:nvGrpSpPr>
          <p:grpSpPr>
            <a:xfrm>
              <a:off x="1804300" y="1338524"/>
              <a:ext cx="7179396" cy="2242175"/>
              <a:chOff x="1804300" y="1338524"/>
              <a:chExt cx="7179396" cy="2242175"/>
            </a:xfrm>
          </p:grpSpPr>
          <p:sp>
            <p:nvSpPr>
              <p:cNvPr id="628" name="Google Shape;628;p57"/>
              <p:cNvSpPr/>
              <p:nvPr/>
            </p:nvSpPr>
            <p:spPr>
              <a:xfrm>
                <a:off x="5151275" y="1338524"/>
                <a:ext cx="1898700" cy="1801500"/>
              </a:xfrm>
              <a:prstGeom prst="roundRect">
                <a:avLst>
                  <a:gd name="adj" fmla="val 16667"/>
                </a:avLst>
              </a:prstGeom>
              <a:solidFill>
                <a:srgbClr val="D9EAD3"/>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Google Sans"/>
                  <a:ea typeface="Google Sans"/>
                  <a:cs typeface="Google Sans"/>
                  <a:sym typeface="Google Sans"/>
                </a:endParaRPr>
              </a:p>
            </p:txBody>
          </p:sp>
          <p:sp>
            <p:nvSpPr>
              <p:cNvPr id="630" name="Google Shape;630;p57"/>
              <p:cNvSpPr/>
              <p:nvPr/>
            </p:nvSpPr>
            <p:spPr>
              <a:xfrm>
                <a:off x="3737115" y="1903887"/>
                <a:ext cx="1143000" cy="668700"/>
              </a:xfrm>
              <a:prstGeom prst="rect">
                <a:avLst/>
              </a:prstGeom>
              <a:solidFill>
                <a:srgbClr val="D9EAD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cxnSp>
            <p:nvCxnSpPr>
              <p:cNvPr id="635" name="Google Shape;635;p57"/>
              <p:cNvCxnSpPr>
                <a:stCxn id="634" idx="3"/>
                <a:endCxn id="630" idx="1"/>
              </p:cNvCxnSpPr>
              <p:nvPr/>
            </p:nvCxnSpPr>
            <p:spPr>
              <a:xfrm rot="10800000" flipH="1">
                <a:off x="3420100" y="2238374"/>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634" name="Google Shape;634;p57"/>
              <p:cNvSpPr/>
              <p:nvPr/>
            </p:nvSpPr>
            <p:spPr>
              <a:xfrm>
                <a:off x="1804300" y="1338524"/>
                <a:ext cx="1615800" cy="1801500"/>
              </a:xfrm>
              <a:prstGeom prst="roundRect">
                <a:avLst>
                  <a:gd name="adj" fmla="val 16667"/>
                </a:avLst>
              </a:prstGeom>
              <a:solidFill>
                <a:srgbClr val="D9EAD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Automated Program Analysis</a:t>
                </a:r>
                <a:endParaRPr sz="1600" dirty="0">
                  <a:latin typeface="Google Sans"/>
                  <a:ea typeface="Google Sans"/>
                  <a:cs typeface="Google Sans"/>
                  <a:sym typeface="Google Sans"/>
                </a:endParaRPr>
              </a:p>
            </p:txBody>
          </p:sp>
          <p:cxnSp>
            <p:nvCxnSpPr>
              <p:cNvPr id="636" name="Google Shape;636;p57"/>
              <p:cNvCxnSpPr>
                <a:stCxn id="630" idx="3"/>
                <a:endCxn id="637" idx="1"/>
              </p:cNvCxnSpPr>
              <p:nvPr/>
            </p:nvCxnSpPr>
            <p:spPr>
              <a:xfrm rot="10800000" flipH="1">
                <a:off x="4880115" y="1678137"/>
                <a:ext cx="583500" cy="560100"/>
              </a:xfrm>
              <a:prstGeom prst="straightConnector1">
                <a:avLst/>
              </a:prstGeom>
              <a:noFill/>
              <a:ln w="28575" cap="flat" cmpd="sng">
                <a:solidFill>
                  <a:schemeClr val="dk1"/>
                </a:solidFill>
                <a:prstDash val="solid"/>
                <a:round/>
                <a:headEnd type="none" w="med" len="med"/>
                <a:tailEnd type="triangle" w="med" len="med"/>
              </a:ln>
            </p:spPr>
          </p:cxnSp>
          <p:sp>
            <p:nvSpPr>
              <p:cNvPr id="638" name="Google Shape;638;p57"/>
              <p:cNvSpPr/>
              <p:nvPr/>
            </p:nvSpPr>
            <p:spPr>
              <a:xfrm>
                <a:off x="7368854" y="1474670"/>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639" name="Google Shape;639;p57"/>
              <p:cNvPicPr preferRelativeResize="0"/>
              <p:nvPr/>
            </p:nvPicPr>
            <p:blipFill>
              <a:blip r:embed="rId3">
                <a:alphaModFix/>
              </a:blip>
              <a:stretch>
                <a:fillRect/>
              </a:stretch>
            </p:blipFill>
            <p:spPr>
              <a:xfrm>
                <a:off x="8606754" y="1545148"/>
                <a:ext cx="365760" cy="329184"/>
              </a:xfrm>
              <a:prstGeom prst="rect">
                <a:avLst/>
              </a:prstGeom>
              <a:noFill/>
              <a:ln>
                <a:noFill/>
              </a:ln>
            </p:spPr>
          </p:pic>
          <p:cxnSp>
            <p:nvCxnSpPr>
              <p:cNvPr id="640" name="Google Shape;640;p57"/>
              <p:cNvCxnSpPr>
                <a:stCxn id="637" idx="3"/>
                <a:endCxn id="638" idx="1"/>
              </p:cNvCxnSpPr>
              <p:nvPr/>
            </p:nvCxnSpPr>
            <p:spPr>
              <a:xfrm>
                <a:off x="6832091" y="1678099"/>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641" name="Google Shape;641;p57"/>
              <p:cNvSpPr/>
              <p:nvPr/>
            </p:nvSpPr>
            <p:spPr>
              <a:xfrm>
                <a:off x="7367911" y="2032454"/>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642" name="Google Shape;642;p57"/>
              <p:cNvGrpSpPr/>
              <p:nvPr/>
            </p:nvGrpSpPr>
            <p:grpSpPr>
              <a:xfrm>
                <a:off x="7367904" y="2631803"/>
                <a:ext cx="1615785" cy="411480"/>
                <a:chOff x="7343575" y="2628410"/>
                <a:chExt cx="1615785" cy="457200"/>
              </a:xfrm>
            </p:grpSpPr>
            <p:sp>
              <p:nvSpPr>
                <p:cNvPr id="643" name="Google Shape;643;p57"/>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644" name="Google Shape;644;p57"/>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645" name="Google Shape;645;p57"/>
              <p:cNvPicPr preferRelativeResize="0"/>
              <p:nvPr/>
            </p:nvPicPr>
            <p:blipFill>
              <a:blip r:embed="rId3">
                <a:alphaModFix/>
              </a:blip>
              <a:stretch>
                <a:fillRect/>
              </a:stretch>
            </p:blipFill>
            <p:spPr>
              <a:xfrm>
                <a:off x="8617936" y="2101451"/>
                <a:ext cx="365760" cy="329184"/>
              </a:xfrm>
              <a:prstGeom prst="rect">
                <a:avLst/>
              </a:prstGeom>
              <a:noFill/>
              <a:ln>
                <a:noFill/>
              </a:ln>
            </p:spPr>
          </p:pic>
          <p:cxnSp>
            <p:nvCxnSpPr>
              <p:cNvPr id="646" name="Google Shape;646;p57"/>
              <p:cNvCxnSpPr>
                <a:stCxn id="647" idx="3"/>
                <a:endCxn id="641" idx="1"/>
              </p:cNvCxnSpPr>
              <p:nvPr/>
            </p:nvCxnSpPr>
            <p:spPr>
              <a:xfrm>
                <a:off x="6853804" y="2238254"/>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648" name="Google Shape;648;p57"/>
              <p:cNvCxnSpPr>
                <a:cxnSpLocks/>
                <a:stCxn id="649" idx="3"/>
              </p:cNvCxnSpPr>
              <p:nvPr/>
            </p:nvCxnSpPr>
            <p:spPr>
              <a:xfrm>
                <a:off x="6839641" y="2796038"/>
                <a:ext cx="528300" cy="0"/>
              </a:xfrm>
              <a:prstGeom prst="straightConnector1">
                <a:avLst/>
              </a:prstGeom>
              <a:noFill/>
              <a:ln w="28575" cap="flat" cmpd="sng">
                <a:solidFill>
                  <a:schemeClr val="dk1"/>
                </a:solidFill>
                <a:prstDash val="solid"/>
                <a:round/>
                <a:headEnd type="none" w="med" len="med"/>
                <a:tailEnd type="triangle" w="med" len="med"/>
              </a:ln>
            </p:spPr>
          </p:cxnSp>
          <p:sp>
            <p:nvSpPr>
              <p:cNvPr id="637" name="Google Shape;637;p57"/>
              <p:cNvSpPr/>
              <p:nvPr/>
            </p:nvSpPr>
            <p:spPr>
              <a:xfrm>
                <a:off x="5463491" y="1472299"/>
                <a:ext cx="1368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Projector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sp>
            <p:nvSpPr>
              <p:cNvPr id="647" name="Google Shape;647;p57"/>
              <p:cNvSpPr/>
              <p:nvPr/>
            </p:nvSpPr>
            <p:spPr>
              <a:xfrm>
                <a:off x="5482204" y="2032454"/>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Projector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sp>
            <p:nvSpPr>
              <p:cNvPr id="649" name="Google Shape;649;p57"/>
              <p:cNvSpPr/>
              <p:nvPr/>
            </p:nvSpPr>
            <p:spPr>
              <a:xfrm>
                <a:off x="5468041" y="2590238"/>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000">
                    <a:latin typeface="Google Sans"/>
                    <a:ea typeface="Google Sans"/>
                    <a:cs typeface="Google Sans"/>
                    <a:sym typeface="Google Sans"/>
                  </a:rPr>
                  <a:t>…</a:t>
                </a:r>
                <a:endParaRPr sz="2000">
                  <a:latin typeface="Google Sans"/>
                  <a:ea typeface="Google Sans"/>
                  <a:cs typeface="Google Sans"/>
                  <a:sym typeface="Google Sans"/>
                </a:endParaRPr>
              </a:p>
            </p:txBody>
          </p:sp>
          <p:cxnSp>
            <p:nvCxnSpPr>
              <p:cNvPr id="650" name="Google Shape;650;p57"/>
              <p:cNvCxnSpPr>
                <a:stCxn id="630" idx="3"/>
                <a:endCxn id="647" idx="1"/>
              </p:cNvCxnSpPr>
              <p:nvPr/>
            </p:nvCxnSpPr>
            <p:spPr>
              <a:xfrm>
                <a:off x="4880115" y="2238237"/>
                <a:ext cx="602100" cy="0"/>
              </a:xfrm>
              <a:prstGeom prst="straightConnector1">
                <a:avLst/>
              </a:prstGeom>
              <a:noFill/>
              <a:ln w="28575" cap="flat" cmpd="sng">
                <a:solidFill>
                  <a:schemeClr val="dk1"/>
                </a:solidFill>
                <a:prstDash val="solid"/>
                <a:round/>
                <a:headEnd type="none" w="med" len="med"/>
                <a:tailEnd type="triangle" w="med" len="med"/>
              </a:ln>
            </p:spPr>
          </p:cxnSp>
          <p:cxnSp>
            <p:nvCxnSpPr>
              <p:cNvPr id="651" name="Google Shape;651;p57"/>
              <p:cNvCxnSpPr>
                <a:stCxn id="630" idx="3"/>
                <a:endCxn id="649" idx="1"/>
              </p:cNvCxnSpPr>
              <p:nvPr/>
            </p:nvCxnSpPr>
            <p:spPr>
              <a:xfrm>
                <a:off x="4880115" y="2238237"/>
                <a:ext cx="588000" cy="557700"/>
              </a:xfrm>
              <a:prstGeom prst="straightConnector1">
                <a:avLst/>
              </a:prstGeom>
              <a:noFill/>
              <a:ln w="28575" cap="flat" cmpd="sng">
                <a:solidFill>
                  <a:schemeClr val="dk1"/>
                </a:solidFill>
                <a:prstDash val="solid"/>
                <a:round/>
                <a:headEnd type="none" w="med" len="med"/>
                <a:tailEnd type="triangle" w="med" len="med"/>
              </a:ln>
            </p:spPr>
          </p:cxnSp>
          <p:cxnSp>
            <p:nvCxnSpPr>
              <p:cNvPr id="652" name="Google Shape;652;p57"/>
              <p:cNvCxnSpPr>
                <a:cxnSpLocks/>
              </p:cNvCxnSpPr>
              <p:nvPr/>
            </p:nvCxnSpPr>
            <p:spPr>
              <a:xfrm>
                <a:off x="6839709" y="2937554"/>
                <a:ext cx="1961100" cy="9300"/>
              </a:xfrm>
              <a:prstGeom prst="curvedConnector4">
                <a:avLst>
                  <a:gd name="adj1" fmla="val 18274"/>
                  <a:gd name="adj2" fmla="val 6726559"/>
                </a:avLst>
              </a:prstGeom>
              <a:noFill/>
              <a:ln w="28575" cap="flat" cmpd="sng">
                <a:solidFill>
                  <a:schemeClr val="dk1"/>
                </a:solidFill>
                <a:prstDash val="solid"/>
                <a:round/>
                <a:headEnd type="triangle" w="med" len="med"/>
                <a:tailEnd type="none" w="med" len="med"/>
              </a:ln>
            </p:spPr>
          </p:cxnSp>
          <p:sp>
            <p:nvSpPr>
              <p:cNvPr id="653" name="Google Shape;653;p57"/>
              <p:cNvSpPr txBox="1"/>
              <p:nvPr/>
            </p:nvSpPr>
            <p:spPr>
              <a:xfrm>
                <a:off x="5374554" y="3149599"/>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Projection</a:t>
                </a:r>
                <a:endParaRPr sz="1600" dirty="0">
                  <a:solidFill>
                    <a:schemeClr val="dk1"/>
                  </a:solidFill>
                  <a:latin typeface="Google Sans"/>
                  <a:ea typeface="Google Sans"/>
                  <a:cs typeface="Google Sans"/>
                  <a:sym typeface="Google Sans"/>
                </a:endParaRPr>
              </a:p>
            </p:txBody>
          </p:sp>
          <p:sp>
            <p:nvSpPr>
              <p:cNvPr id="654" name="Google Shape;654;p57"/>
              <p:cNvSpPr txBox="1"/>
              <p:nvPr/>
            </p:nvSpPr>
            <p:spPr>
              <a:xfrm>
                <a:off x="1838954" y="3149599"/>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grpSp>
      </p:grpSp>
      <p:sp>
        <p:nvSpPr>
          <p:cNvPr id="2" name="Slide Number Placeholder 1">
            <a:extLst>
              <a:ext uri="{FF2B5EF4-FFF2-40B4-BE49-F238E27FC236}">
                <a16:creationId xmlns:a16="http://schemas.microsoft.com/office/drawing/2014/main" id="{238E4FFF-E28B-1DE2-98BD-A5204C839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19174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CFAR: Evaluation </a:t>
            </a:r>
            <a:endParaRPr/>
          </a:p>
        </p:txBody>
      </p:sp>
      <p:sp>
        <p:nvSpPr>
          <p:cNvPr id="672" name="Google Shape;672;p60"/>
          <p:cNvSpPr txBox="1">
            <a:spLocks noGrp="1"/>
          </p:cNvSpPr>
          <p:nvPr>
            <p:ph type="body" idx="1"/>
          </p:nvPr>
        </p:nvSpPr>
        <p:spPr>
          <a:xfrm>
            <a:off x="4572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Programs analyzed:</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Fast path of TCP ingress, egress from Linux, IX, </a:t>
            </a:r>
            <a:r>
              <a:rPr lang="en" sz="1600" dirty="0" err="1">
                <a:solidFill>
                  <a:schemeClr val="dk1"/>
                </a:solidFill>
              </a:rPr>
              <a:t>lwIP</a:t>
            </a:r>
            <a:r>
              <a:rPr lang="en" sz="1600" dirty="0">
                <a:solidFill>
                  <a:schemeClr val="dk1"/>
                </a:solidFill>
              </a:rPr>
              <a:t> stack</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2 hash table implementations from Vigor </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51 </a:t>
            </a:r>
            <a:r>
              <a:rPr lang="en" sz="1600" dirty="0" err="1">
                <a:solidFill>
                  <a:schemeClr val="dk1"/>
                </a:solidFill>
              </a:rPr>
              <a:t>syscalls</a:t>
            </a:r>
            <a:r>
              <a:rPr lang="en" sz="1600" dirty="0">
                <a:solidFill>
                  <a:schemeClr val="dk1"/>
                </a:solidFill>
              </a:rPr>
              <a:t> from </a:t>
            </a:r>
            <a:r>
              <a:rPr lang="en" sz="1600" dirty="0" err="1">
                <a:solidFill>
                  <a:schemeClr val="dk1"/>
                </a:solidFill>
              </a:rPr>
              <a:t>Hyperkernel</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7 algorithms from OpenSSL 3.0</a:t>
            </a:r>
            <a:endParaRPr sz="1600" dirty="0">
              <a:solidFill>
                <a:schemeClr val="dk1"/>
              </a:solidFill>
            </a:endParaRPr>
          </a:p>
          <a:p>
            <a:pPr marL="914400" lvl="0" indent="0" algn="l" rtl="0">
              <a:lnSpc>
                <a:spcPct val="100000"/>
              </a:lnSpc>
              <a:spcBef>
                <a:spcPts val="1200"/>
              </a:spcBef>
              <a:spcAft>
                <a:spcPts val="0"/>
              </a:spcAft>
              <a:buSzPct val="60000"/>
              <a:buNone/>
            </a:pPr>
            <a:endParaRPr sz="1600" dirty="0">
              <a:solidFill>
                <a:schemeClr val="dk1"/>
              </a:solidFill>
            </a:endParaRPr>
          </a:p>
          <a:p>
            <a:pPr marL="457200" lvl="0" indent="-330200" algn="l" rtl="0">
              <a:lnSpc>
                <a:spcPct val="100000"/>
              </a:lnSpc>
              <a:spcBef>
                <a:spcPts val="1200"/>
              </a:spcBef>
              <a:spcAft>
                <a:spcPts val="0"/>
              </a:spcAft>
              <a:buClr>
                <a:schemeClr val="dk1"/>
              </a:buClr>
              <a:buSzPct val="60000"/>
              <a:buChar char="●"/>
            </a:pPr>
            <a:r>
              <a:rPr lang="en" sz="1600" dirty="0">
                <a:solidFill>
                  <a:schemeClr val="dk1"/>
                </a:solidFill>
              </a:rPr>
              <a:t>Eval questions: Are CFAR-extracted distillates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Accurate?</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Useful?</a:t>
            </a:r>
            <a:endParaRPr sz="1600" dirty="0">
              <a:solidFill>
                <a:schemeClr val="dk1"/>
              </a:solidFill>
            </a:endParaRPr>
          </a:p>
        </p:txBody>
      </p:sp>
      <p:sp>
        <p:nvSpPr>
          <p:cNvPr id="2" name="Slide Number Placeholder 1">
            <a:extLst>
              <a:ext uri="{FF2B5EF4-FFF2-40B4-BE49-F238E27FC236}">
                <a16:creationId xmlns:a16="http://schemas.microsoft.com/office/drawing/2014/main" id="{86D07844-CA8C-FA68-5096-C1D82DAED7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1"/>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Accuracy of CFAR’s Distillate</a:t>
            </a:r>
            <a:endParaRPr dirty="0"/>
          </a:p>
        </p:txBody>
      </p:sp>
      <p:sp>
        <p:nvSpPr>
          <p:cNvPr id="678" name="Google Shape;678;p61"/>
          <p:cNvSpPr txBox="1">
            <a:spLocks noGrp="1"/>
          </p:cNvSpPr>
          <p:nvPr>
            <p:ph type="body" idx="1"/>
          </p:nvPr>
        </p:nvSpPr>
        <p:spPr>
          <a:xfrm>
            <a:off x="4572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Manually wrote test-cases that cover ~50% of paths for each program</a:t>
            </a:r>
            <a:endParaRPr sz="1600" dirty="0">
              <a:solidFill>
                <a:schemeClr val="dk1"/>
              </a:solidFill>
            </a:endParaRPr>
          </a:p>
          <a:p>
            <a:pPr marL="457200" lvl="0" indent="-330200" algn="l" rtl="0">
              <a:lnSpc>
                <a:spcPct val="100000"/>
              </a:lnSpc>
              <a:spcBef>
                <a:spcPts val="1000"/>
              </a:spcBef>
              <a:spcAft>
                <a:spcPts val="0"/>
              </a:spcAft>
              <a:buClr>
                <a:schemeClr val="dk1"/>
              </a:buClr>
              <a:buSzPct val="60000"/>
              <a:buChar char="●"/>
            </a:pPr>
            <a:r>
              <a:rPr lang="en" sz="1600" dirty="0">
                <a:solidFill>
                  <a:schemeClr val="dk1"/>
                </a:solidFill>
              </a:rPr>
              <a:t>Measured number, addresses of </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Executed instructions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Executed data memory accesses</a:t>
            </a:r>
            <a:endParaRPr sz="1600" dirty="0">
              <a:solidFill>
                <a:schemeClr val="dk1"/>
              </a:solidFill>
            </a:endParaRPr>
          </a:p>
          <a:p>
            <a:pPr marL="457200" lvl="0" indent="-330200" algn="l" rtl="0">
              <a:lnSpc>
                <a:spcPct val="100000"/>
              </a:lnSpc>
              <a:spcBef>
                <a:spcPts val="1000"/>
              </a:spcBef>
              <a:spcAft>
                <a:spcPts val="0"/>
              </a:spcAft>
              <a:buClr>
                <a:schemeClr val="dk1"/>
              </a:buClr>
              <a:buSzPct val="60000"/>
              <a:buChar char="●"/>
            </a:pPr>
            <a:r>
              <a:rPr lang="en" sz="1600" dirty="0">
                <a:solidFill>
                  <a:schemeClr val="dk1"/>
                </a:solidFill>
              </a:rPr>
              <a:t>Compared to values predicted by distillate</a:t>
            </a:r>
            <a:endParaRPr sz="1600" dirty="0">
              <a:solidFill>
                <a:schemeClr val="dk1"/>
              </a:solidFill>
            </a:endParaRPr>
          </a:p>
          <a:p>
            <a:pPr marL="457200" lvl="0" indent="-330200" algn="l" rtl="0">
              <a:lnSpc>
                <a:spcPct val="100000"/>
              </a:lnSpc>
              <a:spcBef>
                <a:spcPts val="1000"/>
              </a:spcBef>
              <a:spcAft>
                <a:spcPts val="0"/>
              </a:spcAft>
              <a:buClr>
                <a:schemeClr val="dk1"/>
              </a:buClr>
              <a:buSzPct val="60000"/>
              <a:buChar char="●"/>
            </a:pPr>
            <a:r>
              <a:rPr lang="en" sz="1600" dirty="0">
                <a:solidFill>
                  <a:schemeClr val="dk1"/>
                </a:solidFill>
              </a:rPr>
              <a:t>Observed </a:t>
            </a:r>
            <a:r>
              <a:rPr lang="en" sz="1600" b="1" dirty="0">
                <a:solidFill>
                  <a:srgbClr val="EA4335"/>
                </a:solidFill>
              </a:rPr>
              <a:t>ZERO</a:t>
            </a:r>
            <a:r>
              <a:rPr lang="en" sz="1600" dirty="0">
                <a:solidFill>
                  <a:schemeClr val="dk1"/>
                </a:solidFill>
              </a:rPr>
              <a:t> error</a:t>
            </a:r>
            <a:endParaRPr sz="1600" dirty="0">
              <a:solidFill>
                <a:schemeClr val="dk1"/>
              </a:solidFill>
            </a:endParaRPr>
          </a:p>
          <a:p>
            <a:pPr marL="0" lvl="0" indent="0" algn="l" rtl="0">
              <a:lnSpc>
                <a:spcPct val="100000"/>
              </a:lnSpc>
              <a:spcBef>
                <a:spcPts val="1200"/>
              </a:spcBef>
              <a:spcAft>
                <a:spcPts val="1200"/>
              </a:spcAft>
              <a:buSzPct val="60000"/>
              <a:buNone/>
            </a:pPr>
            <a:endParaRPr sz="1600" dirty="0">
              <a:solidFill>
                <a:schemeClr val="dk1"/>
              </a:solidFill>
            </a:endParaRPr>
          </a:p>
        </p:txBody>
      </p:sp>
      <p:sp>
        <p:nvSpPr>
          <p:cNvPr id="679" name="Google Shape;679;p61"/>
          <p:cNvSpPr/>
          <p:nvPr/>
        </p:nvSpPr>
        <p:spPr>
          <a:xfrm>
            <a:off x="1259788" y="4027300"/>
            <a:ext cx="6624424" cy="8856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algn="ctr"/>
            <a:r>
              <a:rPr kumimoji="0" lang="en"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CFAR’s distillate is </a:t>
            </a:r>
            <a:r>
              <a:rPr kumimoji="0" lang="en" sz="1600" b="0" i="0" u="none" strike="noStrike" kern="0" cap="none" spc="0" normalizeH="0" baseline="0" noProof="0" dirty="0">
                <a:ln>
                  <a:noFill/>
                </a:ln>
                <a:solidFill>
                  <a:schemeClr val="tx1"/>
                </a:solidFill>
                <a:effectLst/>
                <a:uLnTx/>
                <a:uFillTx/>
                <a:latin typeface="Google Sans"/>
                <a:ea typeface="Google Sans"/>
                <a:cs typeface="Google Sans"/>
                <a:sym typeface="Google Sans"/>
              </a:rPr>
              <a:t>accurate </a:t>
            </a:r>
            <a:r>
              <a:rPr kumimoji="0" lang="en"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and holds irrespective</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 of </a:t>
            </a:r>
            <a:b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b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concrete values of input/state and address space randomization</a:t>
            </a:r>
            <a:endParaRPr sz="1600" dirty="0">
              <a:latin typeface="Google Sans Medium"/>
              <a:ea typeface="Google Sans Medium"/>
              <a:cs typeface="Google Sans Medium"/>
              <a:sym typeface="Google Sans Medium"/>
            </a:endParaRPr>
          </a:p>
        </p:txBody>
      </p:sp>
      <p:sp>
        <p:nvSpPr>
          <p:cNvPr id="2" name="Slide Number Placeholder 1">
            <a:extLst>
              <a:ext uri="{FF2B5EF4-FFF2-40B4-BE49-F238E27FC236}">
                <a16:creationId xmlns:a16="http://schemas.microsoft.com/office/drawing/2014/main" id="{A2C03178-7671-B619-BA0C-0D789BEF14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How Does Cache Usage Scale?</a:t>
            </a:r>
            <a:endParaRPr dirty="0"/>
          </a:p>
        </p:txBody>
      </p:sp>
      <p:sp>
        <p:nvSpPr>
          <p:cNvPr id="672" name="Google Shape;672;p60"/>
          <p:cNvSpPr txBox="1">
            <a:spLocks noGrp="1"/>
          </p:cNvSpPr>
          <p:nvPr>
            <p:ph type="body" idx="1"/>
          </p:nvPr>
        </p:nvSpPr>
        <p:spPr>
          <a:xfrm>
            <a:off x="457200" y="916940"/>
            <a:ext cx="85206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Used CFAR to analyze fast path of 4 TCP stacks:</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Linux before (v6.5) and after (v6.8) recent patch, IX (KB), and </a:t>
            </a:r>
            <a:r>
              <a:rPr lang="en-US" sz="1600" dirty="0" err="1">
                <a:solidFill>
                  <a:schemeClr val="dk1"/>
                </a:solidFill>
              </a:rPr>
              <a:t>lwIP</a:t>
            </a:r>
            <a:r>
              <a:rPr lang="en-US" sz="1600" dirty="0">
                <a:solidFill>
                  <a:schemeClr val="dk1"/>
                </a:solidFill>
              </a:rPr>
              <a:t> stack</a:t>
            </a:r>
          </a:p>
          <a:p>
            <a:pPr marL="457200" lvl="0" indent="-330200" algn="l" rtl="0">
              <a:lnSpc>
                <a:spcPct val="100000"/>
              </a:lnSpc>
              <a:spcAft>
                <a:spcPts val="0"/>
              </a:spcAft>
              <a:buClr>
                <a:schemeClr val="dk1"/>
              </a:buClr>
              <a:buSzPct val="60000"/>
              <a:buChar char="●"/>
            </a:pPr>
            <a:r>
              <a:rPr lang="en-US" sz="1600" dirty="0">
                <a:solidFill>
                  <a:schemeClr val="dk1"/>
                </a:solidFill>
              </a:rPr>
              <a:t>Predicted number of connections at which each would suffer consistent LLC misses</a:t>
            </a:r>
            <a:endParaRPr sz="1600" dirty="0">
              <a:solidFill>
                <a:schemeClr val="dk1"/>
              </a:solidFill>
            </a:endParaRPr>
          </a:p>
        </p:txBody>
      </p:sp>
      <p:sp>
        <p:nvSpPr>
          <p:cNvPr id="5" name="Slide Number Placeholder 4">
            <a:extLst>
              <a:ext uri="{FF2B5EF4-FFF2-40B4-BE49-F238E27FC236}">
                <a16:creationId xmlns:a16="http://schemas.microsoft.com/office/drawing/2014/main" id="{190A48CE-6CD0-21DF-CB2C-E79A01FD09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127487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How Does Cache Usage Scale?</a:t>
            </a:r>
            <a:endParaRPr dirty="0"/>
          </a:p>
        </p:txBody>
      </p:sp>
      <p:sp>
        <p:nvSpPr>
          <p:cNvPr id="672" name="Google Shape;672;p60"/>
          <p:cNvSpPr txBox="1">
            <a:spLocks noGrp="1"/>
          </p:cNvSpPr>
          <p:nvPr>
            <p:ph type="body" idx="1"/>
          </p:nvPr>
        </p:nvSpPr>
        <p:spPr>
          <a:xfrm>
            <a:off x="457200" y="916940"/>
            <a:ext cx="85206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Used CFAR to analyze fast path of 4 TCP stacks:</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Linux before (v6.5) and after (v6.8) recent patch, IX (KB), and </a:t>
            </a:r>
            <a:r>
              <a:rPr lang="en-US" sz="1600" dirty="0" err="1">
                <a:solidFill>
                  <a:schemeClr val="dk1"/>
                </a:solidFill>
              </a:rPr>
              <a:t>lwIP</a:t>
            </a:r>
            <a:r>
              <a:rPr lang="en-US" sz="1600" dirty="0">
                <a:solidFill>
                  <a:schemeClr val="dk1"/>
                </a:solidFill>
              </a:rPr>
              <a:t> stack</a:t>
            </a:r>
          </a:p>
          <a:p>
            <a:pPr marL="457200" lvl="0" indent="-330200" algn="l" rtl="0">
              <a:lnSpc>
                <a:spcPct val="100000"/>
              </a:lnSpc>
              <a:spcAft>
                <a:spcPts val="0"/>
              </a:spcAft>
              <a:buClr>
                <a:schemeClr val="dk1"/>
              </a:buClr>
              <a:buSzPct val="60000"/>
              <a:buChar char="●"/>
            </a:pPr>
            <a:r>
              <a:rPr lang="en-US" sz="1600" dirty="0">
                <a:solidFill>
                  <a:schemeClr val="dk1"/>
                </a:solidFill>
              </a:rPr>
              <a:t>Predicted number of connections at which each would suffer consistent LLC misses</a:t>
            </a:r>
            <a:endParaRPr sz="1600" dirty="0">
              <a:solidFill>
                <a:schemeClr val="dk1"/>
              </a:solidFill>
            </a:endParaRPr>
          </a:p>
        </p:txBody>
      </p:sp>
      <p:pic>
        <p:nvPicPr>
          <p:cNvPr id="4" name="Picture 3">
            <a:extLst>
              <a:ext uri="{FF2B5EF4-FFF2-40B4-BE49-F238E27FC236}">
                <a16:creationId xmlns:a16="http://schemas.microsoft.com/office/drawing/2014/main" id="{30337E5A-8B7C-33EE-E0C2-F85EFDF1CB75}"/>
              </a:ext>
            </a:extLst>
          </p:cNvPr>
          <p:cNvPicPr>
            <a:picLocks noChangeAspect="1"/>
          </p:cNvPicPr>
          <p:nvPr/>
        </p:nvPicPr>
        <p:blipFill rotWithShape="1">
          <a:blip r:embed="rId3"/>
          <a:srcRect b="88044"/>
          <a:stretch/>
        </p:blipFill>
        <p:spPr>
          <a:xfrm>
            <a:off x="1915138" y="1972776"/>
            <a:ext cx="5313723" cy="278918"/>
          </a:xfrm>
          <a:prstGeom prst="rect">
            <a:avLst/>
          </a:prstGeom>
        </p:spPr>
      </p:pic>
      <p:pic>
        <p:nvPicPr>
          <p:cNvPr id="5" name="Picture 4">
            <a:extLst>
              <a:ext uri="{FF2B5EF4-FFF2-40B4-BE49-F238E27FC236}">
                <a16:creationId xmlns:a16="http://schemas.microsoft.com/office/drawing/2014/main" id="{E6F947A8-1C90-7AB8-FE3F-4FA9A95C8926}"/>
              </a:ext>
            </a:extLst>
          </p:cNvPr>
          <p:cNvPicPr>
            <a:picLocks noChangeAspect="1"/>
          </p:cNvPicPr>
          <p:nvPr/>
        </p:nvPicPr>
        <p:blipFill rotWithShape="1">
          <a:blip r:embed="rId4"/>
          <a:srcRect l="14883"/>
          <a:stretch/>
        </p:blipFill>
        <p:spPr>
          <a:xfrm>
            <a:off x="2673283" y="2144914"/>
            <a:ext cx="4785991" cy="2081646"/>
          </a:xfrm>
          <a:prstGeom prst="rect">
            <a:avLst/>
          </a:prstGeom>
        </p:spPr>
      </p:pic>
      <p:sp>
        <p:nvSpPr>
          <p:cNvPr id="9" name="Slide Number Placeholder 8">
            <a:extLst>
              <a:ext uri="{FF2B5EF4-FFF2-40B4-BE49-F238E27FC236}">
                <a16:creationId xmlns:a16="http://schemas.microsoft.com/office/drawing/2014/main" id="{64F7293A-1491-7950-A130-4DA743C966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10" name="Alternate Process 9">
            <a:extLst>
              <a:ext uri="{FF2B5EF4-FFF2-40B4-BE49-F238E27FC236}">
                <a16:creationId xmlns:a16="http://schemas.microsoft.com/office/drawing/2014/main" id="{9B90CCDE-D855-73F0-B0E4-4926278FAD26}"/>
              </a:ext>
            </a:extLst>
          </p:cNvPr>
          <p:cNvSpPr/>
          <p:nvPr/>
        </p:nvSpPr>
        <p:spPr>
          <a:xfrm>
            <a:off x="1684725" y="2158994"/>
            <a:ext cx="914400" cy="612648"/>
          </a:xfrm>
          <a:prstGeom prst="flowChartAlternateProces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366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How Does Cache Usage Scale?</a:t>
            </a:r>
            <a:endParaRPr dirty="0"/>
          </a:p>
        </p:txBody>
      </p:sp>
      <p:sp>
        <p:nvSpPr>
          <p:cNvPr id="672" name="Google Shape;672;p60"/>
          <p:cNvSpPr txBox="1">
            <a:spLocks noGrp="1"/>
          </p:cNvSpPr>
          <p:nvPr>
            <p:ph type="body" idx="1"/>
          </p:nvPr>
        </p:nvSpPr>
        <p:spPr>
          <a:xfrm>
            <a:off x="457200" y="916940"/>
            <a:ext cx="85206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Used CFAR to analyze fast path of 4 TCP stacks:</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Linux before (v6.5) and after (v6.8) recent patch, IX (KB), and </a:t>
            </a:r>
            <a:r>
              <a:rPr lang="en-US" sz="1600" dirty="0" err="1">
                <a:solidFill>
                  <a:schemeClr val="dk1"/>
                </a:solidFill>
              </a:rPr>
              <a:t>lwIP</a:t>
            </a:r>
            <a:r>
              <a:rPr lang="en-US" sz="1600" dirty="0">
                <a:solidFill>
                  <a:schemeClr val="dk1"/>
                </a:solidFill>
              </a:rPr>
              <a:t> stack</a:t>
            </a:r>
          </a:p>
          <a:p>
            <a:pPr marL="457200" lvl="0" indent="-330200" algn="l" rtl="0">
              <a:lnSpc>
                <a:spcPct val="100000"/>
              </a:lnSpc>
              <a:spcAft>
                <a:spcPts val="0"/>
              </a:spcAft>
              <a:buClr>
                <a:schemeClr val="dk1"/>
              </a:buClr>
              <a:buSzPct val="60000"/>
              <a:buChar char="●"/>
            </a:pPr>
            <a:r>
              <a:rPr lang="en-US" sz="1600" dirty="0">
                <a:solidFill>
                  <a:schemeClr val="dk1"/>
                </a:solidFill>
              </a:rPr>
              <a:t>Predicted number of connections at which each would suffer consistent LLC misses</a:t>
            </a:r>
            <a:endParaRPr sz="1600" dirty="0">
              <a:solidFill>
                <a:schemeClr val="dk1"/>
              </a:solidFill>
            </a:endParaRPr>
          </a:p>
        </p:txBody>
      </p:sp>
      <p:pic>
        <p:nvPicPr>
          <p:cNvPr id="4" name="Picture 3">
            <a:extLst>
              <a:ext uri="{FF2B5EF4-FFF2-40B4-BE49-F238E27FC236}">
                <a16:creationId xmlns:a16="http://schemas.microsoft.com/office/drawing/2014/main" id="{30337E5A-8B7C-33EE-E0C2-F85EFDF1CB75}"/>
              </a:ext>
            </a:extLst>
          </p:cNvPr>
          <p:cNvPicPr>
            <a:picLocks noChangeAspect="1"/>
          </p:cNvPicPr>
          <p:nvPr/>
        </p:nvPicPr>
        <p:blipFill rotWithShape="1">
          <a:blip r:embed="rId3"/>
          <a:srcRect b="91919"/>
          <a:stretch/>
        </p:blipFill>
        <p:spPr>
          <a:xfrm>
            <a:off x="1915138" y="1972776"/>
            <a:ext cx="5313723" cy="188533"/>
          </a:xfrm>
          <a:prstGeom prst="rect">
            <a:avLst/>
          </a:prstGeom>
        </p:spPr>
      </p:pic>
      <p:pic>
        <p:nvPicPr>
          <p:cNvPr id="10" name="Picture 9">
            <a:extLst>
              <a:ext uri="{FF2B5EF4-FFF2-40B4-BE49-F238E27FC236}">
                <a16:creationId xmlns:a16="http://schemas.microsoft.com/office/drawing/2014/main" id="{06C7E047-52E8-C5CE-12E5-C5A3A0B417B1}"/>
              </a:ext>
            </a:extLst>
          </p:cNvPr>
          <p:cNvPicPr>
            <a:picLocks noChangeAspect="1"/>
          </p:cNvPicPr>
          <p:nvPr/>
        </p:nvPicPr>
        <p:blipFill>
          <a:blip r:embed="rId4"/>
          <a:stretch>
            <a:fillRect/>
          </a:stretch>
        </p:blipFill>
        <p:spPr>
          <a:xfrm>
            <a:off x="1722212" y="2216550"/>
            <a:ext cx="5699574" cy="2061548"/>
          </a:xfrm>
          <a:prstGeom prst="rect">
            <a:avLst/>
          </a:prstGeom>
        </p:spPr>
      </p:pic>
      <p:sp>
        <p:nvSpPr>
          <p:cNvPr id="11" name="Google Shape;699;p63">
            <a:extLst>
              <a:ext uri="{FF2B5EF4-FFF2-40B4-BE49-F238E27FC236}">
                <a16:creationId xmlns:a16="http://schemas.microsoft.com/office/drawing/2014/main" id="{9F29C681-8C8C-EF8B-2832-252A6C275E7E}"/>
              </a:ext>
            </a:extLst>
          </p:cNvPr>
          <p:cNvSpPr/>
          <p:nvPr/>
        </p:nvSpPr>
        <p:spPr>
          <a:xfrm>
            <a:off x="421725" y="4424860"/>
            <a:ext cx="8300550" cy="5157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algn="ctr"/>
            <a:r>
              <a:rPr kumimoji="0" lang="en"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CFAR can provide developers with clarity into cache usage even for third-party code</a:t>
            </a:r>
            <a:endParaRPr sz="1600" dirty="0">
              <a:latin typeface="Google Sans Medium"/>
              <a:ea typeface="Google Sans Medium"/>
              <a:cs typeface="Google Sans Medium"/>
              <a:sym typeface="Google Sans Medium"/>
            </a:endParaRPr>
          </a:p>
        </p:txBody>
      </p:sp>
      <p:sp>
        <p:nvSpPr>
          <p:cNvPr id="12" name="Slide Number Placeholder 11">
            <a:extLst>
              <a:ext uri="{FF2B5EF4-FFF2-40B4-BE49-F238E27FC236}">
                <a16:creationId xmlns:a16="http://schemas.microsoft.com/office/drawing/2014/main" id="{279F7853-9885-3E55-F2D5-30C5F96A2E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421262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6"/>
          <p:cNvSpPr txBox="1">
            <a:spLocks noGrp="1"/>
          </p:cNvSpPr>
          <p:nvPr>
            <p:ph type="title"/>
          </p:nvPr>
        </p:nvSpPr>
        <p:spPr>
          <a:xfrm>
            <a:off x="217200" y="184375"/>
            <a:ext cx="870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Identifying Cache-Based Leakages</a:t>
            </a:r>
            <a:endParaRPr sz="3200" b="1">
              <a:latin typeface="Google Sans"/>
              <a:ea typeface="Google Sans"/>
              <a:cs typeface="Google Sans"/>
              <a:sym typeface="Google Sans"/>
            </a:endParaRPr>
          </a:p>
          <a:p>
            <a:pPr marL="0" lvl="0" indent="0" algn="ctr" rtl="0">
              <a:spcBef>
                <a:spcPts val="0"/>
              </a:spcBef>
              <a:spcAft>
                <a:spcPts val="0"/>
              </a:spcAft>
              <a:buSzPts val="990"/>
              <a:buNone/>
            </a:pPr>
            <a:endParaRPr sz="3200"/>
          </a:p>
        </p:txBody>
      </p:sp>
      <p:sp>
        <p:nvSpPr>
          <p:cNvPr id="730" name="Google Shape;730;p66"/>
          <p:cNvSpPr txBox="1">
            <a:spLocks noGrp="1"/>
          </p:cNvSpPr>
          <p:nvPr>
            <p:ph type="body" idx="4294967295"/>
          </p:nvPr>
        </p:nvSpPr>
        <p:spPr>
          <a:xfrm>
            <a:off x="457200" y="1152475"/>
            <a:ext cx="8736300" cy="3416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Inspected 7 algorithms from OpenSSL 3.0 with </a:t>
            </a:r>
            <a:r>
              <a:rPr lang="en" sz="1600" dirty="0" err="1">
                <a:solidFill>
                  <a:schemeClr val="dk1"/>
                </a:solidFill>
              </a:rPr>
              <a:t>P</a:t>
            </a:r>
            <a:r>
              <a:rPr lang="en" sz="1600" baseline="-25000" dirty="0" err="1">
                <a:solidFill>
                  <a:schemeClr val="dk1"/>
                </a:solidFill>
              </a:rPr>
              <a:t>crypto</a:t>
            </a:r>
            <a:endParaRPr sz="1600" baseline="-250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AES, SHA, MD5, Poly1305, </a:t>
            </a:r>
            <a:r>
              <a:rPr lang="en" sz="1600" dirty="0" err="1">
                <a:solidFill>
                  <a:schemeClr val="dk1"/>
                </a:solidFill>
              </a:rPr>
              <a:t>Chacha</a:t>
            </a:r>
            <a:r>
              <a:rPr lang="en" sz="1600" dirty="0">
                <a:solidFill>
                  <a:schemeClr val="dk1"/>
                </a:solidFill>
              </a:rPr>
              <a:t>, </a:t>
            </a:r>
            <a:r>
              <a:rPr lang="en" sz="1600" dirty="0" err="1">
                <a:solidFill>
                  <a:schemeClr val="dk1"/>
                </a:solidFill>
              </a:rPr>
              <a:t>echde</a:t>
            </a:r>
            <a:r>
              <a:rPr lang="en" sz="1600" dirty="0">
                <a:solidFill>
                  <a:schemeClr val="dk1"/>
                </a:solidFill>
              </a:rPr>
              <a:t>, RSA</a:t>
            </a:r>
            <a:endParaRPr sz="1600" dirty="0">
              <a:solidFill>
                <a:schemeClr val="dk1"/>
              </a:solidFill>
            </a:endParaRPr>
          </a:p>
          <a:p>
            <a:pPr marL="457200" lvl="0" indent="-330200" algn="l" rtl="0">
              <a:lnSpc>
                <a:spcPct val="100000"/>
              </a:lnSpc>
              <a:spcBef>
                <a:spcPts val="1000"/>
              </a:spcBef>
              <a:spcAft>
                <a:spcPts val="1200"/>
              </a:spcAft>
              <a:buClr>
                <a:schemeClr val="dk1"/>
              </a:buClr>
              <a:buSzPct val="60000"/>
              <a:buChar char="●"/>
            </a:pPr>
            <a:r>
              <a:rPr lang="en" sz="1600" dirty="0">
                <a:solidFill>
                  <a:schemeClr val="dk1"/>
                </a:solidFill>
              </a:rPr>
              <a:t>Reproduced known cache-leakage vulnerability in RSA (OpenSSL 1.0) </a:t>
            </a:r>
          </a:p>
          <a:p>
            <a:pPr marL="457200" lvl="0" indent="-330200" algn="l" rtl="0">
              <a:lnSpc>
                <a:spcPct val="100000"/>
              </a:lnSpc>
              <a:spcBef>
                <a:spcPts val="1000"/>
              </a:spcBef>
              <a:spcAft>
                <a:spcPts val="0"/>
              </a:spcAft>
              <a:buClr>
                <a:schemeClr val="dk1"/>
              </a:buClr>
              <a:buSzPct val="60000"/>
              <a:buChar char="●"/>
            </a:pPr>
            <a:r>
              <a:rPr lang="en-US" sz="1600" dirty="0">
                <a:solidFill>
                  <a:schemeClr val="dk1"/>
                </a:solidFill>
              </a:rPr>
              <a:t>Found a new constant-time violation in AES, latent since OpenSSL 1.1</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Acknowledged by maintainers, in final stages of being merged</a:t>
            </a:r>
          </a:p>
        </p:txBody>
      </p:sp>
      <p:sp>
        <p:nvSpPr>
          <p:cNvPr id="2" name="Slide Number Placeholder 1">
            <a:extLst>
              <a:ext uri="{FF2B5EF4-FFF2-40B4-BE49-F238E27FC236}">
                <a16:creationId xmlns:a16="http://schemas.microsoft.com/office/drawing/2014/main" id="{881A4771-0097-9113-E861-A6C146C8E6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Google Shape;699;p63">
            <a:extLst>
              <a:ext uri="{FF2B5EF4-FFF2-40B4-BE49-F238E27FC236}">
                <a16:creationId xmlns:a16="http://schemas.microsoft.com/office/drawing/2014/main" id="{28E61F46-96E7-89DE-39C0-93786F3A59FA}"/>
              </a:ext>
            </a:extLst>
          </p:cNvPr>
          <p:cNvSpPr/>
          <p:nvPr/>
        </p:nvSpPr>
        <p:spPr>
          <a:xfrm>
            <a:off x="1310793" y="4110675"/>
            <a:ext cx="6522414" cy="699864"/>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Google Sans"/>
                <a:ea typeface="Google Sans"/>
                <a:cs typeface="Google Sans"/>
                <a:sym typeface="Google Sans"/>
              </a:rPr>
              <a:t>Since the memory distillate is precise, developers can use CFAR </a:t>
            </a:r>
            <a:br>
              <a:rPr lang="en" sz="1600" dirty="0">
                <a:latin typeface="Google Sans"/>
                <a:ea typeface="Google Sans"/>
                <a:cs typeface="Google Sans"/>
                <a:sym typeface="Google Sans"/>
              </a:rPr>
            </a:br>
            <a:r>
              <a:rPr lang="en" sz="1600" dirty="0">
                <a:latin typeface="Google Sans"/>
                <a:ea typeface="Google Sans"/>
                <a:cs typeface="Google Sans"/>
                <a:sym typeface="Google Sans"/>
              </a:rPr>
              <a:t>to analyze more than just performance properties of code</a:t>
            </a:r>
            <a:endParaRPr sz="1600" dirty="0">
              <a:latin typeface="Google Sans Medium"/>
              <a:ea typeface="Google Sans Medium"/>
              <a:cs typeface="Google Sans Medium"/>
              <a:sym typeface="Google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90"/>
          <p:cNvSpPr txBox="1">
            <a:spLocks noGrp="1"/>
          </p:cNvSpPr>
          <p:nvPr>
            <p:ph type="title"/>
          </p:nvPr>
        </p:nvSpPr>
        <p:spPr>
          <a:xfrm>
            <a:off x="147950" y="184375"/>
            <a:ext cx="899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Cache Footprint </a:t>
            </a:r>
            <a:r>
              <a:rPr lang="en" dirty="0" err="1"/>
              <a:t>AnalyzeR</a:t>
            </a:r>
            <a:r>
              <a:rPr lang="en" dirty="0"/>
              <a:t> (CFAR)</a:t>
            </a:r>
            <a:endParaRPr dirty="0"/>
          </a:p>
        </p:txBody>
      </p:sp>
      <p:sp>
        <p:nvSpPr>
          <p:cNvPr id="1015" name="Google Shape;1015;p90"/>
          <p:cNvSpPr txBox="1"/>
          <p:nvPr/>
        </p:nvSpPr>
        <p:spPr>
          <a:xfrm>
            <a:off x="457200" y="1152475"/>
            <a:ext cx="9144000" cy="2771474"/>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ct val="60000"/>
              <a:buFont typeface="Google Sans"/>
              <a:buChar char="●"/>
            </a:pPr>
            <a:r>
              <a:rPr lang="en" sz="1600" dirty="0">
                <a:latin typeface="Google Sans"/>
                <a:ea typeface="Google Sans"/>
                <a:cs typeface="Google Sans"/>
                <a:sym typeface="Google Sans"/>
              </a:rPr>
              <a:t>Key idea: </a:t>
            </a:r>
            <a:r>
              <a:rPr lang="en-US" sz="1600" dirty="0">
                <a:latin typeface="Google Sans"/>
                <a:ea typeface="Google Sans"/>
                <a:cs typeface="Google Sans"/>
                <a:sym typeface="Google Sans"/>
              </a:rPr>
              <a:t>abstraction of memory distillate</a:t>
            </a:r>
            <a:endParaRPr sz="1600" dirty="0">
              <a:latin typeface="Google Sans"/>
              <a:ea typeface="Google Sans"/>
              <a:cs typeface="Google Sans"/>
              <a:sym typeface="Google Sans"/>
            </a:endParaRPr>
          </a:p>
          <a:p>
            <a:pPr marL="914400" lvl="1" indent="-330200" algn="l" rtl="0">
              <a:spcBef>
                <a:spcPts val="0"/>
              </a:spcBef>
              <a:spcAft>
                <a:spcPts val="0"/>
              </a:spcAft>
              <a:buClr>
                <a:srgbClr val="595959"/>
              </a:buClr>
              <a:buSzPct val="60000"/>
              <a:buFont typeface="Google Sans"/>
              <a:buChar char="○"/>
            </a:pPr>
            <a:r>
              <a:rPr lang="en" sz="1600" dirty="0">
                <a:latin typeface="Google Sans"/>
                <a:ea typeface="Google Sans"/>
                <a:cs typeface="Google Sans"/>
                <a:sym typeface="Google Sans"/>
              </a:rPr>
              <a:t>Captures details relevant to how code accesses mem, discards all else</a:t>
            </a:r>
            <a:endParaRPr sz="1600" dirty="0">
              <a:latin typeface="Google Sans"/>
              <a:ea typeface="Google Sans"/>
              <a:cs typeface="Google Sans"/>
              <a:sym typeface="Google Sans"/>
            </a:endParaRPr>
          </a:p>
          <a:p>
            <a:pPr marL="914400" lvl="1" indent="-330200" algn="l" rtl="0">
              <a:spcBef>
                <a:spcPts val="0"/>
              </a:spcBef>
              <a:spcAft>
                <a:spcPts val="0"/>
              </a:spcAft>
              <a:buClr>
                <a:srgbClr val="595959"/>
              </a:buClr>
              <a:buSzPct val="60000"/>
              <a:buFont typeface="Google Sans"/>
              <a:buChar char="○"/>
            </a:pPr>
            <a:r>
              <a:rPr lang="en" sz="1600" dirty="0">
                <a:latin typeface="Google Sans"/>
                <a:ea typeface="Google Sans"/>
                <a:cs typeface="Google Sans"/>
                <a:sym typeface="Google Sans"/>
              </a:rPr>
              <a:t>Can be projected into answers to diverse questions about cache usage</a:t>
            </a:r>
          </a:p>
          <a:p>
            <a:pPr marL="0" lvl="0" indent="0" algn="l" rtl="0">
              <a:spcBef>
                <a:spcPts val="1200"/>
              </a:spcBef>
              <a:spcAft>
                <a:spcPts val="0"/>
              </a:spcAft>
              <a:buSzPct val="60000"/>
              <a:buNone/>
            </a:pPr>
            <a:endParaRPr sz="1600" dirty="0">
              <a:solidFill>
                <a:srgbClr val="000000"/>
              </a:solidFill>
              <a:latin typeface="Google Sans"/>
              <a:ea typeface="Google Sans"/>
              <a:cs typeface="Google Sans"/>
              <a:sym typeface="Google Sans"/>
            </a:endParaRPr>
          </a:p>
          <a:p>
            <a:pPr marL="0" lvl="0" indent="0" algn="l" rtl="0">
              <a:spcBef>
                <a:spcPts val="0"/>
              </a:spcBef>
              <a:spcAft>
                <a:spcPts val="0"/>
              </a:spcAft>
              <a:buSzPct val="60000"/>
              <a:buNone/>
            </a:pPr>
            <a:endParaRPr sz="1600" dirty="0">
              <a:solidFill>
                <a:srgbClr val="000000"/>
              </a:solidFill>
              <a:latin typeface="Google Sans"/>
              <a:ea typeface="Google Sans"/>
              <a:cs typeface="Google Sans"/>
              <a:sym typeface="Google Sans"/>
            </a:endParaRPr>
          </a:p>
        </p:txBody>
      </p:sp>
      <p:sp>
        <p:nvSpPr>
          <p:cNvPr id="2" name="Google Shape;123;p29">
            <a:extLst>
              <a:ext uri="{FF2B5EF4-FFF2-40B4-BE49-F238E27FC236}">
                <a16:creationId xmlns:a16="http://schemas.microsoft.com/office/drawing/2014/main" id="{6D98EB17-9150-FAC1-18AA-F4E5131330DA}"/>
              </a:ext>
            </a:extLst>
          </p:cNvPr>
          <p:cNvSpPr txBox="1">
            <a:spLocks/>
          </p:cNvSpPr>
          <p:nvPr/>
        </p:nvSpPr>
        <p:spPr>
          <a:xfrm>
            <a:off x="259353" y="4479871"/>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oogle Sans"/>
              <a:buNone/>
              <a:defRPr sz="3200" b="1" i="0" u="none" strike="noStrike" cap="none">
                <a:solidFill>
                  <a:schemeClr val="dk1"/>
                </a:solidFill>
                <a:latin typeface="Google Sans"/>
                <a:ea typeface="Google Sans"/>
                <a:cs typeface="Google Sans"/>
                <a:sym typeface="Google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GB"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https://</a:t>
            </a:r>
            <a:r>
              <a:rPr lang="en-GB" sz="2000"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dslab.epfl.ch</a:t>
            </a:r>
            <a:r>
              <a:rPr lang="en-GB"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/research/perf</a:t>
            </a:r>
          </a:p>
        </p:txBody>
      </p:sp>
      <p:pic>
        <p:nvPicPr>
          <p:cNvPr id="5" name="Picture 4" descr="A qr code on a white background&#10;&#10;Description automatically generated">
            <a:extLst>
              <a:ext uri="{FF2B5EF4-FFF2-40B4-BE49-F238E27FC236}">
                <a16:creationId xmlns:a16="http://schemas.microsoft.com/office/drawing/2014/main" id="{5AC42CB8-A2EA-B4EB-2430-04C9B788A715}"/>
              </a:ext>
            </a:extLst>
          </p:cNvPr>
          <p:cNvPicPr>
            <a:picLocks noChangeAspect="1"/>
          </p:cNvPicPr>
          <p:nvPr/>
        </p:nvPicPr>
        <p:blipFill>
          <a:blip r:embed="rId3"/>
          <a:stretch>
            <a:fillRect/>
          </a:stretch>
        </p:blipFill>
        <p:spPr>
          <a:xfrm>
            <a:off x="4386231" y="3679019"/>
            <a:ext cx="890244" cy="828493"/>
          </a:xfrm>
          <a:prstGeom prst="rect">
            <a:avLst/>
          </a:prstGeom>
        </p:spPr>
      </p:pic>
      <p:sp>
        <p:nvSpPr>
          <p:cNvPr id="6" name="Slide Number Placeholder 5">
            <a:extLst>
              <a:ext uri="{FF2B5EF4-FFF2-40B4-BE49-F238E27FC236}">
                <a16:creationId xmlns:a16="http://schemas.microsoft.com/office/drawing/2014/main" id="{1C5BBC65-9E05-F2A8-6683-998F12D1B0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pSp>
        <p:nvGrpSpPr>
          <p:cNvPr id="20" name="Group 19">
            <a:extLst>
              <a:ext uri="{FF2B5EF4-FFF2-40B4-BE49-F238E27FC236}">
                <a16:creationId xmlns:a16="http://schemas.microsoft.com/office/drawing/2014/main" id="{FC931BE4-86F8-CC42-1E38-03C8EA9C27EB}"/>
              </a:ext>
            </a:extLst>
          </p:cNvPr>
          <p:cNvGrpSpPr/>
          <p:nvPr/>
        </p:nvGrpSpPr>
        <p:grpSpPr>
          <a:xfrm>
            <a:off x="1798110" y="2318690"/>
            <a:ext cx="5547780" cy="1084517"/>
            <a:chOff x="1509692" y="2906998"/>
            <a:chExt cx="5547780" cy="1084517"/>
          </a:xfrm>
        </p:grpSpPr>
        <p:sp>
          <p:nvSpPr>
            <p:cNvPr id="21" name="Google Shape;801;p74">
              <a:extLst>
                <a:ext uri="{FF2B5EF4-FFF2-40B4-BE49-F238E27FC236}">
                  <a16:creationId xmlns:a16="http://schemas.microsoft.com/office/drawing/2014/main" id="{7CE57F94-6BA9-8C2E-7903-5B08B75B0ACE}"/>
                </a:ext>
              </a:extLst>
            </p:cNvPr>
            <p:cNvSpPr/>
            <p:nvPr/>
          </p:nvSpPr>
          <p:spPr>
            <a:xfrm>
              <a:off x="3996138" y="2936424"/>
              <a:ext cx="991919"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sp>
          <p:nvSpPr>
            <p:cNvPr id="22" name="Google Shape;803;p74">
              <a:extLst>
                <a:ext uri="{FF2B5EF4-FFF2-40B4-BE49-F238E27FC236}">
                  <a16:creationId xmlns:a16="http://schemas.microsoft.com/office/drawing/2014/main" id="{33623062-8D22-7A9C-9C66-3D7D77B4D990}"/>
                </a:ext>
              </a:extLst>
            </p:cNvPr>
            <p:cNvSpPr/>
            <p:nvPr/>
          </p:nvSpPr>
          <p:spPr>
            <a:xfrm>
              <a:off x="1509692" y="2936424"/>
              <a:ext cx="1197601"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Code</a:t>
              </a:r>
              <a:endParaRPr sz="1600" dirty="0">
                <a:latin typeface="Google Sans"/>
                <a:ea typeface="Google Sans"/>
                <a:cs typeface="Google Sans"/>
                <a:sym typeface="Google Sans"/>
              </a:endParaRPr>
            </a:p>
          </p:txBody>
        </p:sp>
        <p:grpSp>
          <p:nvGrpSpPr>
            <p:cNvPr id="23" name="Group 22">
              <a:extLst>
                <a:ext uri="{FF2B5EF4-FFF2-40B4-BE49-F238E27FC236}">
                  <a16:creationId xmlns:a16="http://schemas.microsoft.com/office/drawing/2014/main" id="{4B3D5B82-659E-394A-1633-5FC4487B58BA}"/>
                </a:ext>
              </a:extLst>
            </p:cNvPr>
            <p:cNvGrpSpPr/>
            <p:nvPr/>
          </p:nvGrpSpPr>
          <p:grpSpPr>
            <a:xfrm>
              <a:off x="6691712" y="2906998"/>
              <a:ext cx="365760" cy="672487"/>
              <a:chOff x="5786960" y="3430620"/>
              <a:chExt cx="365760" cy="672487"/>
            </a:xfrm>
          </p:grpSpPr>
          <p:pic>
            <p:nvPicPr>
              <p:cNvPr id="31" name="Google Shape;812;p74">
                <a:extLst>
                  <a:ext uri="{FF2B5EF4-FFF2-40B4-BE49-F238E27FC236}">
                    <a16:creationId xmlns:a16="http://schemas.microsoft.com/office/drawing/2014/main" id="{66070F61-D69D-2100-47E4-344C1259A82F}"/>
                  </a:ext>
                </a:extLst>
              </p:cNvPr>
              <p:cNvPicPr preferRelativeResize="0"/>
              <p:nvPr/>
            </p:nvPicPr>
            <p:blipFill>
              <a:blip r:embed="rId4">
                <a:alphaModFix/>
              </a:blip>
              <a:stretch>
                <a:fillRect/>
              </a:stretch>
            </p:blipFill>
            <p:spPr>
              <a:xfrm>
                <a:off x="5786960" y="3773923"/>
                <a:ext cx="365760" cy="329184"/>
              </a:xfrm>
              <a:prstGeom prst="rect">
                <a:avLst/>
              </a:prstGeom>
              <a:noFill/>
              <a:ln>
                <a:noFill/>
              </a:ln>
            </p:spPr>
          </p:pic>
          <p:pic>
            <p:nvPicPr>
              <p:cNvPr id="32" name="Google Shape;813;p74">
                <a:extLst>
                  <a:ext uri="{FF2B5EF4-FFF2-40B4-BE49-F238E27FC236}">
                    <a16:creationId xmlns:a16="http://schemas.microsoft.com/office/drawing/2014/main" id="{E3A79127-F4DC-BE88-8427-409492C5F459}"/>
                  </a:ext>
                </a:extLst>
              </p:cNvPr>
              <p:cNvPicPr preferRelativeResize="0"/>
              <p:nvPr/>
            </p:nvPicPr>
            <p:blipFill>
              <a:blip r:embed="rId4">
                <a:alphaModFix/>
              </a:blip>
              <a:stretch>
                <a:fillRect/>
              </a:stretch>
            </p:blipFill>
            <p:spPr>
              <a:xfrm>
                <a:off x="5786960" y="3430620"/>
                <a:ext cx="365760" cy="329184"/>
              </a:xfrm>
              <a:prstGeom prst="rect">
                <a:avLst/>
              </a:prstGeom>
              <a:noFill/>
              <a:ln>
                <a:noFill/>
              </a:ln>
            </p:spPr>
          </p:pic>
        </p:grpSp>
        <p:sp>
          <p:nvSpPr>
            <p:cNvPr id="24" name="Google Shape;823;p74">
              <a:extLst>
                <a:ext uri="{FF2B5EF4-FFF2-40B4-BE49-F238E27FC236}">
                  <a16:creationId xmlns:a16="http://schemas.microsoft.com/office/drawing/2014/main" id="{61D0DE39-18BA-2142-E323-5090730934A7}"/>
                </a:ext>
              </a:extLst>
            </p:cNvPr>
            <p:cNvSpPr txBox="1"/>
            <p:nvPr/>
          </p:nvSpPr>
          <p:spPr>
            <a:xfrm>
              <a:off x="2783267" y="3560415"/>
              <a:ext cx="119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cxnSp>
          <p:nvCxnSpPr>
            <p:cNvPr id="25" name="Google Shape;804;p74">
              <a:extLst>
                <a:ext uri="{FF2B5EF4-FFF2-40B4-BE49-F238E27FC236}">
                  <a16:creationId xmlns:a16="http://schemas.microsoft.com/office/drawing/2014/main" id="{7C8D1854-917F-9C0C-6E70-2F012ACB9423}"/>
                </a:ext>
              </a:extLst>
            </p:cNvPr>
            <p:cNvCxnSpPr>
              <a:cxnSpLocks/>
              <a:endCxn id="31" idx="1"/>
            </p:cNvCxnSpPr>
            <p:nvPr/>
          </p:nvCxnSpPr>
          <p:spPr>
            <a:xfrm>
              <a:off x="4988057" y="3414893"/>
              <a:ext cx="1703655" cy="0"/>
            </a:xfrm>
            <a:prstGeom prst="straightConnector1">
              <a:avLst/>
            </a:prstGeom>
            <a:noFill/>
            <a:ln w="22225" cap="flat" cmpd="sng">
              <a:solidFill>
                <a:schemeClr val="dk1"/>
              </a:solidFill>
              <a:prstDash val="solid"/>
              <a:round/>
              <a:headEnd type="triangle" w="lg" len="lg"/>
              <a:tailEnd type="triangle" w="lg" len="lg"/>
            </a:ln>
          </p:spPr>
        </p:cxnSp>
        <p:cxnSp>
          <p:nvCxnSpPr>
            <p:cNvPr id="26" name="Google Shape;804;p74">
              <a:extLst>
                <a:ext uri="{FF2B5EF4-FFF2-40B4-BE49-F238E27FC236}">
                  <a16:creationId xmlns:a16="http://schemas.microsoft.com/office/drawing/2014/main" id="{49B29D19-7F8C-44EB-9DAF-A78474138B12}"/>
                </a:ext>
              </a:extLst>
            </p:cNvPr>
            <p:cNvCxnSpPr>
              <a:cxnSpLocks/>
              <a:endCxn id="32" idx="1"/>
            </p:cNvCxnSpPr>
            <p:nvPr/>
          </p:nvCxnSpPr>
          <p:spPr>
            <a:xfrm flipV="1">
              <a:off x="4988057" y="3071590"/>
              <a:ext cx="1703655" cy="11787"/>
            </a:xfrm>
            <a:prstGeom prst="straightConnector1">
              <a:avLst/>
            </a:prstGeom>
            <a:noFill/>
            <a:ln w="22225" cap="flat" cmpd="sng">
              <a:solidFill>
                <a:schemeClr val="dk1"/>
              </a:solidFill>
              <a:prstDash val="solid"/>
              <a:round/>
              <a:headEnd type="triangle" w="lg" len="lg"/>
              <a:tailEnd type="triangle" w="lg" len="lg"/>
            </a:ln>
          </p:spPr>
        </p:cxnSp>
        <p:sp>
          <p:nvSpPr>
            <p:cNvPr id="27" name="Google Shape;823;p74">
              <a:extLst>
                <a:ext uri="{FF2B5EF4-FFF2-40B4-BE49-F238E27FC236}">
                  <a16:creationId xmlns:a16="http://schemas.microsoft.com/office/drawing/2014/main" id="{F93D55FA-550F-C48F-6B61-A6214F3F1BA6}"/>
                </a:ext>
              </a:extLst>
            </p:cNvPr>
            <p:cNvSpPr txBox="1"/>
            <p:nvPr/>
          </p:nvSpPr>
          <p:spPr>
            <a:xfrm>
              <a:off x="5324213" y="3560415"/>
              <a:ext cx="119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Projection</a:t>
              </a:r>
              <a:endParaRPr sz="1600" dirty="0">
                <a:solidFill>
                  <a:schemeClr val="dk1"/>
                </a:solidFill>
                <a:latin typeface="Google Sans"/>
                <a:ea typeface="Google Sans"/>
                <a:cs typeface="Google Sans"/>
                <a:sym typeface="Google Sans"/>
              </a:endParaRPr>
            </a:p>
          </p:txBody>
        </p:sp>
        <p:cxnSp>
          <p:nvCxnSpPr>
            <p:cNvPr id="30" name="Google Shape;804;p74">
              <a:extLst>
                <a:ext uri="{FF2B5EF4-FFF2-40B4-BE49-F238E27FC236}">
                  <a16:creationId xmlns:a16="http://schemas.microsoft.com/office/drawing/2014/main" id="{1097EF79-CFF6-4E06-B9FB-3FB655E04F09}"/>
                </a:ext>
              </a:extLst>
            </p:cNvPr>
            <p:cNvCxnSpPr>
              <a:cxnSpLocks/>
              <a:endCxn id="22" idx="3"/>
            </p:cNvCxnSpPr>
            <p:nvPr/>
          </p:nvCxnSpPr>
          <p:spPr>
            <a:xfrm flipH="1">
              <a:off x="2707293" y="3270774"/>
              <a:ext cx="1288845" cy="0"/>
            </a:xfrm>
            <a:prstGeom prst="straightConnector1">
              <a:avLst/>
            </a:prstGeom>
            <a:noFill/>
            <a:ln w="22225" cap="flat" cmpd="sng">
              <a:solidFill>
                <a:schemeClr val="dk1"/>
              </a:solidFill>
              <a:prstDash val="solid"/>
              <a:round/>
              <a:headEnd type="triangle" w="lg" len="lg"/>
              <a:tailEnd type="none" w="lg" len="lg"/>
            </a:ln>
          </p:spPr>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91"/>
          <p:cNvSpPr txBox="1">
            <a:spLocks noGrp="1"/>
          </p:cNvSpPr>
          <p:nvPr>
            <p:ph type="title"/>
          </p:nvPr>
        </p:nvSpPr>
        <p:spPr>
          <a:xfrm>
            <a:off x="0" y="2118300"/>
            <a:ext cx="9144000" cy="90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200"/>
              <a:t>Backup Slides</a:t>
            </a:r>
            <a:endParaRPr sz="4200" b="1">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460AF59F-89E4-8971-A80C-3BC8105666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p:nvPr/>
        </p:nvSpPr>
        <p:spPr>
          <a:xfrm>
            <a:off x="324650" y="1809000"/>
            <a:ext cx="3954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Google Sans"/>
                <a:ea typeface="Google Sans"/>
                <a:cs typeface="Google Sans"/>
                <a:sym typeface="Google Sans"/>
              </a:rPr>
              <a:t>The i-cache distillate is a </a:t>
            </a:r>
            <a:br>
              <a:rPr lang="en" sz="1600">
                <a:latin typeface="Google Sans"/>
                <a:ea typeface="Google Sans"/>
                <a:cs typeface="Google Sans"/>
                <a:sym typeface="Google Sans"/>
              </a:rPr>
            </a:br>
            <a:r>
              <a:rPr lang="en" sz="1600">
                <a:solidFill>
                  <a:srgbClr val="EA4335"/>
                </a:solidFill>
                <a:latin typeface="Google Sans"/>
                <a:ea typeface="Google Sans"/>
                <a:cs typeface="Google Sans"/>
                <a:sym typeface="Google Sans"/>
              </a:rPr>
              <a:t>program             </a:t>
            </a:r>
            <a:r>
              <a:rPr lang="en" sz="1600">
                <a:solidFill>
                  <a:schemeClr val="dk1"/>
                </a:solidFill>
                <a:latin typeface="Google Sans"/>
                <a:ea typeface="Google Sans"/>
                <a:cs typeface="Google Sans"/>
                <a:sym typeface="Google Sans"/>
              </a:rPr>
              <a:t>that</a:t>
            </a:r>
            <a:r>
              <a:rPr lang="en" sz="1600">
                <a:latin typeface="Google Sans"/>
                <a:ea typeface="Google Sans"/>
                <a:cs typeface="Google Sans"/>
                <a:sym typeface="Google Sans"/>
              </a:rPr>
              <a:t> </a:t>
            </a:r>
            <a:r>
              <a:rPr lang="en" sz="1600">
                <a:solidFill>
                  <a:schemeClr val="dk1"/>
                </a:solidFill>
                <a:latin typeface="Google Sans"/>
                <a:ea typeface="Google Sans"/>
                <a:cs typeface="Google Sans"/>
                <a:sym typeface="Google Sans"/>
              </a:rPr>
              <a:t>takes the </a:t>
            </a:r>
            <a:br>
              <a:rPr lang="en" sz="1600">
                <a:solidFill>
                  <a:schemeClr val="dk1"/>
                </a:solidFill>
                <a:latin typeface="Google Sans"/>
                <a:ea typeface="Google Sans"/>
                <a:cs typeface="Google Sans"/>
                <a:sym typeface="Google Sans"/>
              </a:rPr>
            </a:br>
            <a:r>
              <a:rPr lang="en" sz="1600">
                <a:solidFill>
                  <a:srgbClr val="EA4335"/>
                </a:solidFill>
                <a:latin typeface="Google Sans"/>
                <a:ea typeface="Google Sans"/>
                <a:cs typeface="Google Sans"/>
                <a:sym typeface="Google Sans"/>
              </a:rPr>
              <a:t>same arguments</a:t>
            </a:r>
            <a:r>
              <a:rPr lang="en" sz="1600">
                <a:solidFill>
                  <a:schemeClr val="dk1"/>
                </a:solidFill>
                <a:latin typeface="Google Sans"/>
                <a:ea typeface="Google Sans"/>
                <a:cs typeface="Google Sans"/>
                <a:sym typeface="Google Sans"/>
              </a:rPr>
              <a:t> as P and </a:t>
            </a:r>
            <a:r>
              <a:rPr lang="en" sz="1600">
                <a:solidFill>
                  <a:srgbClr val="EA4335"/>
                </a:solidFill>
                <a:latin typeface="Google Sans"/>
                <a:ea typeface="Google Sans"/>
                <a:cs typeface="Google Sans"/>
                <a:sym typeface="Google Sans"/>
              </a:rPr>
              <a:t>returns</a:t>
            </a:r>
            <a:r>
              <a:rPr lang="en" sz="1600">
                <a:solidFill>
                  <a:schemeClr val="dk1"/>
                </a:solidFill>
                <a:latin typeface="Google Sans"/>
                <a:ea typeface="Google Sans"/>
                <a:cs typeface="Google Sans"/>
                <a:sym typeface="Google Sans"/>
              </a:rPr>
              <a:t> an ordered sequence of instr memory accesses Ω</a:t>
            </a:r>
            <a:r>
              <a:rPr lang="en" sz="1600" baseline="-25000">
                <a:solidFill>
                  <a:schemeClr val="dk1"/>
                </a:solidFill>
                <a:latin typeface="Google Sans"/>
                <a:ea typeface="Google Sans"/>
                <a:cs typeface="Google Sans"/>
                <a:sym typeface="Google Sans"/>
              </a:rPr>
              <a:t> instr</a:t>
            </a:r>
            <a:br>
              <a:rPr lang="en" sz="1600" baseline="-25000">
                <a:solidFill>
                  <a:schemeClr val="dk1"/>
                </a:solidFill>
                <a:latin typeface="Google Sans"/>
                <a:ea typeface="Google Sans"/>
                <a:cs typeface="Google Sans"/>
                <a:sym typeface="Google Sans"/>
              </a:rPr>
            </a:br>
            <a:endParaRPr sz="1600">
              <a:solidFill>
                <a:schemeClr val="dk1"/>
              </a:solidFill>
              <a:latin typeface="Google Sans"/>
              <a:ea typeface="Google Sans"/>
              <a:cs typeface="Google Sans"/>
              <a:sym typeface="Google Sans"/>
            </a:endParaRPr>
          </a:p>
          <a:p>
            <a:pPr marL="0" lvl="0" indent="0" algn="l" rtl="0">
              <a:spcBef>
                <a:spcPts val="0"/>
              </a:spcBef>
              <a:spcAft>
                <a:spcPts val="0"/>
              </a:spcAft>
              <a:buNone/>
            </a:pPr>
            <a:endParaRPr sz="1600">
              <a:solidFill>
                <a:schemeClr val="dk1"/>
              </a:solidFill>
              <a:latin typeface="Google Sans"/>
              <a:ea typeface="Google Sans"/>
              <a:cs typeface="Google Sans"/>
              <a:sym typeface="Google Sans"/>
            </a:endParaRPr>
          </a:p>
        </p:txBody>
      </p:sp>
      <p:pic>
        <p:nvPicPr>
          <p:cNvPr id="413" name="Google Shape;413;p49"/>
          <p:cNvPicPr preferRelativeResize="0"/>
          <p:nvPr/>
        </p:nvPicPr>
        <p:blipFill rotWithShape="1">
          <a:blip r:embed="rId3">
            <a:alphaModFix/>
          </a:blip>
          <a:srcRect/>
          <a:stretch/>
        </p:blipFill>
        <p:spPr>
          <a:xfrm>
            <a:off x="1260825" y="2109450"/>
            <a:ext cx="471575" cy="341125"/>
          </a:xfrm>
          <a:prstGeom prst="rect">
            <a:avLst/>
          </a:prstGeom>
          <a:noFill/>
          <a:ln>
            <a:noFill/>
          </a:ln>
        </p:spPr>
      </p:pic>
      <p:sp>
        <p:nvSpPr>
          <p:cNvPr id="414" name="Google Shape;414;p49"/>
          <p:cNvSpPr txBox="1"/>
          <p:nvPr/>
        </p:nvSpPr>
        <p:spPr>
          <a:xfrm>
            <a:off x="391225" y="2957375"/>
            <a:ext cx="40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Google Sans"/>
              <a:ea typeface="Google Sans"/>
              <a:cs typeface="Google Sans"/>
              <a:sym typeface="Google Sans"/>
            </a:endParaRPr>
          </a:p>
        </p:txBody>
      </p:sp>
      <p:cxnSp>
        <p:nvCxnSpPr>
          <p:cNvPr id="415" name="Google Shape;415;p49"/>
          <p:cNvCxnSpPr/>
          <p:nvPr/>
        </p:nvCxnSpPr>
        <p:spPr>
          <a:xfrm>
            <a:off x="226242" y="1801639"/>
            <a:ext cx="0" cy="1594200"/>
          </a:xfrm>
          <a:prstGeom prst="straightConnector1">
            <a:avLst/>
          </a:prstGeom>
          <a:noFill/>
          <a:ln w="28575" cap="flat" cmpd="sng">
            <a:solidFill>
              <a:srgbClr val="EA4335"/>
            </a:solidFill>
            <a:prstDash val="solid"/>
            <a:round/>
            <a:headEnd type="none" w="med" len="med"/>
            <a:tailEnd type="none" w="med" len="med"/>
          </a:ln>
        </p:spPr>
      </p:cxnSp>
      <p:pic>
        <p:nvPicPr>
          <p:cNvPr id="416" name="Google Shape;416;p49"/>
          <p:cNvPicPr preferRelativeResize="0"/>
          <p:nvPr/>
        </p:nvPicPr>
        <p:blipFill rotWithShape="1">
          <a:blip r:embed="rId4">
            <a:alphaModFix/>
          </a:blip>
          <a:srcRect l="1867" r="1858"/>
          <a:stretch/>
        </p:blipFill>
        <p:spPr>
          <a:xfrm>
            <a:off x="4279400" y="2015600"/>
            <a:ext cx="4752574" cy="1655600"/>
          </a:xfrm>
          <a:prstGeom prst="rect">
            <a:avLst/>
          </a:prstGeom>
          <a:noFill/>
          <a:ln>
            <a:noFill/>
          </a:ln>
        </p:spPr>
      </p:pic>
      <p:sp>
        <p:nvSpPr>
          <p:cNvPr id="417" name="Google Shape;417;p49"/>
          <p:cNvSpPr/>
          <p:nvPr/>
        </p:nvSpPr>
        <p:spPr>
          <a:xfrm>
            <a:off x="4279400" y="1915950"/>
            <a:ext cx="4152900" cy="9714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418" name="Google Shape;418;p49"/>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Distillate: i-cache</a:t>
            </a:r>
            <a:endParaRPr sz="3200" b="1">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A9515897-72F0-BFDE-E0C5-DC6FAC1DB4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110692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Motivating Example</a:t>
            </a:r>
            <a:endParaRPr sz="3200" b="1" dirty="0">
              <a:latin typeface="Google Sans"/>
              <a:ea typeface="Google Sans"/>
              <a:cs typeface="Google Sans"/>
              <a:sym typeface="Google Sans"/>
            </a:endParaRPr>
          </a:p>
        </p:txBody>
      </p:sp>
      <p:sp>
        <p:nvSpPr>
          <p:cNvPr id="117" name="Google Shape;117;p27"/>
          <p:cNvSpPr txBox="1">
            <a:spLocks noGrp="1"/>
          </p:cNvSpPr>
          <p:nvPr>
            <p:ph type="body" idx="4294967295"/>
          </p:nvPr>
        </p:nvSpPr>
        <p:spPr>
          <a:xfrm>
            <a:off x="457200" y="1152475"/>
            <a:ext cx="8736300" cy="10056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Alice wants to build a fast, in-memory key-value store</a:t>
            </a:r>
            <a:endParaRPr lang="en-US"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Hash table + network stack (off-the-shelf)</a:t>
            </a:r>
          </a:p>
          <a:p>
            <a:pPr marL="914400" lvl="1" indent="-330200" algn="l" rtl="0">
              <a:lnSpc>
                <a:spcPct val="100000"/>
              </a:lnSpc>
              <a:spcBef>
                <a:spcPts val="0"/>
              </a:spcBef>
              <a:spcAft>
                <a:spcPts val="0"/>
              </a:spcAft>
              <a:buClr>
                <a:schemeClr val="dk1"/>
              </a:buClr>
              <a:buSzPct val="60000"/>
              <a:buChar char="○"/>
            </a:pPr>
            <a:r>
              <a:rPr lang="en-US" sz="1600" dirty="0">
                <a:solidFill>
                  <a:schemeClr val="dk1"/>
                </a:solidFill>
              </a:rPr>
              <a:t>Throughput bottlenecked by L3 cache misses</a:t>
            </a:r>
          </a:p>
          <a:p>
            <a:pPr marL="0" lvl="0" indent="0" algn="l" rtl="0">
              <a:lnSpc>
                <a:spcPct val="100000"/>
              </a:lnSpc>
              <a:spcBef>
                <a:spcPts val="1200"/>
              </a:spcBef>
              <a:spcAft>
                <a:spcPts val="0"/>
              </a:spcAft>
              <a:buNone/>
            </a:pPr>
            <a:endParaRPr sz="1600" dirty="0">
              <a:solidFill>
                <a:schemeClr val="dk1"/>
              </a:solidFill>
            </a:endParaRPr>
          </a:p>
        </p:txBody>
      </p:sp>
      <p:pic>
        <p:nvPicPr>
          <p:cNvPr id="118" name="Google Shape;118;p27"/>
          <p:cNvPicPr preferRelativeResize="0"/>
          <p:nvPr/>
        </p:nvPicPr>
        <p:blipFill rotWithShape="1">
          <a:blip r:embed="rId3">
            <a:alphaModFix/>
          </a:blip>
          <a:srcRect r="31623"/>
          <a:stretch/>
        </p:blipFill>
        <p:spPr>
          <a:xfrm>
            <a:off x="7295997" y="834975"/>
            <a:ext cx="751000" cy="1098350"/>
          </a:xfrm>
          <a:prstGeom prst="rect">
            <a:avLst/>
          </a:prstGeom>
          <a:noFill/>
          <a:ln>
            <a:noFill/>
          </a:ln>
        </p:spPr>
      </p:pic>
      <p:pic>
        <p:nvPicPr>
          <p:cNvPr id="119" name="Google Shape;119;p27"/>
          <p:cNvPicPr preferRelativeResize="0"/>
          <p:nvPr/>
        </p:nvPicPr>
        <p:blipFill>
          <a:blip r:embed="rId4">
            <a:alphaModFix/>
          </a:blip>
          <a:stretch>
            <a:fillRect/>
          </a:stretch>
        </p:blipFill>
        <p:spPr>
          <a:xfrm>
            <a:off x="7168772" y="2472342"/>
            <a:ext cx="1005450" cy="1005469"/>
          </a:xfrm>
          <a:prstGeom prst="rect">
            <a:avLst/>
          </a:prstGeom>
          <a:noFill/>
          <a:ln>
            <a:noFill/>
          </a:ln>
        </p:spPr>
      </p:pic>
      <p:sp>
        <p:nvSpPr>
          <p:cNvPr id="121" name="Google Shape;121;p27"/>
          <p:cNvSpPr txBox="1">
            <a:spLocks noGrp="1"/>
          </p:cNvSpPr>
          <p:nvPr>
            <p:ph type="body" idx="4294967295"/>
          </p:nvPr>
        </p:nvSpPr>
        <p:spPr>
          <a:xfrm>
            <a:off x="457200" y="2278058"/>
            <a:ext cx="6857100" cy="993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2000"/>
              </a:spcBef>
              <a:spcAft>
                <a:spcPts val="0"/>
              </a:spcAft>
              <a:buClr>
                <a:schemeClr val="dk1"/>
              </a:buClr>
              <a:buSzPct val="60000"/>
              <a:buChar char="●"/>
            </a:pPr>
            <a:r>
              <a:rPr lang="en-US" sz="1600" dirty="0">
                <a:solidFill>
                  <a:schemeClr val="dk1"/>
                </a:solidFill>
              </a:rPr>
              <a:t>Alice needs to answer questions such as </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What workloads lead to consistent cache misses?</a:t>
            </a:r>
            <a:endParaRPr sz="1600" dirty="0">
              <a:solidFill>
                <a:schemeClr val="dk1"/>
              </a:solidFill>
            </a:endParaRPr>
          </a:p>
          <a:p>
            <a:pPr marL="914400" lvl="1" indent="-330200" algn="l" rtl="0">
              <a:lnSpc>
                <a:spcPct val="100000"/>
              </a:lnSpc>
              <a:spcBef>
                <a:spcPts val="0"/>
              </a:spcBef>
              <a:spcAft>
                <a:spcPts val="0"/>
              </a:spcAft>
              <a:buClr>
                <a:schemeClr val="dk1"/>
              </a:buClr>
              <a:buSzPct val="60000"/>
              <a:buChar char="○"/>
            </a:pPr>
            <a:r>
              <a:rPr lang="en" sz="1600" dirty="0">
                <a:solidFill>
                  <a:schemeClr val="dk1"/>
                </a:solidFill>
              </a:rPr>
              <a:t>How much of the cache does each component use?</a:t>
            </a:r>
            <a:endParaRPr sz="1600" dirty="0">
              <a:solidFill>
                <a:schemeClr val="dk1"/>
              </a:solidFill>
            </a:endParaRPr>
          </a:p>
        </p:txBody>
      </p:sp>
      <p:sp>
        <p:nvSpPr>
          <p:cNvPr id="2" name="Slide Number Placeholder 1">
            <a:extLst>
              <a:ext uri="{FF2B5EF4-FFF2-40B4-BE49-F238E27FC236}">
                <a16:creationId xmlns:a16="http://schemas.microsoft.com/office/drawing/2014/main" id="{29E821B4-57F0-89AB-363B-5974860312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0"/>
          <p:cNvSpPr txBox="1"/>
          <p:nvPr/>
        </p:nvSpPr>
        <p:spPr>
          <a:xfrm>
            <a:off x="324650" y="1885200"/>
            <a:ext cx="3954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Google Sans"/>
                <a:ea typeface="Google Sans"/>
                <a:cs typeface="Google Sans"/>
                <a:sym typeface="Google Sans"/>
              </a:rPr>
              <a:t>Instr addresses are expressed as </a:t>
            </a:r>
            <a:r>
              <a:rPr lang="en" sz="1600">
                <a:solidFill>
                  <a:srgbClr val="EA4335"/>
                </a:solidFill>
                <a:latin typeface="Google Sans"/>
                <a:ea typeface="Google Sans"/>
                <a:cs typeface="Google Sans"/>
                <a:sym typeface="Google Sans"/>
              </a:rPr>
              <a:t>offsets</a:t>
            </a:r>
            <a:r>
              <a:rPr lang="en" sz="1600">
                <a:latin typeface="Google Sans"/>
                <a:ea typeface="Google Sans"/>
                <a:cs typeface="Google Sans"/>
                <a:sym typeface="Google Sans"/>
              </a:rPr>
              <a:t> relative to the memory address of the </a:t>
            </a:r>
            <a:r>
              <a:rPr lang="en" sz="1600">
                <a:solidFill>
                  <a:srgbClr val="EA4335"/>
                </a:solidFill>
                <a:latin typeface="Google Sans"/>
                <a:ea typeface="Google Sans"/>
                <a:cs typeface="Google Sans"/>
                <a:sym typeface="Google Sans"/>
              </a:rPr>
              <a:t>first instruction every function</a:t>
            </a:r>
            <a:r>
              <a:rPr lang="en" sz="1600">
                <a:latin typeface="Google Sans"/>
                <a:ea typeface="Google Sans"/>
                <a:cs typeface="Google Sans"/>
                <a:sym typeface="Google Sans"/>
              </a:rPr>
              <a:t> in P </a:t>
            </a:r>
            <a:r>
              <a:rPr lang="en" sz="1600">
                <a:solidFill>
                  <a:srgbClr val="EA4335"/>
                </a:solidFill>
                <a:latin typeface="Google Sans"/>
                <a:ea typeface="Google Sans"/>
                <a:cs typeface="Google Sans"/>
                <a:sym typeface="Google Sans"/>
              </a:rPr>
              <a:t> </a:t>
            </a:r>
            <a:endParaRPr sz="1600">
              <a:solidFill>
                <a:schemeClr val="dk1"/>
              </a:solidFill>
              <a:latin typeface="Google Sans"/>
              <a:ea typeface="Google Sans"/>
              <a:cs typeface="Google Sans"/>
              <a:sym typeface="Google Sans"/>
            </a:endParaRPr>
          </a:p>
          <a:p>
            <a:pPr marL="0" lvl="0" indent="0" algn="l" rtl="0">
              <a:spcBef>
                <a:spcPts val="0"/>
              </a:spcBef>
              <a:spcAft>
                <a:spcPts val="0"/>
              </a:spcAft>
              <a:buNone/>
            </a:pPr>
            <a:endParaRPr sz="1600">
              <a:solidFill>
                <a:schemeClr val="dk1"/>
              </a:solidFill>
              <a:latin typeface="Google Sans"/>
              <a:ea typeface="Google Sans"/>
              <a:cs typeface="Google Sans"/>
              <a:sym typeface="Google Sans"/>
            </a:endParaRPr>
          </a:p>
        </p:txBody>
      </p:sp>
      <p:sp>
        <p:nvSpPr>
          <p:cNvPr id="424" name="Google Shape;424;p50"/>
          <p:cNvSpPr txBox="1"/>
          <p:nvPr/>
        </p:nvSpPr>
        <p:spPr>
          <a:xfrm>
            <a:off x="391225" y="2957375"/>
            <a:ext cx="40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Google Sans"/>
              <a:ea typeface="Google Sans"/>
              <a:cs typeface="Google Sans"/>
              <a:sym typeface="Google Sans"/>
            </a:endParaRPr>
          </a:p>
        </p:txBody>
      </p:sp>
      <p:cxnSp>
        <p:nvCxnSpPr>
          <p:cNvPr id="425" name="Google Shape;425;p50"/>
          <p:cNvCxnSpPr/>
          <p:nvPr/>
        </p:nvCxnSpPr>
        <p:spPr>
          <a:xfrm>
            <a:off x="226242" y="1801639"/>
            <a:ext cx="0" cy="1077900"/>
          </a:xfrm>
          <a:prstGeom prst="straightConnector1">
            <a:avLst/>
          </a:prstGeom>
          <a:noFill/>
          <a:ln w="28575" cap="flat" cmpd="sng">
            <a:solidFill>
              <a:srgbClr val="EA4335"/>
            </a:solidFill>
            <a:prstDash val="solid"/>
            <a:round/>
            <a:headEnd type="none" w="med" len="med"/>
            <a:tailEnd type="none" w="med" len="med"/>
          </a:ln>
        </p:spPr>
      </p:cxnSp>
      <p:pic>
        <p:nvPicPr>
          <p:cNvPr id="426" name="Google Shape;426;p50"/>
          <p:cNvPicPr preferRelativeResize="0"/>
          <p:nvPr/>
        </p:nvPicPr>
        <p:blipFill rotWithShape="1">
          <a:blip r:embed="rId3">
            <a:alphaModFix/>
          </a:blip>
          <a:srcRect l="1867" r="1858"/>
          <a:stretch/>
        </p:blipFill>
        <p:spPr>
          <a:xfrm>
            <a:off x="4279400" y="2015600"/>
            <a:ext cx="4752574" cy="1655600"/>
          </a:xfrm>
          <a:prstGeom prst="rect">
            <a:avLst/>
          </a:prstGeom>
          <a:noFill/>
          <a:ln>
            <a:noFill/>
          </a:ln>
        </p:spPr>
      </p:pic>
      <p:sp>
        <p:nvSpPr>
          <p:cNvPr id="427" name="Google Shape;427;p50"/>
          <p:cNvSpPr/>
          <p:nvPr/>
        </p:nvSpPr>
        <p:spPr>
          <a:xfrm>
            <a:off x="4279400" y="2514600"/>
            <a:ext cx="4152900" cy="36576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428" name="Google Shape;428;p5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Distillate: i-cache</a:t>
            </a:r>
            <a:endParaRPr sz="3200" b="1">
              <a:latin typeface="Google Sans"/>
              <a:ea typeface="Google Sans"/>
              <a:cs typeface="Google Sans"/>
              <a:sym typeface="Google Sans"/>
            </a:endParaRPr>
          </a:p>
        </p:txBody>
      </p:sp>
      <p:sp>
        <p:nvSpPr>
          <p:cNvPr id="2" name="Google Shape;129;p28">
            <a:extLst>
              <a:ext uri="{FF2B5EF4-FFF2-40B4-BE49-F238E27FC236}">
                <a16:creationId xmlns:a16="http://schemas.microsoft.com/office/drawing/2014/main" id="{5E44526F-5DC8-7F0D-E753-691C5D8E476F}"/>
              </a:ext>
            </a:extLst>
          </p:cNvPr>
          <p:cNvSpPr/>
          <p:nvPr/>
        </p:nvSpPr>
        <p:spPr>
          <a:xfrm>
            <a:off x="1316417" y="4211425"/>
            <a:ext cx="6511167" cy="7183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latin typeface="Google Sans"/>
                <a:ea typeface="Google Sans"/>
                <a:cs typeface="Google Sans"/>
                <a:sym typeface="Google Sans"/>
              </a:rPr>
              <a:t>CFAR’s </a:t>
            </a:r>
            <a:r>
              <a:rPr lang="en-US" sz="1600" dirty="0" err="1">
                <a:latin typeface="Google Sans"/>
                <a:ea typeface="Google Sans"/>
                <a:cs typeface="Google Sans"/>
                <a:sym typeface="Google Sans"/>
              </a:rPr>
              <a:t>i</a:t>
            </a:r>
            <a:r>
              <a:rPr lang="en-US" sz="1600" dirty="0">
                <a:latin typeface="Google Sans"/>
                <a:ea typeface="Google Sans"/>
                <a:cs typeface="Google Sans"/>
                <a:sym typeface="Google Sans"/>
              </a:rPr>
              <a:t>-cache distillate will produce the precise sequence of instructions executed by P irrespective of where the code is loaded </a:t>
            </a:r>
            <a:endParaRPr sz="1600" dirty="0">
              <a:latin typeface="Google Sans"/>
              <a:ea typeface="Google Sans"/>
              <a:cs typeface="Google Sans"/>
              <a:sym typeface="Google Sans"/>
            </a:endParaRPr>
          </a:p>
        </p:txBody>
      </p:sp>
      <p:sp>
        <p:nvSpPr>
          <p:cNvPr id="3" name="Slide Number Placeholder 2">
            <a:extLst>
              <a:ext uri="{FF2B5EF4-FFF2-40B4-BE49-F238E27FC236}">
                <a16:creationId xmlns:a16="http://schemas.microsoft.com/office/drawing/2014/main" id="{5059EE54-08E8-8110-7FFA-27F6A10D74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289241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67"/>
          <p:cNvPicPr preferRelativeResize="0"/>
          <p:nvPr/>
        </p:nvPicPr>
        <p:blipFill>
          <a:blip r:embed="rId3">
            <a:alphaModFix/>
          </a:blip>
          <a:stretch>
            <a:fillRect/>
          </a:stretch>
        </p:blipFill>
        <p:spPr>
          <a:xfrm>
            <a:off x="3376975" y="1108725"/>
            <a:ext cx="5513676" cy="1819136"/>
          </a:xfrm>
          <a:prstGeom prst="rect">
            <a:avLst/>
          </a:prstGeom>
          <a:noFill/>
          <a:ln>
            <a:noFill/>
          </a:ln>
        </p:spPr>
      </p:pic>
      <p:sp>
        <p:nvSpPr>
          <p:cNvPr id="737" name="Google Shape;737;p67"/>
          <p:cNvSpPr txBox="1">
            <a:spLocks noGrp="1"/>
          </p:cNvSpPr>
          <p:nvPr>
            <p:ph type="title"/>
          </p:nvPr>
        </p:nvSpPr>
        <p:spPr>
          <a:xfrm>
            <a:off x="168950" y="184375"/>
            <a:ext cx="887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Constant-Time Violation in AES </a:t>
            </a:r>
            <a:endParaRPr sz="3200"/>
          </a:p>
        </p:txBody>
      </p:sp>
      <p:sp>
        <p:nvSpPr>
          <p:cNvPr id="738" name="Google Shape;738;p67"/>
          <p:cNvSpPr/>
          <p:nvPr/>
        </p:nvSpPr>
        <p:spPr>
          <a:xfrm>
            <a:off x="3031250" y="1340100"/>
            <a:ext cx="5705100" cy="26079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B82AB0DB-CC3B-D34B-3458-A6D42A8EB7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964024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68"/>
          <p:cNvPicPr preferRelativeResize="0"/>
          <p:nvPr/>
        </p:nvPicPr>
        <p:blipFill>
          <a:blip r:embed="rId3">
            <a:alphaModFix/>
          </a:blip>
          <a:stretch>
            <a:fillRect/>
          </a:stretch>
        </p:blipFill>
        <p:spPr>
          <a:xfrm>
            <a:off x="3376975" y="1108725"/>
            <a:ext cx="5513676" cy="1819136"/>
          </a:xfrm>
          <a:prstGeom prst="rect">
            <a:avLst/>
          </a:prstGeom>
          <a:noFill/>
          <a:ln>
            <a:noFill/>
          </a:ln>
        </p:spPr>
      </p:pic>
      <p:sp>
        <p:nvSpPr>
          <p:cNvPr id="744" name="Google Shape;744;p68"/>
          <p:cNvSpPr txBox="1">
            <a:spLocks noGrp="1"/>
          </p:cNvSpPr>
          <p:nvPr>
            <p:ph type="title"/>
          </p:nvPr>
        </p:nvSpPr>
        <p:spPr>
          <a:xfrm>
            <a:off x="168950" y="184375"/>
            <a:ext cx="887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Constant-Time Violation in AES </a:t>
            </a:r>
            <a:endParaRPr sz="3200"/>
          </a:p>
        </p:txBody>
      </p:sp>
      <p:sp>
        <p:nvSpPr>
          <p:cNvPr id="745" name="Google Shape;745;p68"/>
          <p:cNvSpPr txBox="1"/>
          <p:nvPr/>
        </p:nvSpPr>
        <p:spPr>
          <a:xfrm>
            <a:off x="408881" y="1302832"/>
            <a:ext cx="4923300" cy="714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600">
                <a:solidFill>
                  <a:schemeClr val="dk1"/>
                </a:solidFill>
                <a:latin typeface="Google Sans"/>
                <a:ea typeface="Google Sans"/>
                <a:cs typeface="Google Sans"/>
                <a:sym typeface="Google Sans"/>
              </a:rPr>
              <a:t>Projection showing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constant-time violation</a:t>
            </a:r>
            <a:endParaRPr sz="1600">
              <a:solidFill>
                <a:schemeClr val="dk1"/>
              </a:solidFill>
              <a:latin typeface="Google Sans"/>
              <a:ea typeface="Google Sans"/>
              <a:cs typeface="Google Sans"/>
              <a:sym typeface="Google Sans"/>
            </a:endParaRPr>
          </a:p>
        </p:txBody>
      </p:sp>
      <p:cxnSp>
        <p:nvCxnSpPr>
          <p:cNvPr id="746" name="Google Shape;746;p68"/>
          <p:cNvCxnSpPr/>
          <p:nvPr/>
        </p:nvCxnSpPr>
        <p:spPr>
          <a:xfrm>
            <a:off x="790750" y="1244717"/>
            <a:ext cx="0" cy="772200"/>
          </a:xfrm>
          <a:prstGeom prst="straightConnector1">
            <a:avLst/>
          </a:prstGeom>
          <a:noFill/>
          <a:ln w="28575" cap="flat" cmpd="sng">
            <a:solidFill>
              <a:srgbClr val="EA4335"/>
            </a:solidFill>
            <a:prstDash val="solid"/>
            <a:round/>
            <a:headEnd type="none" w="med" len="med"/>
            <a:tailEnd type="none" w="med" len="med"/>
          </a:ln>
        </p:spPr>
      </p:cxnSp>
      <p:sp>
        <p:nvSpPr>
          <p:cNvPr id="747" name="Google Shape;747;p68"/>
          <p:cNvSpPr/>
          <p:nvPr/>
        </p:nvSpPr>
        <p:spPr>
          <a:xfrm>
            <a:off x="3961750" y="2102050"/>
            <a:ext cx="28962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748" name="Google Shape;748;p68"/>
          <p:cNvSpPr/>
          <p:nvPr/>
        </p:nvSpPr>
        <p:spPr>
          <a:xfrm>
            <a:off x="4149875" y="2709675"/>
            <a:ext cx="28083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749" name="Google Shape;749;p68"/>
          <p:cNvSpPr/>
          <p:nvPr/>
        </p:nvSpPr>
        <p:spPr>
          <a:xfrm>
            <a:off x="3809350" y="1490450"/>
            <a:ext cx="23277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CB0537C4-3E2C-9A42-C861-A52A159300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23031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69"/>
          <p:cNvPicPr preferRelativeResize="0"/>
          <p:nvPr/>
        </p:nvPicPr>
        <p:blipFill>
          <a:blip r:embed="rId3">
            <a:alphaModFix/>
          </a:blip>
          <a:stretch>
            <a:fillRect/>
          </a:stretch>
        </p:blipFill>
        <p:spPr>
          <a:xfrm>
            <a:off x="3376892" y="3695126"/>
            <a:ext cx="5513832" cy="578952"/>
          </a:xfrm>
          <a:prstGeom prst="rect">
            <a:avLst/>
          </a:prstGeom>
          <a:noFill/>
          <a:ln>
            <a:noFill/>
          </a:ln>
        </p:spPr>
      </p:pic>
      <p:pic>
        <p:nvPicPr>
          <p:cNvPr id="755" name="Google Shape;755;p69"/>
          <p:cNvPicPr preferRelativeResize="0"/>
          <p:nvPr/>
        </p:nvPicPr>
        <p:blipFill>
          <a:blip r:embed="rId4">
            <a:alphaModFix/>
          </a:blip>
          <a:stretch>
            <a:fillRect/>
          </a:stretch>
        </p:blipFill>
        <p:spPr>
          <a:xfrm>
            <a:off x="3376975" y="1108725"/>
            <a:ext cx="5513676" cy="1819136"/>
          </a:xfrm>
          <a:prstGeom prst="rect">
            <a:avLst/>
          </a:prstGeom>
          <a:noFill/>
          <a:ln>
            <a:noFill/>
          </a:ln>
        </p:spPr>
      </p:pic>
      <p:sp>
        <p:nvSpPr>
          <p:cNvPr id="756" name="Google Shape;756;p69"/>
          <p:cNvSpPr txBox="1">
            <a:spLocks noGrp="1"/>
          </p:cNvSpPr>
          <p:nvPr>
            <p:ph type="title"/>
          </p:nvPr>
        </p:nvSpPr>
        <p:spPr>
          <a:xfrm>
            <a:off x="168950" y="184375"/>
            <a:ext cx="887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Constant-Time Violation in AES </a:t>
            </a:r>
            <a:endParaRPr sz="3200"/>
          </a:p>
        </p:txBody>
      </p:sp>
      <p:sp>
        <p:nvSpPr>
          <p:cNvPr id="757" name="Google Shape;757;p69"/>
          <p:cNvSpPr txBox="1"/>
          <p:nvPr/>
        </p:nvSpPr>
        <p:spPr>
          <a:xfrm>
            <a:off x="408881" y="1302832"/>
            <a:ext cx="4923300" cy="714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600">
                <a:solidFill>
                  <a:schemeClr val="dk1"/>
                </a:solidFill>
                <a:latin typeface="Google Sans"/>
                <a:ea typeface="Google Sans"/>
                <a:cs typeface="Google Sans"/>
                <a:sym typeface="Google Sans"/>
              </a:rPr>
              <a:t>Projection showing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constant-time violation</a:t>
            </a:r>
            <a:endParaRPr sz="1600">
              <a:solidFill>
                <a:schemeClr val="dk1"/>
              </a:solidFill>
              <a:latin typeface="Google Sans"/>
              <a:ea typeface="Google Sans"/>
              <a:cs typeface="Google Sans"/>
              <a:sym typeface="Google Sans"/>
            </a:endParaRPr>
          </a:p>
        </p:txBody>
      </p:sp>
      <p:cxnSp>
        <p:nvCxnSpPr>
          <p:cNvPr id="758" name="Google Shape;758;p69"/>
          <p:cNvCxnSpPr/>
          <p:nvPr/>
        </p:nvCxnSpPr>
        <p:spPr>
          <a:xfrm>
            <a:off x="790750" y="1244717"/>
            <a:ext cx="0" cy="772200"/>
          </a:xfrm>
          <a:prstGeom prst="straightConnector1">
            <a:avLst/>
          </a:prstGeom>
          <a:noFill/>
          <a:ln w="28575" cap="flat" cmpd="sng">
            <a:solidFill>
              <a:srgbClr val="EA4335"/>
            </a:solidFill>
            <a:prstDash val="solid"/>
            <a:round/>
            <a:headEnd type="none" w="med" len="med"/>
            <a:tailEnd type="none" w="med" len="med"/>
          </a:ln>
        </p:spPr>
      </p:cxnSp>
      <p:sp>
        <p:nvSpPr>
          <p:cNvPr id="759" name="Google Shape;759;p69"/>
          <p:cNvSpPr/>
          <p:nvPr/>
        </p:nvSpPr>
        <p:spPr>
          <a:xfrm>
            <a:off x="3961750" y="2102050"/>
            <a:ext cx="28962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760" name="Google Shape;760;p69"/>
          <p:cNvSpPr/>
          <p:nvPr/>
        </p:nvSpPr>
        <p:spPr>
          <a:xfrm>
            <a:off x="4149875" y="2709675"/>
            <a:ext cx="28083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761" name="Google Shape;761;p69"/>
          <p:cNvSpPr txBox="1"/>
          <p:nvPr/>
        </p:nvSpPr>
        <p:spPr>
          <a:xfrm>
            <a:off x="3989150" y="4250125"/>
            <a:ext cx="505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p:txBody>
      </p:sp>
      <p:sp>
        <p:nvSpPr>
          <p:cNvPr id="762" name="Google Shape;762;p69"/>
          <p:cNvSpPr txBox="1"/>
          <p:nvPr/>
        </p:nvSpPr>
        <p:spPr>
          <a:xfrm>
            <a:off x="356300" y="3680050"/>
            <a:ext cx="2337600" cy="431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600">
                <a:solidFill>
                  <a:schemeClr val="dk1"/>
                </a:solidFill>
                <a:latin typeface="Google Sans"/>
                <a:ea typeface="Google Sans"/>
                <a:cs typeface="Google Sans"/>
                <a:sym typeface="Google Sans"/>
              </a:rPr>
              <a:t>Projection after fix</a:t>
            </a:r>
            <a:endParaRPr sz="1600">
              <a:solidFill>
                <a:schemeClr val="dk1"/>
              </a:solidFill>
              <a:latin typeface="Google Sans"/>
              <a:ea typeface="Google Sans"/>
              <a:cs typeface="Google Sans"/>
              <a:sym typeface="Google Sans"/>
            </a:endParaRPr>
          </a:p>
        </p:txBody>
      </p:sp>
      <p:cxnSp>
        <p:nvCxnSpPr>
          <p:cNvPr id="763" name="Google Shape;763;p69"/>
          <p:cNvCxnSpPr/>
          <p:nvPr/>
        </p:nvCxnSpPr>
        <p:spPr>
          <a:xfrm>
            <a:off x="809650" y="3554117"/>
            <a:ext cx="0" cy="772200"/>
          </a:xfrm>
          <a:prstGeom prst="straightConnector1">
            <a:avLst/>
          </a:prstGeom>
          <a:noFill/>
          <a:ln w="28575" cap="flat" cmpd="sng">
            <a:solidFill>
              <a:srgbClr val="EA4335"/>
            </a:solidFill>
            <a:prstDash val="solid"/>
            <a:round/>
            <a:headEnd type="none" w="med" len="med"/>
            <a:tailEnd type="none" w="med" len="med"/>
          </a:ln>
        </p:spPr>
      </p:cxnSp>
      <p:sp>
        <p:nvSpPr>
          <p:cNvPr id="764" name="Google Shape;764;p69"/>
          <p:cNvSpPr/>
          <p:nvPr/>
        </p:nvSpPr>
        <p:spPr>
          <a:xfrm>
            <a:off x="3724300" y="4069080"/>
            <a:ext cx="10959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765" name="Google Shape;765;p69"/>
          <p:cNvSpPr/>
          <p:nvPr/>
        </p:nvSpPr>
        <p:spPr>
          <a:xfrm>
            <a:off x="3809350" y="1490450"/>
            <a:ext cx="2327700" cy="24810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BB5D7220-1DAA-C936-A8B4-7E56A2E71D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165106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93"/>
          <p:cNvSpPr txBox="1">
            <a:spLocks noGrp="1"/>
          </p:cNvSpPr>
          <p:nvPr>
            <p:ph type="title"/>
          </p:nvPr>
        </p:nvSpPr>
        <p:spPr>
          <a:xfrm>
            <a:off x="203850" y="184375"/>
            <a:ext cx="873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Loop Summarization in CFAR </a:t>
            </a:r>
            <a:endParaRPr sz="3200" b="1">
              <a:latin typeface="Google Sans"/>
              <a:ea typeface="Google Sans"/>
              <a:cs typeface="Google Sans"/>
              <a:sym typeface="Google Sans"/>
            </a:endParaRPr>
          </a:p>
        </p:txBody>
      </p:sp>
      <p:sp>
        <p:nvSpPr>
          <p:cNvPr id="1034" name="Google Shape;1034;p93"/>
          <p:cNvSpPr txBox="1">
            <a:spLocks noGrp="1"/>
          </p:cNvSpPr>
          <p:nvPr>
            <p:ph type="body" idx="4294967295"/>
          </p:nvPr>
        </p:nvSpPr>
        <p:spPr>
          <a:xfrm>
            <a:off x="311700" y="1152475"/>
            <a:ext cx="8736300" cy="3416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Does not impact precision, only readability</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Best-effort process</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Uses templates for “common” loop access patterns [DMON OSDI’21]</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2 array-based, 2 pointer-chasing patterns</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Requirements:</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Loop body does not branch on value of iteration counter</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Maximum of 2 termination conditions for the loop.</a:t>
            </a:r>
            <a:endParaRPr sz="1600">
              <a:solidFill>
                <a:schemeClr val="dk1"/>
              </a:solidFill>
            </a:endParaRPr>
          </a:p>
        </p:txBody>
      </p:sp>
      <p:sp>
        <p:nvSpPr>
          <p:cNvPr id="2" name="Slide Number Placeholder 1">
            <a:extLst>
              <a:ext uri="{FF2B5EF4-FFF2-40B4-BE49-F238E27FC236}">
                <a16:creationId xmlns:a16="http://schemas.microsoft.com/office/drawing/2014/main" id="{4E0645E1-4B63-F8FB-1953-A8F923C088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4"/>
          <p:cNvSpPr txBox="1">
            <a:spLocks noGrp="1"/>
          </p:cNvSpPr>
          <p:nvPr>
            <p:ph type="title"/>
          </p:nvPr>
        </p:nvSpPr>
        <p:spPr>
          <a:xfrm>
            <a:off x="217200" y="184375"/>
            <a:ext cx="870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Identifying Inefficient Access Patterns</a:t>
            </a:r>
            <a:endParaRPr sz="3200" b="1">
              <a:latin typeface="Google Sans"/>
              <a:ea typeface="Google Sans"/>
              <a:cs typeface="Google Sans"/>
              <a:sym typeface="Google Sans"/>
            </a:endParaRPr>
          </a:p>
          <a:p>
            <a:pPr marL="0" lvl="0" indent="0" algn="ctr" rtl="0">
              <a:spcBef>
                <a:spcPts val="0"/>
              </a:spcBef>
              <a:spcAft>
                <a:spcPts val="0"/>
              </a:spcAft>
              <a:buSzPts val="990"/>
              <a:buNone/>
            </a:pPr>
            <a:endParaRPr sz="3211"/>
          </a:p>
        </p:txBody>
      </p:sp>
      <p:sp>
        <p:nvSpPr>
          <p:cNvPr id="705" name="Google Shape;705;p64"/>
          <p:cNvSpPr txBox="1"/>
          <p:nvPr/>
        </p:nvSpPr>
        <p:spPr>
          <a:xfrm>
            <a:off x="3970250" y="4529400"/>
            <a:ext cx="505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p:txBody>
      </p:sp>
      <p:sp>
        <p:nvSpPr>
          <p:cNvPr id="706" name="Google Shape;706;p64"/>
          <p:cNvSpPr/>
          <p:nvPr/>
        </p:nvSpPr>
        <p:spPr>
          <a:xfrm>
            <a:off x="4272025" y="3566160"/>
            <a:ext cx="3667800" cy="2040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4"/>
          <p:cNvSpPr/>
          <p:nvPr/>
        </p:nvSpPr>
        <p:spPr>
          <a:xfrm>
            <a:off x="4272025" y="3813048"/>
            <a:ext cx="3667800" cy="2040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4"/>
          <p:cNvSpPr txBox="1">
            <a:spLocks noGrp="1"/>
          </p:cNvSpPr>
          <p:nvPr>
            <p:ph type="body" idx="4294967295"/>
          </p:nvPr>
        </p:nvSpPr>
        <p:spPr>
          <a:xfrm>
            <a:off x="311700" y="1152475"/>
            <a:ext cx="8520600" cy="515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Identified a case of false sharing in the IX stack using a simple 5 line projector</a:t>
            </a:r>
            <a:endParaRPr sz="1600">
              <a:solidFill>
                <a:schemeClr val="dk1"/>
              </a:solidFill>
            </a:endParaRPr>
          </a:p>
          <a:p>
            <a:pPr marL="0" lvl="0" indent="0" algn="l" rtl="0">
              <a:lnSpc>
                <a:spcPct val="100000"/>
              </a:lnSpc>
              <a:spcBef>
                <a:spcPts val="1200"/>
              </a:spcBef>
              <a:spcAft>
                <a:spcPts val="0"/>
              </a:spcAft>
              <a:buNone/>
            </a:pPr>
            <a:r>
              <a:rPr lang="en" sz="1600">
                <a:solidFill>
                  <a:schemeClr val="dk1"/>
                </a:solidFill>
              </a:rPr>
              <a:t> </a:t>
            </a:r>
            <a:endParaRPr sz="1600">
              <a:solidFill>
                <a:schemeClr val="dk1"/>
              </a:solidFill>
            </a:endParaRPr>
          </a:p>
          <a:p>
            <a:pPr marL="0" lvl="0" indent="0" algn="l" rtl="0">
              <a:lnSpc>
                <a:spcPct val="100000"/>
              </a:lnSpc>
              <a:spcBef>
                <a:spcPts val="1200"/>
              </a:spcBef>
              <a:spcAft>
                <a:spcPts val="1200"/>
              </a:spcAft>
              <a:buNone/>
            </a:pPr>
            <a:endParaRPr sz="1600">
              <a:solidFill>
                <a:schemeClr val="dk1"/>
              </a:solidFill>
            </a:endParaRPr>
          </a:p>
        </p:txBody>
      </p:sp>
      <p:pic>
        <p:nvPicPr>
          <p:cNvPr id="709" name="Google Shape;709;p64"/>
          <p:cNvPicPr preferRelativeResize="0"/>
          <p:nvPr/>
        </p:nvPicPr>
        <p:blipFill>
          <a:blip r:embed="rId3">
            <a:alphaModFix/>
          </a:blip>
          <a:stretch>
            <a:fillRect/>
          </a:stretch>
        </p:blipFill>
        <p:spPr>
          <a:xfrm>
            <a:off x="2042550" y="1665415"/>
            <a:ext cx="5058898" cy="1176980"/>
          </a:xfrm>
          <a:prstGeom prst="rect">
            <a:avLst/>
          </a:prstGeom>
          <a:noFill/>
          <a:ln>
            <a:noFill/>
          </a:ln>
        </p:spPr>
      </p:pic>
      <p:sp>
        <p:nvSpPr>
          <p:cNvPr id="710" name="Google Shape;710;p64"/>
          <p:cNvSpPr txBox="1">
            <a:spLocks noGrp="1"/>
          </p:cNvSpPr>
          <p:nvPr>
            <p:ph type="body" idx="4294967295"/>
          </p:nvPr>
        </p:nvSpPr>
        <p:spPr>
          <a:xfrm>
            <a:off x="311700" y="2860700"/>
            <a:ext cx="6857100" cy="993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2000"/>
              </a:spcBef>
              <a:spcAft>
                <a:spcPts val="0"/>
              </a:spcAft>
              <a:buClr>
                <a:schemeClr val="dk1"/>
              </a:buClr>
              <a:buSzPts val="1600"/>
              <a:buChar char="●"/>
            </a:pPr>
            <a:r>
              <a:rPr lang="en" sz="1600">
                <a:solidFill>
                  <a:schemeClr val="dk1"/>
                </a:solidFill>
              </a:rPr>
              <a:t>Returned Python lists for send and receive fast paths</a:t>
            </a:r>
            <a:endParaRPr sz="1600">
              <a:solidFill>
                <a:schemeClr val="dk1"/>
              </a:solidFill>
            </a:endParaRPr>
          </a:p>
        </p:txBody>
      </p:sp>
      <p:pic>
        <p:nvPicPr>
          <p:cNvPr id="711" name="Google Shape;711;p64"/>
          <p:cNvPicPr preferRelativeResize="0"/>
          <p:nvPr/>
        </p:nvPicPr>
        <p:blipFill>
          <a:blip r:embed="rId4">
            <a:alphaModFix/>
          </a:blip>
          <a:stretch>
            <a:fillRect/>
          </a:stretch>
        </p:blipFill>
        <p:spPr>
          <a:xfrm>
            <a:off x="2042537" y="3236029"/>
            <a:ext cx="5820927" cy="723096"/>
          </a:xfrm>
          <a:prstGeom prst="rect">
            <a:avLst/>
          </a:prstGeom>
          <a:noFill/>
          <a:ln>
            <a:noFill/>
          </a:ln>
        </p:spPr>
      </p:pic>
      <p:pic>
        <p:nvPicPr>
          <p:cNvPr id="712" name="Google Shape;712;p64"/>
          <p:cNvPicPr preferRelativeResize="0"/>
          <p:nvPr/>
        </p:nvPicPr>
        <p:blipFill>
          <a:blip r:embed="rId5">
            <a:alphaModFix/>
          </a:blip>
          <a:stretch>
            <a:fillRect/>
          </a:stretch>
        </p:blipFill>
        <p:spPr>
          <a:xfrm>
            <a:off x="2042527" y="4123900"/>
            <a:ext cx="3965797" cy="723100"/>
          </a:xfrm>
          <a:prstGeom prst="rect">
            <a:avLst/>
          </a:prstGeom>
          <a:noFill/>
          <a:ln>
            <a:noFill/>
          </a:ln>
        </p:spPr>
      </p:pic>
      <p:sp>
        <p:nvSpPr>
          <p:cNvPr id="713" name="Google Shape;713;p64"/>
          <p:cNvSpPr/>
          <p:nvPr/>
        </p:nvSpPr>
        <p:spPr>
          <a:xfrm>
            <a:off x="3665675" y="4589325"/>
            <a:ext cx="216600" cy="2040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EF14F63A-A744-2848-7760-2478EABB09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16518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5"/>
          <p:cNvSpPr txBox="1">
            <a:spLocks noGrp="1"/>
          </p:cNvSpPr>
          <p:nvPr>
            <p:ph type="title"/>
          </p:nvPr>
        </p:nvSpPr>
        <p:spPr>
          <a:xfrm>
            <a:off x="217200" y="184375"/>
            <a:ext cx="870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Identifying Inefficient Access Patterns</a:t>
            </a:r>
            <a:endParaRPr sz="3200" b="1">
              <a:latin typeface="Google Sans"/>
              <a:ea typeface="Google Sans"/>
              <a:cs typeface="Google Sans"/>
              <a:sym typeface="Google Sans"/>
            </a:endParaRPr>
          </a:p>
          <a:p>
            <a:pPr marL="0" lvl="0" indent="0" algn="ctr" rtl="0">
              <a:spcBef>
                <a:spcPts val="0"/>
              </a:spcBef>
              <a:spcAft>
                <a:spcPts val="0"/>
              </a:spcAft>
              <a:buSzPts val="990"/>
              <a:buNone/>
            </a:pPr>
            <a:endParaRPr sz="3211"/>
          </a:p>
        </p:txBody>
      </p:sp>
      <p:sp>
        <p:nvSpPr>
          <p:cNvPr id="719" name="Google Shape;719;p65"/>
          <p:cNvSpPr txBox="1"/>
          <p:nvPr/>
        </p:nvSpPr>
        <p:spPr>
          <a:xfrm>
            <a:off x="3970250" y="4529400"/>
            <a:ext cx="505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p:txBody>
      </p:sp>
      <p:sp>
        <p:nvSpPr>
          <p:cNvPr id="720" name="Google Shape;720;p65"/>
          <p:cNvSpPr/>
          <p:nvPr/>
        </p:nvSpPr>
        <p:spPr>
          <a:xfrm>
            <a:off x="4272025" y="3566160"/>
            <a:ext cx="3667800" cy="2040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5"/>
          <p:cNvSpPr/>
          <p:nvPr/>
        </p:nvSpPr>
        <p:spPr>
          <a:xfrm>
            <a:off x="4272025" y="3813048"/>
            <a:ext cx="3667800" cy="2040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5"/>
          <p:cNvSpPr/>
          <p:nvPr/>
        </p:nvSpPr>
        <p:spPr>
          <a:xfrm>
            <a:off x="1102950" y="4257375"/>
            <a:ext cx="6938100" cy="6555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Medium"/>
                <a:ea typeface="Google Sans Medium"/>
                <a:cs typeface="Google Sans Medium"/>
                <a:sym typeface="Google Sans Medium"/>
              </a:rPr>
              <a:t>CFAR enables developers to identify inefficient access patterns </a:t>
            </a:r>
            <a:br>
              <a:rPr lang="en" sz="1600">
                <a:latin typeface="Google Sans Medium"/>
                <a:ea typeface="Google Sans Medium"/>
                <a:cs typeface="Google Sans Medium"/>
                <a:sym typeface="Google Sans Medium"/>
              </a:rPr>
            </a:br>
            <a:r>
              <a:rPr lang="en" sz="1600">
                <a:latin typeface="Google Sans Medium"/>
                <a:ea typeface="Google Sans Medium"/>
                <a:cs typeface="Google Sans Medium"/>
                <a:sym typeface="Google Sans Medium"/>
              </a:rPr>
              <a:t>without elaborate benchmarking</a:t>
            </a:r>
            <a:endParaRPr sz="1600">
              <a:latin typeface="Google Sans Medium"/>
              <a:ea typeface="Google Sans Medium"/>
              <a:cs typeface="Google Sans Medium"/>
              <a:sym typeface="Google Sans Medium"/>
            </a:endParaRPr>
          </a:p>
        </p:txBody>
      </p:sp>
      <p:sp>
        <p:nvSpPr>
          <p:cNvPr id="723" name="Google Shape;723;p65"/>
          <p:cNvSpPr txBox="1">
            <a:spLocks noGrp="1"/>
          </p:cNvSpPr>
          <p:nvPr>
            <p:ph type="body" idx="4294967295"/>
          </p:nvPr>
        </p:nvSpPr>
        <p:spPr>
          <a:xfrm>
            <a:off x="311700" y="1152475"/>
            <a:ext cx="8520600" cy="824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Re-organized </a:t>
            </a:r>
            <a:r>
              <a:rPr lang="en" sz="1600">
                <a:solidFill>
                  <a:schemeClr val="dk1"/>
                </a:solidFill>
                <a:latin typeface="Fira Code"/>
                <a:ea typeface="Fira Code"/>
                <a:cs typeface="Fira Code"/>
                <a:sym typeface="Fira Code"/>
              </a:rPr>
              <a:t>struct tcp_pcb</a:t>
            </a:r>
            <a:r>
              <a:rPr lang="en" sz="1600">
                <a:solidFill>
                  <a:schemeClr val="dk1"/>
                </a:solidFill>
              </a:rPr>
              <a:t> for cache efficiency (confirmed by projector)</a:t>
            </a:r>
            <a:endParaRPr sz="1600">
              <a:solidFill>
                <a:schemeClr val="dk1"/>
              </a:solidFill>
            </a:endParaRPr>
          </a:p>
          <a:p>
            <a:pPr marL="0" lvl="0" indent="0" algn="l" rtl="0">
              <a:lnSpc>
                <a:spcPct val="100000"/>
              </a:lnSpc>
              <a:spcBef>
                <a:spcPts val="1200"/>
              </a:spcBef>
              <a:spcAft>
                <a:spcPts val="0"/>
              </a:spcAft>
              <a:buNone/>
            </a:pPr>
            <a:r>
              <a:rPr lang="en" sz="1600">
                <a:solidFill>
                  <a:schemeClr val="dk1"/>
                </a:solidFill>
              </a:rPr>
              <a:t> </a:t>
            </a:r>
            <a:endParaRPr sz="1600">
              <a:solidFill>
                <a:schemeClr val="dk1"/>
              </a:solidFill>
            </a:endParaRPr>
          </a:p>
          <a:p>
            <a:pPr marL="0" lvl="0" indent="0" algn="l" rtl="0">
              <a:lnSpc>
                <a:spcPct val="100000"/>
              </a:lnSpc>
              <a:spcBef>
                <a:spcPts val="1200"/>
              </a:spcBef>
              <a:spcAft>
                <a:spcPts val="1200"/>
              </a:spcAft>
              <a:buNone/>
            </a:pPr>
            <a:endParaRPr sz="1600">
              <a:solidFill>
                <a:schemeClr val="dk1"/>
              </a:solidFill>
            </a:endParaRPr>
          </a:p>
        </p:txBody>
      </p:sp>
      <p:pic>
        <p:nvPicPr>
          <p:cNvPr id="724" name="Google Shape;724;p65"/>
          <p:cNvPicPr preferRelativeResize="0"/>
          <p:nvPr/>
        </p:nvPicPr>
        <p:blipFill>
          <a:blip r:embed="rId3">
            <a:alphaModFix/>
          </a:blip>
          <a:stretch>
            <a:fillRect/>
          </a:stretch>
        </p:blipFill>
        <p:spPr>
          <a:xfrm>
            <a:off x="1764100" y="1777529"/>
            <a:ext cx="5492199" cy="2239525"/>
          </a:xfrm>
          <a:prstGeom prst="rect">
            <a:avLst/>
          </a:prstGeom>
          <a:noFill/>
          <a:ln>
            <a:noFill/>
          </a:ln>
        </p:spPr>
      </p:pic>
      <p:sp>
        <p:nvSpPr>
          <p:cNvPr id="2" name="Slide Number Placeholder 1">
            <a:extLst>
              <a:ext uri="{FF2B5EF4-FFF2-40B4-BE49-F238E27FC236}">
                <a16:creationId xmlns:a16="http://schemas.microsoft.com/office/drawing/2014/main" id="{A1FB1FBE-FD90-030D-C876-3D7A96954A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2060005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p:nvPr/>
        </p:nvSpPr>
        <p:spPr>
          <a:xfrm>
            <a:off x="1618593" y="1190225"/>
            <a:ext cx="5508507" cy="24156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6"/>
          <p:cNvSpPr/>
          <p:nvPr/>
        </p:nvSpPr>
        <p:spPr>
          <a:xfrm>
            <a:off x="5151275" y="1317750"/>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Overview</a:t>
            </a:r>
            <a:endParaRPr sz="3200" b="1" dirty="0">
              <a:latin typeface="Google Sans"/>
              <a:ea typeface="Google Sans"/>
              <a:cs typeface="Google Sans"/>
              <a:sym typeface="Google Sans"/>
            </a:endParaRPr>
          </a:p>
        </p:txBody>
      </p:sp>
      <p:sp>
        <p:nvSpPr>
          <p:cNvPr id="203" name="Google Shape;203;p36"/>
          <p:cNvSpPr/>
          <p:nvPr/>
        </p:nvSpPr>
        <p:spPr>
          <a:xfrm>
            <a:off x="3737124" y="1883125"/>
            <a:ext cx="11430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204" name="Google Shape;204;p36"/>
          <p:cNvGrpSpPr/>
          <p:nvPr/>
        </p:nvGrpSpPr>
        <p:grpSpPr>
          <a:xfrm>
            <a:off x="157854" y="1883125"/>
            <a:ext cx="1646400" cy="668700"/>
            <a:chOff x="142950" y="2283900"/>
            <a:chExt cx="1646400"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stCxn id="205" idx="3"/>
              <a:endCxn id="207" idx="1"/>
            </p:cNvCxnSpPr>
            <p:nvPr/>
          </p:nvCxnSpPr>
          <p:spPr>
            <a:xfrm>
              <a:off x="1380150" y="2618250"/>
              <a:ext cx="409200" cy="900"/>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stCxn id="207" idx="3"/>
            <a:endCxn id="203" idx="1"/>
          </p:cNvCxnSpPr>
          <p:nvPr/>
        </p:nvCxnSpPr>
        <p:spPr>
          <a:xfrm rot="10800000" flipH="1">
            <a:off x="3420100" y="2217600"/>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317750"/>
            <a:ext cx="16158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Distillation</a:t>
            </a:r>
            <a:endParaRPr sz="1600">
              <a:latin typeface="Google Sans"/>
              <a:ea typeface="Google Sans"/>
              <a:cs typeface="Google Sans"/>
              <a:sym typeface="Google Sans"/>
            </a:endParaRPr>
          </a:p>
        </p:txBody>
      </p:sp>
      <p:sp>
        <p:nvSpPr>
          <p:cNvPr id="209" name="Google Shape;209;p36"/>
          <p:cNvSpPr txBox="1"/>
          <p:nvPr/>
        </p:nvSpPr>
        <p:spPr>
          <a:xfrm>
            <a:off x="1838954" y="3128825"/>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0" name="Google Shape;210;p36"/>
          <p:cNvSpPr txBox="1"/>
          <p:nvPr/>
        </p:nvSpPr>
        <p:spPr>
          <a:xfrm>
            <a:off x="5374554" y="3128825"/>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453896"/>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482809"/>
            <a:ext cx="365760" cy="329184"/>
          </a:xfrm>
          <a:prstGeom prst="rect">
            <a:avLst/>
          </a:prstGeom>
          <a:noFill/>
          <a:ln>
            <a:noFill/>
          </a:ln>
        </p:spPr>
      </p:pic>
      <p:cxnSp>
        <p:nvCxnSpPr>
          <p:cNvPr id="213" name="Google Shape;213;p36"/>
          <p:cNvCxnSpPr>
            <a:stCxn id="214" idx="3"/>
            <a:endCxn id="211" idx="1"/>
          </p:cNvCxnSpPr>
          <p:nvPr/>
        </p:nvCxnSpPr>
        <p:spPr>
          <a:xfrm>
            <a:off x="6832154" y="1657296"/>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011680"/>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2569464"/>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039112"/>
            <a:ext cx="365760" cy="329184"/>
          </a:xfrm>
          <a:prstGeom prst="rect">
            <a:avLst/>
          </a:prstGeom>
          <a:noFill/>
          <a:ln>
            <a:noFill/>
          </a:ln>
        </p:spPr>
      </p:pic>
      <p:cxnSp>
        <p:nvCxnSpPr>
          <p:cNvPr id="220" name="Google Shape;220;p36"/>
          <p:cNvCxnSpPr>
            <a:stCxn id="221" idx="3"/>
            <a:endCxn id="215" idx="1"/>
          </p:cNvCxnSpPr>
          <p:nvPr/>
        </p:nvCxnSpPr>
        <p:spPr>
          <a:xfrm>
            <a:off x="6853711" y="2217480"/>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stCxn id="223" idx="3"/>
            <a:endCxn id="217" idx="1"/>
          </p:cNvCxnSpPr>
          <p:nvPr/>
        </p:nvCxnSpPr>
        <p:spPr>
          <a:xfrm>
            <a:off x="6839604" y="2775204"/>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stCxn id="203" idx="3"/>
            <a:endCxn id="200" idx="1"/>
          </p:cNvCxnSpPr>
          <p:nvPr/>
        </p:nvCxnSpPr>
        <p:spPr>
          <a:xfrm>
            <a:off x="4880124" y="2217475"/>
            <a:ext cx="271200" cy="900"/>
          </a:xfrm>
          <a:prstGeom prst="straightConnector1">
            <a:avLst/>
          </a:prstGeom>
          <a:noFill/>
          <a:ln w="28575" cap="flat" cmpd="sng">
            <a:solidFill>
              <a:schemeClr val="dk1"/>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4F9B12AB-F6B0-3DA7-7BFE-8C6D4E22D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671251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p:nvPr/>
        </p:nvSpPr>
        <p:spPr>
          <a:xfrm>
            <a:off x="1618593" y="1190225"/>
            <a:ext cx="5508507" cy="24156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6"/>
          <p:cNvSpPr/>
          <p:nvPr/>
        </p:nvSpPr>
        <p:spPr>
          <a:xfrm>
            <a:off x="5151275" y="1317750"/>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Projection</a:t>
            </a:r>
            <a:endParaRPr sz="1600">
              <a:latin typeface="Google Sans"/>
              <a:ea typeface="Google Sans"/>
              <a:cs typeface="Google Sans"/>
              <a:sym typeface="Google Sans"/>
            </a:endParaRPr>
          </a:p>
        </p:txBody>
      </p:sp>
      <p:sp>
        <p:nvSpPr>
          <p:cNvPr id="201" name="Google Shape;201;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Overview</a:t>
            </a:r>
            <a:endParaRPr sz="3200" b="1">
              <a:latin typeface="Google Sans"/>
              <a:ea typeface="Google Sans"/>
              <a:cs typeface="Google Sans"/>
              <a:sym typeface="Google Sans"/>
            </a:endParaRPr>
          </a:p>
        </p:txBody>
      </p:sp>
      <p:sp>
        <p:nvSpPr>
          <p:cNvPr id="202" name="Google Shape;202;p36"/>
          <p:cNvSpPr txBox="1"/>
          <p:nvPr/>
        </p:nvSpPr>
        <p:spPr>
          <a:xfrm>
            <a:off x="-176700" y="3835750"/>
            <a:ext cx="94974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Distillate is uniquely determined by input program </a:t>
            </a:r>
            <a:endParaRPr sz="1600" dirty="0">
              <a:solidFill>
                <a:schemeClr val="dk1"/>
              </a:solidFill>
              <a:latin typeface="Google Sans"/>
              <a:ea typeface="Google Sans"/>
              <a:cs typeface="Google Sans"/>
              <a:sym typeface="Google Sans"/>
            </a:endParaRPr>
          </a:p>
          <a:p>
            <a:pPr marL="0" lvl="0" indent="0" algn="ctr" rtl="0">
              <a:spcBef>
                <a:spcPts val="0"/>
              </a:spcBef>
              <a:spcAft>
                <a:spcPts val="0"/>
              </a:spcAft>
              <a:buNone/>
            </a:pPr>
            <a:endParaRPr sz="1600" dirty="0">
              <a:solidFill>
                <a:schemeClr val="dk1"/>
              </a:solidFill>
              <a:latin typeface="Google Sans"/>
              <a:ea typeface="Google Sans"/>
              <a:cs typeface="Google Sans"/>
              <a:sym typeface="Google Sans"/>
            </a:endParaRPr>
          </a:p>
        </p:txBody>
      </p:sp>
      <p:sp>
        <p:nvSpPr>
          <p:cNvPr id="203" name="Google Shape;203;p36"/>
          <p:cNvSpPr/>
          <p:nvPr/>
        </p:nvSpPr>
        <p:spPr>
          <a:xfrm>
            <a:off x="3737124" y="1883125"/>
            <a:ext cx="11430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204" name="Google Shape;204;p36"/>
          <p:cNvGrpSpPr/>
          <p:nvPr/>
        </p:nvGrpSpPr>
        <p:grpSpPr>
          <a:xfrm>
            <a:off x="157854" y="1883125"/>
            <a:ext cx="1646400" cy="668700"/>
            <a:chOff x="142950" y="2283900"/>
            <a:chExt cx="1646400" cy="668700"/>
          </a:xfrm>
        </p:grpSpPr>
        <p:sp>
          <p:nvSpPr>
            <p:cNvPr id="205" name="Google Shape;205;p3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06" name="Google Shape;206;p36"/>
            <p:cNvCxnSpPr>
              <a:stCxn id="205" idx="3"/>
              <a:endCxn id="207" idx="1"/>
            </p:cNvCxnSpPr>
            <p:nvPr/>
          </p:nvCxnSpPr>
          <p:spPr>
            <a:xfrm>
              <a:off x="1380150" y="2618250"/>
              <a:ext cx="409200" cy="900"/>
            </a:xfrm>
            <a:prstGeom prst="straightConnector1">
              <a:avLst/>
            </a:prstGeom>
            <a:noFill/>
            <a:ln w="28575" cap="flat" cmpd="sng">
              <a:solidFill>
                <a:schemeClr val="dk1"/>
              </a:solidFill>
              <a:prstDash val="solid"/>
              <a:round/>
              <a:headEnd type="none" w="med" len="med"/>
              <a:tailEnd type="triangle" w="med" len="med"/>
            </a:ln>
          </p:spPr>
        </p:cxnSp>
      </p:grpSp>
      <p:cxnSp>
        <p:nvCxnSpPr>
          <p:cNvPr id="208" name="Google Shape;208;p36"/>
          <p:cNvCxnSpPr>
            <a:stCxn id="207" idx="3"/>
            <a:endCxn id="203" idx="1"/>
          </p:cNvCxnSpPr>
          <p:nvPr/>
        </p:nvCxnSpPr>
        <p:spPr>
          <a:xfrm rot="10800000" flipH="1">
            <a:off x="3420100" y="2217600"/>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07" name="Google Shape;207;p36"/>
          <p:cNvSpPr/>
          <p:nvPr/>
        </p:nvSpPr>
        <p:spPr>
          <a:xfrm>
            <a:off x="1804300" y="1317750"/>
            <a:ext cx="16158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Automated Program Analysis</a:t>
            </a:r>
            <a:endParaRPr sz="1600" dirty="0">
              <a:latin typeface="Google Sans"/>
              <a:ea typeface="Google Sans"/>
              <a:cs typeface="Google Sans"/>
              <a:sym typeface="Google Sans"/>
            </a:endParaRPr>
          </a:p>
        </p:txBody>
      </p:sp>
      <p:sp>
        <p:nvSpPr>
          <p:cNvPr id="209" name="Google Shape;209;p36"/>
          <p:cNvSpPr txBox="1"/>
          <p:nvPr/>
        </p:nvSpPr>
        <p:spPr>
          <a:xfrm>
            <a:off x="1838954" y="3128825"/>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0" name="Google Shape;210;p36"/>
          <p:cNvSpPr txBox="1"/>
          <p:nvPr/>
        </p:nvSpPr>
        <p:spPr>
          <a:xfrm>
            <a:off x="5374554" y="3128825"/>
            <a:ext cx="1546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solidFill>
                <a:schemeClr val="dk1"/>
              </a:solidFill>
              <a:latin typeface="Google Sans"/>
              <a:ea typeface="Google Sans"/>
              <a:cs typeface="Google Sans"/>
              <a:sym typeface="Google Sans"/>
            </a:endParaRPr>
          </a:p>
        </p:txBody>
      </p:sp>
      <p:sp>
        <p:nvSpPr>
          <p:cNvPr id="211" name="Google Shape;211;p36"/>
          <p:cNvSpPr/>
          <p:nvPr/>
        </p:nvSpPr>
        <p:spPr>
          <a:xfrm>
            <a:off x="7368854" y="1453896"/>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12" name="Google Shape;212;p36"/>
          <p:cNvPicPr preferRelativeResize="0"/>
          <p:nvPr/>
        </p:nvPicPr>
        <p:blipFill>
          <a:blip r:embed="rId3">
            <a:alphaModFix/>
          </a:blip>
          <a:stretch>
            <a:fillRect/>
          </a:stretch>
        </p:blipFill>
        <p:spPr>
          <a:xfrm>
            <a:off x="8606754" y="1482809"/>
            <a:ext cx="365760" cy="329184"/>
          </a:xfrm>
          <a:prstGeom prst="rect">
            <a:avLst/>
          </a:prstGeom>
          <a:noFill/>
          <a:ln>
            <a:noFill/>
          </a:ln>
        </p:spPr>
      </p:pic>
      <p:cxnSp>
        <p:nvCxnSpPr>
          <p:cNvPr id="213" name="Google Shape;213;p36"/>
          <p:cNvCxnSpPr>
            <a:stCxn id="214" idx="3"/>
            <a:endCxn id="211" idx="1"/>
          </p:cNvCxnSpPr>
          <p:nvPr/>
        </p:nvCxnSpPr>
        <p:spPr>
          <a:xfrm>
            <a:off x="6832154" y="1657296"/>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15" name="Google Shape;215;p36"/>
          <p:cNvSpPr/>
          <p:nvPr/>
        </p:nvSpPr>
        <p:spPr>
          <a:xfrm>
            <a:off x="7367911" y="2011680"/>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16" name="Google Shape;216;p36"/>
          <p:cNvGrpSpPr/>
          <p:nvPr/>
        </p:nvGrpSpPr>
        <p:grpSpPr>
          <a:xfrm>
            <a:off x="7367904" y="2569464"/>
            <a:ext cx="1615785" cy="411480"/>
            <a:chOff x="7343575" y="2628410"/>
            <a:chExt cx="1615785" cy="457200"/>
          </a:xfrm>
        </p:grpSpPr>
        <p:sp>
          <p:nvSpPr>
            <p:cNvPr id="217" name="Google Shape;217;p36"/>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a:t>
              </a:r>
              <a:endParaRPr sz="1900" baseline="-25000">
                <a:latin typeface="Google Sans"/>
                <a:ea typeface="Google Sans"/>
                <a:cs typeface="Google Sans"/>
                <a:sym typeface="Google Sans"/>
              </a:endParaRPr>
            </a:p>
          </p:txBody>
        </p:sp>
        <p:pic>
          <p:nvPicPr>
            <p:cNvPr id="218" name="Google Shape;218;p36"/>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19" name="Google Shape;219;p36"/>
          <p:cNvPicPr preferRelativeResize="0"/>
          <p:nvPr/>
        </p:nvPicPr>
        <p:blipFill>
          <a:blip r:embed="rId3">
            <a:alphaModFix/>
          </a:blip>
          <a:stretch>
            <a:fillRect/>
          </a:stretch>
        </p:blipFill>
        <p:spPr>
          <a:xfrm>
            <a:off x="8617936" y="2039112"/>
            <a:ext cx="365760" cy="329184"/>
          </a:xfrm>
          <a:prstGeom prst="rect">
            <a:avLst/>
          </a:prstGeom>
          <a:noFill/>
          <a:ln>
            <a:noFill/>
          </a:ln>
        </p:spPr>
      </p:pic>
      <p:cxnSp>
        <p:nvCxnSpPr>
          <p:cNvPr id="220" name="Google Shape;220;p36"/>
          <p:cNvCxnSpPr>
            <a:stCxn id="221" idx="3"/>
            <a:endCxn id="215" idx="1"/>
          </p:cNvCxnSpPr>
          <p:nvPr/>
        </p:nvCxnSpPr>
        <p:spPr>
          <a:xfrm>
            <a:off x="6853711" y="2217480"/>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22" name="Google Shape;222;p36"/>
          <p:cNvCxnSpPr>
            <a:stCxn id="223" idx="3"/>
            <a:endCxn id="217" idx="1"/>
          </p:cNvCxnSpPr>
          <p:nvPr/>
        </p:nvCxnSpPr>
        <p:spPr>
          <a:xfrm>
            <a:off x="6839604" y="2775204"/>
            <a:ext cx="528300" cy="0"/>
          </a:xfrm>
          <a:prstGeom prst="straightConnector1">
            <a:avLst/>
          </a:prstGeom>
          <a:noFill/>
          <a:ln w="28575" cap="flat" cmpd="sng">
            <a:solidFill>
              <a:schemeClr val="dk1"/>
            </a:solidFill>
            <a:prstDash val="solid"/>
            <a:round/>
            <a:headEnd type="none" w="med" len="med"/>
            <a:tailEnd type="triangle" w="med" len="med"/>
          </a:ln>
        </p:spPr>
      </p:cxnSp>
      <p:cxnSp>
        <p:nvCxnSpPr>
          <p:cNvPr id="224" name="Google Shape;224;p36"/>
          <p:cNvCxnSpPr>
            <a:stCxn id="203" idx="3"/>
            <a:endCxn id="200" idx="1"/>
          </p:cNvCxnSpPr>
          <p:nvPr/>
        </p:nvCxnSpPr>
        <p:spPr>
          <a:xfrm>
            <a:off x="4880124" y="2217475"/>
            <a:ext cx="271200" cy="900"/>
          </a:xfrm>
          <a:prstGeom prst="straightConnector1">
            <a:avLst/>
          </a:prstGeom>
          <a:noFill/>
          <a:ln w="28575" cap="flat" cmpd="sng">
            <a:solidFill>
              <a:schemeClr val="dk1"/>
            </a:solidFill>
            <a:prstDash val="solid"/>
            <a:round/>
            <a:headEnd type="none" w="med" len="med"/>
            <a:tailEnd type="triangle" w="med" len="med"/>
          </a:ln>
        </p:spPr>
      </p:cxnSp>
      <p:sp>
        <p:nvSpPr>
          <p:cNvPr id="2" name="Google Shape;654;p57">
            <a:extLst>
              <a:ext uri="{FF2B5EF4-FFF2-40B4-BE49-F238E27FC236}">
                <a16:creationId xmlns:a16="http://schemas.microsoft.com/office/drawing/2014/main" id="{1B4605B4-46D0-DFD5-41A5-5154F3E099C9}"/>
              </a:ext>
            </a:extLst>
          </p:cNvPr>
          <p:cNvSpPr txBox="1"/>
          <p:nvPr/>
        </p:nvSpPr>
        <p:spPr>
          <a:xfrm>
            <a:off x="1838954" y="3140126"/>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sp>
        <p:nvSpPr>
          <p:cNvPr id="3" name="Slide Number Placeholder 2">
            <a:extLst>
              <a:ext uri="{FF2B5EF4-FFF2-40B4-BE49-F238E27FC236}">
                <a16:creationId xmlns:a16="http://schemas.microsoft.com/office/drawing/2014/main" id="{48251E90-D707-C453-7D1F-714FB6B31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367988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Extracting CFAR’s Distillates</a:t>
            </a:r>
            <a:endParaRPr sz="3200" b="1">
              <a:latin typeface="Google Sans"/>
              <a:ea typeface="Google Sans"/>
              <a:cs typeface="Google Sans"/>
              <a:sym typeface="Google Sans"/>
            </a:endParaRPr>
          </a:p>
        </p:txBody>
      </p:sp>
      <p:sp>
        <p:nvSpPr>
          <p:cNvPr id="465" name="Google Shape;465;p52"/>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466" name="Google Shape;466;p52"/>
          <p:cNvGrpSpPr/>
          <p:nvPr/>
        </p:nvGrpSpPr>
        <p:grpSpPr>
          <a:xfrm>
            <a:off x="157850" y="1778575"/>
            <a:ext cx="1468784" cy="668700"/>
            <a:chOff x="142950" y="2283900"/>
            <a:chExt cx="1686900" cy="668700"/>
          </a:xfrm>
        </p:grpSpPr>
        <p:sp>
          <p:nvSpPr>
            <p:cNvPr id="467" name="Google Shape;467;p52"/>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468" name="Google Shape;468;p52"/>
            <p:cNvCxnSpPr>
              <a:stCxn id="467" idx="3"/>
              <a:endCxn id="469"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470" name="Google Shape;470;p52"/>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52"/>
          <p:cNvGrpSpPr/>
          <p:nvPr/>
        </p:nvGrpSpPr>
        <p:grpSpPr>
          <a:xfrm>
            <a:off x="1626600" y="1778575"/>
            <a:ext cx="3419761" cy="668700"/>
            <a:chOff x="142950" y="2283900"/>
            <a:chExt cx="3927600" cy="668700"/>
          </a:xfrm>
        </p:grpSpPr>
        <p:sp>
          <p:nvSpPr>
            <p:cNvPr id="469" name="Google Shape;469;p52"/>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Symbolic Execution</a:t>
              </a:r>
              <a:endParaRPr sz="1600" dirty="0">
                <a:latin typeface="Google Sans"/>
                <a:ea typeface="Google Sans"/>
                <a:cs typeface="Google Sans"/>
                <a:sym typeface="Google Sans"/>
              </a:endParaRPr>
            </a:p>
          </p:txBody>
        </p:sp>
        <p:cxnSp>
          <p:nvCxnSpPr>
            <p:cNvPr id="472" name="Google Shape;472;p52"/>
            <p:cNvCxnSpPr>
              <a:stCxn id="469" idx="3"/>
              <a:endCxn id="473"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474" name="Google Shape;474;p52"/>
          <p:cNvGrpSpPr/>
          <p:nvPr/>
        </p:nvGrpSpPr>
        <p:grpSpPr>
          <a:xfrm>
            <a:off x="5046275" y="1778575"/>
            <a:ext cx="1397212" cy="668700"/>
            <a:chOff x="142950" y="2283900"/>
            <a:chExt cx="1604700" cy="668700"/>
          </a:xfrm>
        </p:grpSpPr>
        <p:sp>
          <p:nvSpPr>
            <p:cNvPr id="473" name="Google Shape;473;p52"/>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475" name="Google Shape;475;p52"/>
            <p:cNvCxnSpPr>
              <a:stCxn id="473" idx="3"/>
              <a:endCxn id="476"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477" name="Google Shape;477;p52"/>
          <p:cNvGrpSpPr/>
          <p:nvPr/>
        </p:nvGrpSpPr>
        <p:grpSpPr>
          <a:xfrm>
            <a:off x="6443537" y="1778575"/>
            <a:ext cx="1552371" cy="668700"/>
            <a:chOff x="142950" y="2283900"/>
            <a:chExt cx="1782900" cy="668700"/>
          </a:xfrm>
        </p:grpSpPr>
        <p:sp>
          <p:nvSpPr>
            <p:cNvPr id="476" name="Google Shape;476;p52"/>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478" name="Google Shape;478;p52"/>
            <p:cNvCxnSpPr>
              <a:stCxn id="476" idx="3"/>
              <a:endCxn id="465"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479" name="Google Shape;479;p52"/>
          <p:cNvGrpSpPr/>
          <p:nvPr/>
        </p:nvGrpSpPr>
        <p:grpSpPr>
          <a:xfrm>
            <a:off x="3332250" y="2112925"/>
            <a:ext cx="1714060" cy="1820250"/>
            <a:chOff x="142950" y="1132350"/>
            <a:chExt cx="1968600" cy="1820250"/>
          </a:xfrm>
        </p:grpSpPr>
        <p:sp>
          <p:nvSpPr>
            <p:cNvPr id="480" name="Google Shape;480;p52"/>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481" name="Google Shape;481;p52"/>
            <p:cNvCxnSpPr>
              <a:stCxn id="480" idx="3"/>
              <a:endCxn id="473"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482" name="Google Shape;482;p52"/>
          <p:cNvCxnSpPr>
            <a:stCxn id="469" idx="3"/>
            <a:endCxn id="480"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483" name="Google Shape;483;p52"/>
          <p:cNvCxnSpPr>
            <a:endCxn id="480"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484" name="Google Shape;484;p52"/>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lt1"/>
                </a:solidFill>
                <a:latin typeface="Google Sans"/>
                <a:ea typeface="Google Sans"/>
                <a:cs typeface="Google Sans"/>
                <a:sym typeface="Google Sans"/>
              </a:rPr>
              <a:t>1</a:t>
            </a:r>
            <a:endParaRPr sz="1600" b="1" dirty="0">
              <a:solidFill>
                <a:schemeClr val="lt1"/>
              </a:solidFill>
              <a:latin typeface="Google Sans"/>
              <a:ea typeface="Google Sans"/>
              <a:cs typeface="Google Sans"/>
              <a:sym typeface="Google Sans"/>
            </a:endParaRPr>
          </a:p>
        </p:txBody>
      </p:sp>
      <p:sp>
        <p:nvSpPr>
          <p:cNvPr id="485" name="Google Shape;485;p52"/>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486" name="Google Shape;486;p52"/>
          <p:cNvSpPr/>
          <p:nvPr/>
        </p:nvSpPr>
        <p:spPr>
          <a:xfrm>
            <a:off x="5594313"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487" name="Google Shape;487;p52"/>
          <p:cNvSpPr/>
          <p:nvPr/>
        </p:nvSpPr>
        <p:spPr>
          <a:xfrm>
            <a:off x="6861838"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488" name="Google Shape;488;p52"/>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FC02E8B2-3C20-E816-E849-4C6DB1726B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40728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Existing Tools are Insufficient! </a:t>
            </a:r>
            <a:endParaRPr sz="3200" b="1" dirty="0">
              <a:latin typeface="Google Sans"/>
              <a:ea typeface="Google Sans"/>
              <a:cs typeface="Google Sans"/>
              <a:sym typeface="Google Sans"/>
            </a:endParaRPr>
          </a:p>
        </p:txBody>
      </p:sp>
      <p:sp>
        <p:nvSpPr>
          <p:cNvPr id="128" name="Google Shape;128;p28"/>
          <p:cNvSpPr txBox="1">
            <a:spLocks noGrp="1"/>
          </p:cNvSpPr>
          <p:nvPr>
            <p:ph type="body" idx="4294967295"/>
          </p:nvPr>
        </p:nvSpPr>
        <p:spPr>
          <a:xfrm>
            <a:off x="457200" y="1152475"/>
            <a:ext cx="8736300" cy="293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Developers rely on profilers and HW counters today</a:t>
            </a:r>
          </a:p>
          <a:p>
            <a:pPr marL="584200" lvl="1" indent="0" algn="l" rtl="0">
              <a:lnSpc>
                <a:spcPct val="100000"/>
              </a:lnSpc>
              <a:spcBef>
                <a:spcPts val="0"/>
              </a:spcBef>
              <a:spcAft>
                <a:spcPts val="0"/>
              </a:spcAft>
              <a:buClr>
                <a:schemeClr val="dk1"/>
              </a:buClr>
              <a:buSzPct val="60000"/>
              <a:buNone/>
            </a:pPr>
            <a:endParaRPr lang="en" sz="1600" dirty="0">
              <a:solidFill>
                <a:schemeClr val="dk1"/>
              </a:solidFill>
            </a:endParaRPr>
          </a:p>
          <a:p>
            <a:pPr marL="457200" lvl="0" indent="-330200" algn="l" rtl="0">
              <a:lnSpc>
                <a:spcPct val="100000"/>
              </a:lnSpc>
              <a:spcBef>
                <a:spcPts val="0"/>
              </a:spcBef>
              <a:spcAft>
                <a:spcPts val="0"/>
              </a:spcAft>
              <a:buClr>
                <a:schemeClr val="dk1"/>
              </a:buClr>
              <a:buSzPct val="60000"/>
              <a:buChar char="●"/>
            </a:pPr>
            <a:r>
              <a:rPr lang="en" sz="1600" dirty="0">
                <a:solidFill>
                  <a:schemeClr val="dk1"/>
                </a:solidFill>
              </a:rPr>
              <a:t>No predictive capability, insights limited to the </a:t>
            </a:r>
            <a:r>
              <a:rPr lang="en" sz="1600" b="1" dirty="0">
                <a:solidFill>
                  <a:srgbClr val="EA4335"/>
                </a:solidFill>
              </a:rPr>
              <a:t>concrete</a:t>
            </a:r>
            <a:r>
              <a:rPr lang="en" sz="1600" dirty="0">
                <a:solidFill>
                  <a:schemeClr val="dk1"/>
                </a:solidFill>
              </a:rPr>
              <a:t> inputs used</a:t>
            </a:r>
          </a:p>
          <a:p>
            <a:pPr indent="-330200">
              <a:lnSpc>
                <a:spcPct val="100000"/>
              </a:lnSpc>
              <a:spcBef>
                <a:spcPts val="2000"/>
              </a:spcBef>
              <a:buClr>
                <a:schemeClr val="dk1"/>
              </a:buClr>
              <a:buSzPct val="60000"/>
            </a:pPr>
            <a:r>
              <a:rPr lang="en-US" sz="1600" dirty="0">
                <a:solidFill>
                  <a:schemeClr val="dk1"/>
                </a:solidFill>
              </a:rPr>
              <a:t>Developers must manually reverse engineer answers to key questions</a:t>
            </a:r>
          </a:p>
          <a:p>
            <a:pPr lvl="1" indent="-330200">
              <a:lnSpc>
                <a:spcPct val="100000"/>
              </a:lnSpc>
              <a:buClr>
                <a:schemeClr val="dk1"/>
              </a:buClr>
              <a:buSzPct val="60000"/>
            </a:pPr>
            <a:r>
              <a:rPr lang="en-US" sz="1600" dirty="0">
                <a:solidFill>
                  <a:schemeClr val="dk1"/>
                </a:solidFill>
              </a:rPr>
              <a:t> Tedious and error-prone, particularly for third-party code</a:t>
            </a:r>
            <a:endParaRPr sz="1600" dirty="0">
              <a:solidFill>
                <a:schemeClr val="dk1"/>
              </a:solidFill>
            </a:endParaRPr>
          </a:p>
          <a:p>
            <a:pPr marL="0" lvl="0" indent="0" algn="l" rtl="0">
              <a:lnSpc>
                <a:spcPct val="100000"/>
              </a:lnSpc>
              <a:spcBef>
                <a:spcPts val="1000"/>
              </a:spcBef>
              <a:spcAft>
                <a:spcPts val="0"/>
              </a:spcAft>
              <a:buSzPct val="60000"/>
              <a:buNone/>
            </a:pPr>
            <a:endParaRPr sz="1600" dirty="0">
              <a:solidFill>
                <a:schemeClr val="dk1"/>
              </a:solidFill>
            </a:endParaRPr>
          </a:p>
        </p:txBody>
      </p:sp>
      <p:sp>
        <p:nvSpPr>
          <p:cNvPr id="3" name="Google Shape;129;p28">
            <a:extLst>
              <a:ext uri="{FF2B5EF4-FFF2-40B4-BE49-F238E27FC236}">
                <a16:creationId xmlns:a16="http://schemas.microsoft.com/office/drawing/2014/main" id="{7B5A0098-3C1F-B1C8-E8CE-DDB72A2C68D2}"/>
              </a:ext>
            </a:extLst>
          </p:cNvPr>
          <p:cNvSpPr/>
          <p:nvPr/>
        </p:nvSpPr>
        <p:spPr>
          <a:xfrm>
            <a:off x="1036950" y="3991025"/>
            <a:ext cx="7070100" cy="747649"/>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Recent patch showed how Linux’s TCP stack had been incurring a bloated cache footprint for over a decade, leading to slowdowns of up to 45%</a:t>
            </a:r>
            <a:endParaRPr sz="1600" dirty="0">
              <a:latin typeface="Google Sans"/>
              <a:ea typeface="Google Sans"/>
              <a:cs typeface="Google Sans"/>
              <a:sym typeface="Google Sans"/>
            </a:endParaRPr>
          </a:p>
        </p:txBody>
      </p:sp>
      <p:sp>
        <p:nvSpPr>
          <p:cNvPr id="4" name="Slide Number Placeholder 3">
            <a:extLst>
              <a:ext uri="{FF2B5EF4-FFF2-40B4-BE49-F238E27FC236}">
                <a16:creationId xmlns:a16="http://schemas.microsoft.com/office/drawing/2014/main" id="{0A529C23-1AAA-5FEF-0391-3082A60488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p:nvPr/>
        </p:nvSpPr>
        <p:spPr>
          <a:xfrm>
            <a:off x="1618593" y="1190225"/>
            <a:ext cx="5508507" cy="24156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7"/>
          <p:cNvSpPr/>
          <p:nvPr/>
        </p:nvSpPr>
        <p:spPr>
          <a:xfrm>
            <a:off x="5151275" y="1317750"/>
            <a:ext cx="18987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Google Sans"/>
              <a:ea typeface="Google Sans"/>
              <a:cs typeface="Google Sans"/>
              <a:sym typeface="Google Sans"/>
            </a:endParaRPr>
          </a:p>
        </p:txBody>
      </p:sp>
      <p:sp>
        <p:nvSpPr>
          <p:cNvPr id="232" name="Google Shape;232;p3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Overview</a:t>
            </a:r>
            <a:endParaRPr sz="3200" b="1">
              <a:latin typeface="Google Sans"/>
              <a:ea typeface="Google Sans"/>
              <a:cs typeface="Google Sans"/>
              <a:sym typeface="Google Sans"/>
            </a:endParaRPr>
          </a:p>
        </p:txBody>
      </p:sp>
      <p:sp>
        <p:nvSpPr>
          <p:cNvPr id="233" name="Google Shape;233;p37"/>
          <p:cNvSpPr/>
          <p:nvPr/>
        </p:nvSpPr>
        <p:spPr>
          <a:xfrm>
            <a:off x="3737115" y="1883113"/>
            <a:ext cx="11430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234" name="Google Shape;234;p37"/>
          <p:cNvGrpSpPr/>
          <p:nvPr/>
        </p:nvGrpSpPr>
        <p:grpSpPr>
          <a:xfrm>
            <a:off x="157854" y="1883125"/>
            <a:ext cx="1646400" cy="668700"/>
            <a:chOff x="142950" y="2283900"/>
            <a:chExt cx="1646400" cy="668700"/>
          </a:xfrm>
        </p:grpSpPr>
        <p:sp>
          <p:nvSpPr>
            <p:cNvPr id="235" name="Google Shape;235;p37"/>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236" name="Google Shape;236;p37"/>
            <p:cNvCxnSpPr>
              <a:stCxn id="235" idx="3"/>
              <a:endCxn id="237" idx="1"/>
            </p:cNvCxnSpPr>
            <p:nvPr/>
          </p:nvCxnSpPr>
          <p:spPr>
            <a:xfrm>
              <a:off x="1380150" y="2618250"/>
              <a:ext cx="409200" cy="900"/>
            </a:xfrm>
            <a:prstGeom prst="straightConnector1">
              <a:avLst/>
            </a:prstGeom>
            <a:noFill/>
            <a:ln w="28575" cap="flat" cmpd="sng">
              <a:solidFill>
                <a:schemeClr val="dk1"/>
              </a:solidFill>
              <a:prstDash val="solid"/>
              <a:round/>
              <a:headEnd type="none" w="med" len="med"/>
              <a:tailEnd type="triangle" w="med" len="med"/>
            </a:ln>
          </p:spPr>
        </p:cxnSp>
      </p:grpSp>
      <p:cxnSp>
        <p:nvCxnSpPr>
          <p:cNvPr id="238" name="Google Shape;238;p37"/>
          <p:cNvCxnSpPr>
            <a:stCxn id="237" idx="3"/>
            <a:endCxn id="233" idx="1"/>
          </p:cNvCxnSpPr>
          <p:nvPr/>
        </p:nvCxnSpPr>
        <p:spPr>
          <a:xfrm rot="10800000" flipH="1">
            <a:off x="3420100" y="2217600"/>
            <a:ext cx="317100" cy="900"/>
          </a:xfrm>
          <a:prstGeom prst="straightConnector1">
            <a:avLst/>
          </a:prstGeom>
          <a:noFill/>
          <a:ln w="28575" cap="flat" cmpd="sng">
            <a:solidFill>
              <a:schemeClr val="dk1"/>
            </a:solidFill>
            <a:prstDash val="solid"/>
            <a:round/>
            <a:headEnd type="none" w="med" len="med"/>
            <a:tailEnd type="triangle" w="med" len="med"/>
          </a:ln>
        </p:spPr>
      </p:cxnSp>
      <p:sp>
        <p:nvSpPr>
          <p:cNvPr id="237" name="Google Shape;237;p37"/>
          <p:cNvSpPr/>
          <p:nvPr/>
        </p:nvSpPr>
        <p:spPr>
          <a:xfrm>
            <a:off x="1804300" y="1317750"/>
            <a:ext cx="1615800" cy="1801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Automated Program Analysis</a:t>
            </a:r>
            <a:endParaRPr sz="1600" dirty="0">
              <a:latin typeface="Google Sans"/>
              <a:ea typeface="Google Sans"/>
              <a:cs typeface="Google Sans"/>
              <a:sym typeface="Google Sans"/>
            </a:endParaRPr>
          </a:p>
        </p:txBody>
      </p:sp>
      <p:cxnSp>
        <p:nvCxnSpPr>
          <p:cNvPr id="239" name="Google Shape;239;p37"/>
          <p:cNvCxnSpPr>
            <a:stCxn id="233" idx="3"/>
            <a:endCxn id="240" idx="1"/>
          </p:cNvCxnSpPr>
          <p:nvPr/>
        </p:nvCxnSpPr>
        <p:spPr>
          <a:xfrm rot="10800000" flipH="1">
            <a:off x="4880115" y="1657363"/>
            <a:ext cx="583500" cy="560100"/>
          </a:xfrm>
          <a:prstGeom prst="straightConnector1">
            <a:avLst/>
          </a:prstGeom>
          <a:noFill/>
          <a:ln w="28575" cap="flat" cmpd="sng">
            <a:solidFill>
              <a:schemeClr val="dk1"/>
            </a:solidFill>
            <a:prstDash val="solid"/>
            <a:round/>
            <a:headEnd type="none" w="med" len="med"/>
            <a:tailEnd type="triangle" w="med" len="med"/>
          </a:ln>
        </p:spPr>
      </p:cxnSp>
      <p:sp>
        <p:nvSpPr>
          <p:cNvPr id="241" name="Google Shape;241;p37"/>
          <p:cNvSpPr/>
          <p:nvPr/>
        </p:nvSpPr>
        <p:spPr>
          <a:xfrm>
            <a:off x="7368854" y="1453896"/>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pic>
        <p:nvPicPr>
          <p:cNvPr id="242" name="Google Shape;242;p37"/>
          <p:cNvPicPr preferRelativeResize="0"/>
          <p:nvPr/>
        </p:nvPicPr>
        <p:blipFill>
          <a:blip r:embed="rId3">
            <a:alphaModFix/>
          </a:blip>
          <a:stretch>
            <a:fillRect/>
          </a:stretch>
        </p:blipFill>
        <p:spPr>
          <a:xfrm>
            <a:off x="8606754" y="1482809"/>
            <a:ext cx="365760" cy="329184"/>
          </a:xfrm>
          <a:prstGeom prst="rect">
            <a:avLst/>
          </a:prstGeom>
          <a:noFill/>
          <a:ln>
            <a:noFill/>
          </a:ln>
        </p:spPr>
      </p:pic>
      <p:cxnSp>
        <p:nvCxnSpPr>
          <p:cNvPr id="243" name="Google Shape;243;p37"/>
          <p:cNvCxnSpPr>
            <a:stCxn id="240" idx="3"/>
            <a:endCxn id="241" idx="1"/>
          </p:cNvCxnSpPr>
          <p:nvPr/>
        </p:nvCxnSpPr>
        <p:spPr>
          <a:xfrm>
            <a:off x="6832091" y="1657325"/>
            <a:ext cx="536700" cy="2400"/>
          </a:xfrm>
          <a:prstGeom prst="straightConnector1">
            <a:avLst/>
          </a:prstGeom>
          <a:noFill/>
          <a:ln w="28575" cap="flat" cmpd="sng">
            <a:solidFill>
              <a:schemeClr val="dk1"/>
            </a:solidFill>
            <a:prstDash val="solid"/>
            <a:round/>
            <a:headEnd type="none" w="med" len="med"/>
            <a:tailEnd type="triangle" w="med" len="med"/>
          </a:ln>
        </p:spPr>
      </p:cxnSp>
      <p:sp>
        <p:nvSpPr>
          <p:cNvPr id="244" name="Google Shape;244;p37"/>
          <p:cNvSpPr/>
          <p:nvPr/>
        </p:nvSpPr>
        <p:spPr>
          <a:xfrm>
            <a:off x="7367911" y="2011680"/>
            <a:ext cx="11430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Answer</a:t>
            </a:r>
            <a:r>
              <a:rPr lang="en" sz="1600" baseline="-25000">
                <a:latin typeface="Google Sans"/>
                <a:ea typeface="Google Sans"/>
                <a:cs typeface="Google Sans"/>
                <a:sym typeface="Google Sans"/>
              </a:rPr>
              <a:t>2</a:t>
            </a:r>
            <a:endParaRPr sz="1600" baseline="-25000">
              <a:latin typeface="Google Sans"/>
              <a:ea typeface="Google Sans"/>
              <a:cs typeface="Google Sans"/>
              <a:sym typeface="Google Sans"/>
            </a:endParaRPr>
          </a:p>
        </p:txBody>
      </p:sp>
      <p:grpSp>
        <p:nvGrpSpPr>
          <p:cNvPr id="245" name="Google Shape;245;p37"/>
          <p:cNvGrpSpPr/>
          <p:nvPr/>
        </p:nvGrpSpPr>
        <p:grpSpPr>
          <a:xfrm>
            <a:off x="7367904" y="2569464"/>
            <a:ext cx="1615785" cy="411480"/>
            <a:chOff x="7343575" y="2628410"/>
            <a:chExt cx="1615785" cy="457200"/>
          </a:xfrm>
        </p:grpSpPr>
        <p:sp>
          <p:nvSpPr>
            <p:cNvPr id="246" name="Google Shape;246;p37"/>
            <p:cNvSpPr/>
            <p:nvPr/>
          </p:nvSpPr>
          <p:spPr>
            <a:xfrm>
              <a:off x="7343575" y="2628410"/>
              <a:ext cx="114300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a:t>
              </a:r>
              <a:endParaRPr sz="1600" baseline="-25000">
                <a:latin typeface="Google Sans"/>
                <a:ea typeface="Google Sans"/>
                <a:cs typeface="Google Sans"/>
                <a:sym typeface="Google Sans"/>
              </a:endParaRPr>
            </a:p>
          </p:txBody>
        </p:sp>
        <p:pic>
          <p:nvPicPr>
            <p:cNvPr id="247" name="Google Shape;247;p37"/>
            <p:cNvPicPr preferRelativeResize="0"/>
            <p:nvPr/>
          </p:nvPicPr>
          <p:blipFill>
            <a:blip r:embed="rId3">
              <a:alphaModFix/>
            </a:blip>
            <a:stretch>
              <a:fillRect/>
            </a:stretch>
          </p:blipFill>
          <p:spPr>
            <a:xfrm>
              <a:off x="8593600" y="2658890"/>
              <a:ext cx="365760" cy="365760"/>
            </a:xfrm>
            <a:prstGeom prst="rect">
              <a:avLst/>
            </a:prstGeom>
            <a:noFill/>
            <a:ln>
              <a:noFill/>
            </a:ln>
          </p:spPr>
        </p:pic>
      </p:grpSp>
      <p:pic>
        <p:nvPicPr>
          <p:cNvPr id="248" name="Google Shape;248;p37"/>
          <p:cNvPicPr preferRelativeResize="0"/>
          <p:nvPr/>
        </p:nvPicPr>
        <p:blipFill>
          <a:blip r:embed="rId3">
            <a:alphaModFix/>
          </a:blip>
          <a:stretch>
            <a:fillRect/>
          </a:stretch>
        </p:blipFill>
        <p:spPr>
          <a:xfrm>
            <a:off x="8617936" y="2039112"/>
            <a:ext cx="365760" cy="329184"/>
          </a:xfrm>
          <a:prstGeom prst="rect">
            <a:avLst/>
          </a:prstGeom>
          <a:noFill/>
          <a:ln>
            <a:noFill/>
          </a:ln>
        </p:spPr>
      </p:pic>
      <p:cxnSp>
        <p:nvCxnSpPr>
          <p:cNvPr id="249" name="Google Shape;249;p37"/>
          <p:cNvCxnSpPr>
            <a:stCxn id="250" idx="3"/>
            <a:endCxn id="244" idx="1"/>
          </p:cNvCxnSpPr>
          <p:nvPr/>
        </p:nvCxnSpPr>
        <p:spPr>
          <a:xfrm>
            <a:off x="6853804" y="2217480"/>
            <a:ext cx="514200" cy="0"/>
          </a:xfrm>
          <a:prstGeom prst="straightConnector1">
            <a:avLst/>
          </a:prstGeom>
          <a:noFill/>
          <a:ln w="28575" cap="flat" cmpd="sng">
            <a:solidFill>
              <a:schemeClr val="dk1"/>
            </a:solidFill>
            <a:prstDash val="solid"/>
            <a:round/>
            <a:headEnd type="none" w="med" len="med"/>
            <a:tailEnd type="triangle" w="med" len="med"/>
          </a:ln>
        </p:spPr>
      </p:cxnSp>
      <p:cxnSp>
        <p:nvCxnSpPr>
          <p:cNvPr id="251" name="Google Shape;251;p37"/>
          <p:cNvCxnSpPr>
            <a:stCxn id="252" idx="3"/>
            <a:endCxn id="246" idx="1"/>
          </p:cNvCxnSpPr>
          <p:nvPr/>
        </p:nvCxnSpPr>
        <p:spPr>
          <a:xfrm>
            <a:off x="6839641" y="2775264"/>
            <a:ext cx="528300" cy="0"/>
          </a:xfrm>
          <a:prstGeom prst="straightConnector1">
            <a:avLst/>
          </a:prstGeom>
          <a:noFill/>
          <a:ln w="28575" cap="flat" cmpd="sng">
            <a:solidFill>
              <a:schemeClr val="dk1"/>
            </a:solidFill>
            <a:prstDash val="solid"/>
            <a:round/>
            <a:headEnd type="none" w="med" len="med"/>
            <a:tailEnd type="triangle" w="med" len="med"/>
          </a:ln>
        </p:spPr>
      </p:cxnSp>
      <p:sp>
        <p:nvSpPr>
          <p:cNvPr id="240" name="Google Shape;240;p37"/>
          <p:cNvSpPr/>
          <p:nvPr/>
        </p:nvSpPr>
        <p:spPr>
          <a:xfrm>
            <a:off x="5463491" y="1451525"/>
            <a:ext cx="1368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Projector</a:t>
            </a:r>
            <a:r>
              <a:rPr lang="en" sz="1600" baseline="-25000">
                <a:latin typeface="Google Sans"/>
                <a:ea typeface="Google Sans"/>
                <a:cs typeface="Google Sans"/>
                <a:sym typeface="Google Sans"/>
              </a:rPr>
              <a:t>1</a:t>
            </a:r>
            <a:endParaRPr sz="1600" baseline="-25000">
              <a:latin typeface="Google Sans"/>
              <a:ea typeface="Google Sans"/>
              <a:cs typeface="Google Sans"/>
              <a:sym typeface="Google Sans"/>
            </a:endParaRPr>
          </a:p>
        </p:txBody>
      </p:sp>
      <p:sp>
        <p:nvSpPr>
          <p:cNvPr id="250" name="Google Shape;250;p37"/>
          <p:cNvSpPr/>
          <p:nvPr/>
        </p:nvSpPr>
        <p:spPr>
          <a:xfrm>
            <a:off x="5482204" y="2011680"/>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Projector</a:t>
            </a:r>
            <a:r>
              <a:rPr lang="en" sz="1600" baseline="-25000" dirty="0">
                <a:latin typeface="Google Sans"/>
                <a:ea typeface="Google Sans"/>
                <a:cs typeface="Google Sans"/>
                <a:sym typeface="Google Sans"/>
              </a:rPr>
              <a:t>2</a:t>
            </a:r>
            <a:endParaRPr sz="1600" baseline="-25000" dirty="0">
              <a:latin typeface="Google Sans"/>
              <a:ea typeface="Google Sans"/>
              <a:cs typeface="Google Sans"/>
              <a:sym typeface="Google Sans"/>
            </a:endParaRPr>
          </a:p>
        </p:txBody>
      </p:sp>
      <p:sp>
        <p:nvSpPr>
          <p:cNvPr id="252" name="Google Shape;252;p37"/>
          <p:cNvSpPr/>
          <p:nvPr/>
        </p:nvSpPr>
        <p:spPr>
          <a:xfrm>
            <a:off x="5468041" y="2569464"/>
            <a:ext cx="1371600" cy="411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700">
                <a:latin typeface="Google Sans"/>
                <a:ea typeface="Google Sans"/>
                <a:cs typeface="Google Sans"/>
                <a:sym typeface="Google Sans"/>
              </a:rPr>
              <a:t>…</a:t>
            </a:r>
            <a:endParaRPr sz="1700">
              <a:latin typeface="Google Sans"/>
              <a:ea typeface="Google Sans"/>
              <a:cs typeface="Google Sans"/>
              <a:sym typeface="Google Sans"/>
            </a:endParaRPr>
          </a:p>
        </p:txBody>
      </p:sp>
      <p:cxnSp>
        <p:nvCxnSpPr>
          <p:cNvPr id="253" name="Google Shape;253;p37"/>
          <p:cNvCxnSpPr>
            <a:stCxn id="233" idx="3"/>
            <a:endCxn id="250" idx="1"/>
          </p:cNvCxnSpPr>
          <p:nvPr/>
        </p:nvCxnSpPr>
        <p:spPr>
          <a:xfrm>
            <a:off x="4880115" y="2217463"/>
            <a:ext cx="602100" cy="0"/>
          </a:xfrm>
          <a:prstGeom prst="straightConnector1">
            <a:avLst/>
          </a:prstGeom>
          <a:noFill/>
          <a:ln w="28575" cap="flat" cmpd="sng">
            <a:solidFill>
              <a:schemeClr val="dk1"/>
            </a:solidFill>
            <a:prstDash val="solid"/>
            <a:round/>
            <a:headEnd type="none" w="med" len="med"/>
            <a:tailEnd type="triangle" w="med" len="med"/>
          </a:ln>
        </p:spPr>
      </p:cxnSp>
      <p:cxnSp>
        <p:nvCxnSpPr>
          <p:cNvPr id="254" name="Google Shape;254;p37"/>
          <p:cNvCxnSpPr>
            <a:stCxn id="233" idx="3"/>
            <a:endCxn id="252" idx="1"/>
          </p:cNvCxnSpPr>
          <p:nvPr/>
        </p:nvCxnSpPr>
        <p:spPr>
          <a:xfrm>
            <a:off x="4880115" y="2217463"/>
            <a:ext cx="588000" cy="557700"/>
          </a:xfrm>
          <a:prstGeom prst="straightConnector1">
            <a:avLst/>
          </a:prstGeom>
          <a:noFill/>
          <a:ln w="28575" cap="flat" cmpd="sng">
            <a:solidFill>
              <a:schemeClr val="dk1"/>
            </a:solidFill>
            <a:prstDash val="solid"/>
            <a:round/>
            <a:headEnd type="none" w="med" len="med"/>
            <a:tailEnd type="triangle" w="med" len="med"/>
          </a:ln>
        </p:spPr>
      </p:cxnSp>
      <p:sp>
        <p:nvSpPr>
          <p:cNvPr id="256" name="Google Shape;256;p37"/>
          <p:cNvSpPr txBox="1"/>
          <p:nvPr/>
        </p:nvSpPr>
        <p:spPr>
          <a:xfrm>
            <a:off x="161100" y="3831336"/>
            <a:ext cx="8821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Developers write projectors in the form of simple programs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Clr>
                <a:schemeClr val="dk1"/>
              </a:buClr>
              <a:buSzPts val="1100"/>
              <a:buFont typeface="Arial"/>
              <a:buNone/>
            </a:pPr>
            <a:r>
              <a:rPr lang="en" sz="1600">
                <a:solidFill>
                  <a:schemeClr val="dk1"/>
                </a:solidFill>
                <a:latin typeface="Google Sans"/>
                <a:ea typeface="Google Sans"/>
                <a:cs typeface="Google Sans"/>
                <a:sym typeface="Google Sans"/>
              </a:rPr>
              <a:t>Projectors process the distillate into the answers to developers’ questions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Clr>
                <a:schemeClr val="dk1"/>
              </a:buClr>
              <a:buSzPts val="1100"/>
              <a:buFont typeface="Arial"/>
              <a:buNone/>
            </a:pPr>
            <a:endParaRPr sz="1600">
              <a:solidFill>
                <a:schemeClr val="dk1"/>
              </a:solidFill>
              <a:latin typeface="Google Sans"/>
              <a:ea typeface="Google Sans"/>
              <a:cs typeface="Google Sans"/>
              <a:sym typeface="Google Sans"/>
            </a:endParaRPr>
          </a:p>
        </p:txBody>
      </p:sp>
      <p:sp>
        <p:nvSpPr>
          <p:cNvPr id="257" name="Google Shape;257;p37"/>
          <p:cNvSpPr txBox="1"/>
          <p:nvPr/>
        </p:nvSpPr>
        <p:spPr>
          <a:xfrm>
            <a:off x="5374554" y="3128825"/>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Projection</a:t>
            </a:r>
            <a:endParaRPr sz="1600">
              <a:solidFill>
                <a:schemeClr val="dk1"/>
              </a:solidFill>
              <a:latin typeface="Google Sans"/>
              <a:ea typeface="Google Sans"/>
              <a:cs typeface="Google Sans"/>
              <a:sym typeface="Google Sans"/>
            </a:endParaRPr>
          </a:p>
        </p:txBody>
      </p:sp>
      <p:sp>
        <p:nvSpPr>
          <p:cNvPr id="2" name="Google Shape;654;p57">
            <a:extLst>
              <a:ext uri="{FF2B5EF4-FFF2-40B4-BE49-F238E27FC236}">
                <a16:creationId xmlns:a16="http://schemas.microsoft.com/office/drawing/2014/main" id="{57F15C52-02E3-D122-0106-B73A040750D2}"/>
              </a:ext>
            </a:extLst>
          </p:cNvPr>
          <p:cNvSpPr txBox="1"/>
          <p:nvPr/>
        </p:nvSpPr>
        <p:spPr>
          <a:xfrm>
            <a:off x="1838954" y="3140126"/>
            <a:ext cx="1546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cxnSp>
        <p:nvCxnSpPr>
          <p:cNvPr id="3" name="Google Shape;255;p37">
            <a:extLst>
              <a:ext uri="{FF2B5EF4-FFF2-40B4-BE49-F238E27FC236}">
                <a16:creationId xmlns:a16="http://schemas.microsoft.com/office/drawing/2014/main" id="{FFB01FAB-1267-2AC7-1E4A-3CEC65BB12CF}"/>
              </a:ext>
            </a:extLst>
          </p:cNvPr>
          <p:cNvCxnSpPr/>
          <p:nvPr/>
        </p:nvCxnSpPr>
        <p:spPr>
          <a:xfrm>
            <a:off x="6839709" y="2916780"/>
            <a:ext cx="1961100" cy="9300"/>
          </a:xfrm>
          <a:prstGeom prst="curvedConnector4">
            <a:avLst>
              <a:gd name="adj1" fmla="val 18274"/>
              <a:gd name="adj2" fmla="val 6726559"/>
            </a:avLst>
          </a:prstGeom>
          <a:noFill/>
          <a:ln w="28575" cap="flat" cmpd="sng">
            <a:solidFill>
              <a:schemeClr val="dk1"/>
            </a:solidFill>
            <a:prstDash val="solid"/>
            <a:round/>
            <a:headEnd type="triangle" w="med" len="med"/>
            <a:tailEnd type="none" w="med" len="med"/>
          </a:ln>
        </p:spPr>
      </p:cxnSp>
      <p:sp>
        <p:nvSpPr>
          <p:cNvPr id="4" name="Slide Number Placeholder 3">
            <a:extLst>
              <a:ext uri="{FF2B5EF4-FFF2-40B4-BE49-F238E27FC236}">
                <a16:creationId xmlns:a16="http://schemas.microsoft.com/office/drawing/2014/main" id="{42F97A6D-A856-9289-E2A5-EDE923E7A5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1578443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023FC-B8D2-B4CE-61C2-39FCC956D7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dirty="0"/>
          </a:p>
        </p:txBody>
      </p:sp>
      <p:sp>
        <p:nvSpPr>
          <p:cNvPr id="493" name="Google Shape;493;p53"/>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 CFAR Distillation: Step 1</a:t>
            </a:r>
            <a:endParaRPr sz="3200" b="1">
              <a:latin typeface="Google Sans"/>
              <a:ea typeface="Google Sans"/>
              <a:cs typeface="Google Sans"/>
              <a:sym typeface="Google Sans"/>
            </a:endParaRPr>
          </a:p>
        </p:txBody>
      </p:sp>
      <p:sp>
        <p:nvSpPr>
          <p:cNvPr id="494" name="Google Shape;494;p53"/>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495" name="Google Shape;495;p53"/>
          <p:cNvGrpSpPr/>
          <p:nvPr/>
        </p:nvGrpSpPr>
        <p:grpSpPr>
          <a:xfrm>
            <a:off x="157850" y="1778575"/>
            <a:ext cx="1468784" cy="668700"/>
            <a:chOff x="142950" y="2283900"/>
            <a:chExt cx="1686900" cy="668700"/>
          </a:xfrm>
        </p:grpSpPr>
        <p:sp>
          <p:nvSpPr>
            <p:cNvPr id="496" name="Google Shape;496;p53"/>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497" name="Google Shape;497;p53"/>
            <p:cNvCxnSpPr>
              <a:stCxn id="496" idx="3"/>
              <a:endCxn id="498"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499" name="Google Shape;499;p53"/>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53"/>
          <p:cNvGrpSpPr/>
          <p:nvPr/>
        </p:nvGrpSpPr>
        <p:grpSpPr>
          <a:xfrm>
            <a:off x="1626600" y="1778575"/>
            <a:ext cx="3419761" cy="668700"/>
            <a:chOff x="142950" y="2283900"/>
            <a:chExt cx="3927600" cy="668700"/>
          </a:xfrm>
        </p:grpSpPr>
        <p:sp>
          <p:nvSpPr>
            <p:cNvPr id="498" name="Google Shape;498;p53"/>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01" name="Google Shape;501;p53"/>
            <p:cNvCxnSpPr>
              <a:stCxn id="498" idx="3"/>
              <a:endCxn id="502"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03" name="Google Shape;503;p53"/>
          <p:cNvGrpSpPr/>
          <p:nvPr/>
        </p:nvGrpSpPr>
        <p:grpSpPr>
          <a:xfrm>
            <a:off x="5046275" y="1778575"/>
            <a:ext cx="1397212" cy="668700"/>
            <a:chOff x="142950" y="2283900"/>
            <a:chExt cx="1604700" cy="668700"/>
          </a:xfrm>
        </p:grpSpPr>
        <p:sp>
          <p:nvSpPr>
            <p:cNvPr id="502" name="Google Shape;502;p53"/>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504" name="Google Shape;504;p53"/>
            <p:cNvCxnSpPr>
              <a:stCxn id="502" idx="3"/>
              <a:endCxn id="505"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06" name="Google Shape;506;p53"/>
          <p:cNvGrpSpPr/>
          <p:nvPr/>
        </p:nvGrpSpPr>
        <p:grpSpPr>
          <a:xfrm>
            <a:off x="6443537" y="1778575"/>
            <a:ext cx="1552371" cy="668700"/>
            <a:chOff x="142950" y="2283900"/>
            <a:chExt cx="1782900" cy="668700"/>
          </a:xfrm>
        </p:grpSpPr>
        <p:sp>
          <p:nvSpPr>
            <p:cNvPr id="505" name="Google Shape;505;p53"/>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507" name="Google Shape;507;p53"/>
            <p:cNvCxnSpPr>
              <a:stCxn id="505" idx="3"/>
              <a:endCxn id="494"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08" name="Google Shape;508;p53"/>
          <p:cNvGrpSpPr/>
          <p:nvPr/>
        </p:nvGrpSpPr>
        <p:grpSpPr>
          <a:xfrm>
            <a:off x="3332250" y="2112925"/>
            <a:ext cx="1714060" cy="1820250"/>
            <a:chOff x="142950" y="1132350"/>
            <a:chExt cx="1968600" cy="1820250"/>
          </a:xfrm>
        </p:grpSpPr>
        <p:sp>
          <p:nvSpPr>
            <p:cNvPr id="509" name="Google Shape;509;p53"/>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510" name="Google Shape;510;p53"/>
            <p:cNvCxnSpPr>
              <a:stCxn id="509" idx="3"/>
              <a:endCxn id="502"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511" name="Google Shape;511;p53"/>
          <p:cNvCxnSpPr>
            <a:stCxn id="498" idx="3"/>
            <a:endCxn id="509"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512" name="Google Shape;512;p53"/>
          <p:cNvCxnSpPr>
            <a:endCxn id="509"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513" name="Google Shape;513;p53"/>
          <p:cNvSpPr/>
          <p:nvPr/>
        </p:nvSpPr>
        <p:spPr>
          <a:xfrm>
            <a:off x="2096650" y="2346400"/>
            <a:ext cx="301200" cy="294900"/>
          </a:xfrm>
          <a:prstGeom prst="ellipse">
            <a:avLst/>
          </a:prstGeom>
          <a:solidFill>
            <a:srgbClr val="EA4335"/>
          </a:solidFill>
          <a:ln w="9525"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14" name="Google Shape;514;p53"/>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515" name="Google Shape;515;p53"/>
          <p:cNvSpPr/>
          <p:nvPr/>
        </p:nvSpPr>
        <p:spPr>
          <a:xfrm>
            <a:off x="5594313"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516" name="Google Shape;516;p53"/>
          <p:cNvSpPr/>
          <p:nvPr/>
        </p:nvSpPr>
        <p:spPr>
          <a:xfrm>
            <a:off x="6861838"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517" name="Google Shape;517;p53"/>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18" name="Google Shape;518;p53"/>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19" name="Google Shape;519;p53"/>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concrete </a:t>
            </a:r>
            <a:br>
              <a:rPr lang="en" sz="1600" dirty="0">
                <a:solidFill>
                  <a:schemeClr val="dk1"/>
                </a:solidFill>
                <a:latin typeface="Google Sans"/>
                <a:ea typeface="Google Sans"/>
                <a:cs typeface="Google Sans"/>
                <a:sym typeface="Google Sans"/>
              </a:rPr>
            </a:br>
            <a:r>
              <a:rPr lang="en" sz="1600" dirty="0">
                <a:solidFill>
                  <a:schemeClr val="dk1"/>
                </a:solidFill>
                <a:latin typeface="Google Sans"/>
                <a:ea typeface="Google Sans"/>
                <a:cs typeface="Google Sans"/>
                <a:sym typeface="Google Sans"/>
              </a:rPr>
              <a:t>inputs</a:t>
            </a:r>
            <a:endParaRPr sz="1600" dirty="0">
              <a:solidFill>
                <a:schemeClr val="dk1"/>
              </a:solidFill>
              <a:latin typeface="Google Sans"/>
              <a:ea typeface="Google Sans"/>
              <a:cs typeface="Google Sans"/>
              <a:sym typeface="Google Sans"/>
            </a:endParaRPr>
          </a:p>
        </p:txBody>
      </p:sp>
      <p:sp>
        <p:nvSpPr>
          <p:cNvPr id="520" name="Google Shape;520;p53"/>
          <p:cNvSpPr txBox="1"/>
          <p:nvPr/>
        </p:nvSpPr>
        <p:spPr>
          <a:xfrm>
            <a:off x="-119" y="4346975"/>
            <a:ext cx="914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Symbolically execute source to enumerate paths, </a:t>
            </a:r>
            <a:br>
              <a:rPr lang="en" sz="1800" dirty="0">
                <a:solidFill>
                  <a:schemeClr val="dk1"/>
                </a:solidFill>
                <a:latin typeface="Google Sans"/>
                <a:ea typeface="Google Sans"/>
                <a:cs typeface="Google Sans"/>
                <a:sym typeface="Google Sans"/>
              </a:rPr>
            </a:br>
            <a:r>
              <a:rPr lang="en" sz="1800" dirty="0">
                <a:solidFill>
                  <a:schemeClr val="dk1"/>
                </a:solidFill>
                <a:latin typeface="Google Sans"/>
                <a:ea typeface="Google Sans"/>
                <a:cs typeface="Google Sans"/>
                <a:sym typeface="Google Sans"/>
              </a:rPr>
              <a:t>and identify symbolic addresses and concrete inputs per path</a:t>
            </a:r>
            <a:endParaRPr sz="1800" dirty="0">
              <a:solidFill>
                <a:schemeClr val="dk1"/>
              </a:solidFill>
              <a:latin typeface="Google Sans"/>
              <a:ea typeface="Google Sans"/>
              <a:cs typeface="Google Sans"/>
              <a:sym typeface="Google Sans"/>
            </a:endParaRPr>
          </a:p>
        </p:txBody>
      </p:sp>
    </p:spTree>
    <p:extLst>
      <p:ext uri="{BB962C8B-B14F-4D97-AF65-F5344CB8AC3E}">
        <p14:creationId xmlns:p14="http://schemas.microsoft.com/office/powerpoint/2010/main" val="1579352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4"/>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3200" b="1">
                <a:latin typeface="Google Sans"/>
                <a:ea typeface="Google Sans"/>
                <a:cs typeface="Google Sans"/>
                <a:sym typeface="Google Sans"/>
              </a:rPr>
              <a:t>CFAR Distillation: Step 2</a:t>
            </a:r>
            <a:endParaRPr sz="3200" b="1">
              <a:latin typeface="Google Sans"/>
              <a:ea typeface="Google Sans"/>
              <a:cs typeface="Google Sans"/>
              <a:sym typeface="Google Sans"/>
            </a:endParaRPr>
          </a:p>
        </p:txBody>
      </p:sp>
      <p:sp>
        <p:nvSpPr>
          <p:cNvPr id="526" name="Google Shape;526;p54"/>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27" name="Google Shape;527;p54"/>
          <p:cNvGrpSpPr/>
          <p:nvPr/>
        </p:nvGrpSpPr>
        <p:grpSpPr>
          <a:xfrm>
            <a:off x="157850" y="1778575"/>
            <a:ext cx="1468784" cy="668700"/>
            <a:chOff x="142950" y="2283900"/>
            <a:chExt cx="1686900" cy="668700"/>
          </a:xfrm>
        </p:grpSpPr>
        <p:sp>
          <p:nvSpPr>
            <p:cNvPr id="528" name="Google Shape;528;p54"/>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29" name="Google Shape;529;p54"/>
            <p:cNvCxnSpPr>
              <a:stCxn id="528" idx="3"/>
              <a:endCxn id="530"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31" name="Google Shape;531;p54"/>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54"/>
          <p:cNvGrpSpPr/>
          <p:nvPr/>
        </p:nvGrpSpPr>
        <p:grpSpPr>
          <a:xfrm>
            <a:off x="1626600" y="1778575"/>
            <a:ext cx="3419761" cy="668700"/>
            <a:chOff x="142950" y="2283900"/>
            <a:chExt cx="3927600" cy="668700"/>
          </a:xfrm>
        </p:grpSpPr>
        <p:sp>
          <p:nvSpPr>
            <p:cNvPr id="530" name="Google Shape;530;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33" name="Google Shape;533;p54"/>
            <p:cNvCxnSpPr>
              <a:stCxn id="530" idx="3"/>
              <a:endCxn id="534"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35" name="Google Shape;535;p54"/>
          <p:cNvGrpSpPr/>
          <p:nvPr/>
        </p:nvGrpSpPr>
        <p:grpSpPr>
          <a:xfrm>
            <a:off x="5046275" y="1778575"/>
            <a:ext cx="1397212" cy="668700"/>
            <a:chOff x="142950" y="2283900"/>
            <a:chExt cx="1604700" cy="668700"/>
          </a:xfrm>
        </p:grpSpPr>
        <p:sp>
          <p:nvSpPr>
            <p:cNvPr id="534" name="Google Shape;534;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536" name="Google Shape;536;p54"/>
            <p:cNvCxnSpPr>
              <a:stCxn id="534" idx="3"/>
              <a:endCxn id="537"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38" name="Google Shape;538;p54"/>
          <p:cNvGrpSpPr/>
          <p:nvPr/>
        </p:nvGrpSpPr>
        <p:grpSpPr>
          <a:xfrm>
            <a:off x="6443537" y="1778575"/>
            <a:ext cx="1552371" cy="668700"/>
            <a:chOff x="142950" y="2283900"/>
            <a:chExt cx="1782900" cy="668700"/>
          </a:xfrm>
        </p:grpSpPr>
        <p:sp>
          <p:nvSpPr>
            <p:cNvPr id="537" name="Google Shape;537;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539" name="Google Shape;539;p54"/>
            <p:cNvCxnSpPr>
              <a:stCxn id="537" idx="3"/>
              <a:endCxn id="526"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40" name="Google Shape;540;p54"/>
          <p:cNvGrpSpPr/>
          <p:nvPr/>
        </p:nvGrpSpPr>
        <p:grpSpPr>
          <a:xfrm>
            <a:off x="3332250" y="2112925"/>
            <a:ext cx="1714060" cy="1820250"/>
            <a:chOff x="142950" y="1132350"/>
            <a:chExt cx="1968600" cy="1820250"/>
          </a:xfrm>
        </p:grpSpPr>
        <p:sp>
          <p:nvSpPr>
            <p:cNvPr id="541" name="Google Shape;541;p54"/>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542" name="Google Shape;542;p54"/>
            <p:cNvCxnSpPr>
              <a:stCxn id="541" idx="3"/>
              <a:endCxn id="534"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543" name="Google Shape;543;p54"/>
          <p:cNvCxnSpPr>
            <a:stCxn id="530" idx="3"/>
            <a:endCxn id="541"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544" name="Google Shape;544;p54"/>
          <p:cNvCxnSpPr>
            <a:endCxn id="541"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545" name="Google Shape;545;p54"/>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46" name="Google Shape;546;p54"/>
          <p:cNvSpPr/>
          <p:nvPr/>
        </p:nvSpPr>
        <p:spPr>
          <a:xfrm>
            <a:off x="4374775" y="3741700"/>
            <a:ext cx="301200" cy="294900"/>
          </a:xfrm>
          <a:prstGeom prst="ellipse">
            <a:avLst/>
          </a:prstGeom>
          <a:solidFill>
            <a:srgbClr val="EA4335"/>
          </a:solidFill>
          <a:ln w="9525"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547" name="Google Shape;547;p54"/>
          <p:cNvSpPr/>
          <p:nvPr/>
        </p:nvSpPr>
        <p:spPr>
          <a:xfrm>
            <a:off x="5594313"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548" name="Google Shape;548;p54"/>
          <p:cNvSpPr/>
          <p:nvPr/>
        </p:nvSpPr>
        <p:spPr>
          <a:xfrm>
            <a:off x="6861838"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549" name="Google Shape;549;p54"/>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50" name="Google Shape;550;p54"/>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51" name="Google Shape;551;p54"/>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552" name="Google Shape;552;p54"/>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553" name="Google Shape;553;p54"/>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554" name="Google Shape;554;p54"/>
          <p:cNvSpPr txBox="1"/>
          <p:nvPr/>
        </p:nvSpPr>
        <p:spPr>
          <a:xfrm>
            <a:off x="-119" y="4346975"/>
            <a:ext cx="9144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Binary replay to obtain precise mem. access trace for each path</a:t>
            </a:r>
            <a:endParaRPr sz="1800" dirty="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57257A5E-B792-D4F7-0A07-F0885C842A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188442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a:latin typeface="Google Sans"/>
                <a:ea typeface="Google Sans"/>
                <a:cs typeface="Google Sans"/>
                <a:sym typeface="Google Sans"/>
              </a:rPr>
              <a:t>CFAR Distillation: Step 3</a:t>
            </a:r>
            <a:endParaRPr sz="3200" b="1">
              <a:latin typeface="Google Sans"/>
              <a:ea typeface="Google Sans"/>
              <a:cs typeface="Google Sans"/>
              <a:sym typeface="Google Sans"/>
            </a:endParaRPr>
          </a:p>
        </p:txBody>
      </p:sp>
      <p:sp>
        <p:nvSpPr>
          <p:cNvPr id="560" name="Google Shape;560;p55"/>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61" name="Google Shape;561;p55"/>
          <p:cNvGrpSpPr/>
          <p:nvPr/>
        </p:nvGrpSpPr>
        <p:grpSpPr>
          <a:xfrm>
            <a:off x="157850" y="1778575"/>
            <a:ext cx="1468784" cy="668700"/>
            <a:chOff x="142950" y="2283900"/>
            <a:chExt cx="1686900" cy="668700"/>
          </a:xfrm>
        </p:grpSpPr>
        <p:sp>
          <p:nvSpPr>
            <p:cNvPr id="562" name="Google Shape;562;p55"/>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63" name="Google Shape;563;p55"/>
            <p:cNvCxnSpPr>
              <a:stCxn id="562" idx="3"/>
              <a:endCxn id="564"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65" name="Google Shape;565;p55"/>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55"/>
          <p:cNvGrpSpPr/>
          <p:nvPr/>
        </p:nvGrpSpPr>
        <p:grpSpPr>
          <a:xfrm>
            <a:off x="1626600" y="1778575"/>
            <a:ext cx="3419761" cy="668700"/>
            <a:chOff x="142950" y="2283900"/>
            <a:chExt cx="3927600" cy="668700"/>
          </a:xfrm>
        </p:grpSpPr>
        <p:sp>
          <p:nvSpPr>
            <p:cNvPr id="564" name="Google Shape;564;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567" name="Google Shape;567;p55"/>
            <p:cNvCxnSpPr>
              <a:stCxn id="564" idx="3"/>
              <a:endCxn id="568"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69" name="Google Shape;569;p55"/>
          <p:cNvGrpSpPr/>
          <p:nvPr/>
        </p:nvGrpSpPr>
        <p:grpSpPr>
          <a:xfrm>
            <a:off x="5046275" y="1778575"/>
            <a:ext cx="1397212" cy="668700"/>
            <a:chOff x="142950" y="2283900"/>
            <a:chExt cx="1604700" cy="668700"/>
          </a:xfrm>
        </p:grpSpPr>
        <p:sp>
          <p:nvSpPr>
            <p:cNvPr id="568" name="Google Shape;568;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570" name="Google Shape;570;p55"/>
            <p:cNvCxnSpPr>
              <a:stCxn id="568" idx="3"/>
              <a:endCxn id="571"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72" name="Google Shape;572;p55"/>
          <p:cNvGrpSpPr/>
          <p:nvPr/>
        </p:nvGrpSpPr>
        <p:grpSpPr>
          <a:xfrm>
            <a:off x="6443537" y="1778575"/>
            <a:ext cx="1552371" cy="668700"/>
            <a:chOff x="142950" y="2283900"/>
            <a:chExt cx="1782900" cy="668700"/>
          </a:xfrm>
        </p:grpSpPr>
        <p:sp>
          <p:nvSpPr>
            <p:cNvPr id="571" name="Google Shape;571;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573" name="Google Shape;573;p55"/>
            <p:cNvCxnSpPr>
              <a:stCxn id="571" idx="3"/>
              <a:endCxn id="560"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574" name="Google Shape;574;p55"/>
          <p:cNvGrpSpPr/>
          <p:nvPr/>
        </p:nvGrpSpPr>
        <p:grpSpPr>
          <a:xfrm>
            <a:off x="3332250" y="2112925"/>
            <a:ext cx="1714060" cy="1820250"/>
            <a:chOff x="142950" y="1132350"/>
            <a:chExt cx="1968600" cy="1820250"/>
          </a:xfrm>
        </p:grpSpPr>
        <p:sp>
          <p:nvSpPr>
            <p:cNvPr id="575" name="Google Shape;575;p55"/>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576" name="Google Shape;576;p55"/>
            <p:cNvCxnSpPr>
              <a:stCxn id="575" idx="3"/>
              <a:endCxn id="568"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577" name="Google Shape;577;p55"/>
          <p:cNvCxnSpPr>
            <a:stCxn id="564" idx="3"/>
            <a:endCxn id="575"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578" name="Google Shape;578;p55"/>
          <p:cNvCxnSpPr>
            <a:endCxn id="575"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579" name="Google Shape;579;p55"/>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580" name="Google Shape;580;p55"/>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581" name="Google Shape;581;p55"/>
          <p:cNvSpPr/>
          <p:nvPr/>
        </p:nvSpPr>
        <p:spPr>
          <a:xfrm>
            <a:off x="5594313" y="2346400"/>
            <a:ext cx="301200" cy="294900"/>
          </a:xfrm>
          <a:prstGeom prst="ellipse">
            <a:avLst/>
          </a:prstGeom>
          <a:solidFill>
            <a:srgbClr val="EA4335"/>
          </a:solidFill>
          <a:ln w="9525"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582" name="Google Shape;582;p55"/>
          <p:cNvSpPr/>
          <p:nvPr/>
        </p:nvSpPr>
        <p:spPr>
          <a:xfrm>
            <a:off x="6861838"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583" name="Google Shape;583;p55"/>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584" name="Google Shape;584;p55"/>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585" name="Google Shape;585;p55"/>
          <p:cNvSpPr txBox="1"/>
          <p:nvPr/>
        </p:nvSpPr>
        <p:spPr>
          <a:xfrm>
            <a:off x="-119" y="4346975"/>
            <a:ext cx="914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Collate execution trace and symbolic addresses per path</a:t>
            </a:r>
            <a:br>
              <a:rPr lang="en" sz="1800" dirty="0">
                <a:solidFill>
                  <a:schemeClr val="dk1"/>
                </a:solidFill>
                <a:latin typeface="Google Sans"/>
                <a:ea typeface="Google Sans"/>
                <a:cs typeface="Google Sans"/>
                <a:sym typeface="Google Sans"/>
              </a:rPr>
            </a:br>
            <a:r>
              <a:rPr lang="en" sz="1800" dirty="0">
                <a:solidFill>
                  <a:schemeClr val="dk1"/>
                </a:solidFill>
                <a:latin typeface="Google Sans"/>
                <a:ea typeface="Google Sans"/>
                <a:cs typeface="Google Sans"/>
                <a:sym typeface="Google Sans"/>
              </a:rPr>
              <a:t>Synthesize execution tree containing all paths using path constraints</a:t>
            </a:r>
            <a:endParaRPr sz="1800" dirty="0">
              <a:solidFill>
                <a:schemeClr val="dk1"/>
              </a:solidFill>
              <a:latin typeface="Google Sans"/>
              <a:ea typeface="Google Sans"/>
              <a:cs typeface="Google Sans"/>
              <a:sym typeface="Google Sans"/>
            </a:endParaRPr>
          </a:p>
        </p:txBody>
      </p:sp>
      <p:sp>
        <p:nvSpPr>
          <p:cNvPr id="586" name="Google Shape;586;p55"/>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587" name="Google Shape;587;p55"/>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588" name="Google Shape;588;p55"/>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C931986B-C331-6A16-D30B-BA9DB9B9DA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1246640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CFAR Distillation: Step 4</a:t>
            </a:r>
            <a:endParaRPr sz="3200" b="1" dirty="0">
              <a:latin typeface="Google Sans"/>
              <a:ea typeface="Google Sans"/>
              <a:cs typeface="Google Sans"/>
              <a:sym typeface="Google Sans"/>
            </a:endParaRPr>
          </a:p>
          <a:p>
            <a:pPr marL="0" lvl="0" indent="0" algn="ctr" rtl="0">
              <a:spcBef>
                <a:spcPts val="0"/>
              </a:spcBef>
              <a:spcAft>
                <a:spcPts val="0"/>
              </a:spcAft>
              <a:buSzPts val="990"/>
              <a:buNone/>
            </a:pPr>
            <a:endParaRPr sz="3200" b="1" dirty="0">
              <a:latin typeface="Google Sans"/>
              <a:ea typeface="Google Sans"/>
              <a:cs typeface="Google Sans"/>
              <a:sym typeface="Google Sans"/>
            </a:endParaRPr>
          </a:p>
        </p:txBody>
      </p:sp>
      <p:sp>
        <p:nvSpPr>
          <p:cNvPr id="594" name="Google Shape;594;p56"/>
          <p:cNvSpPr/>
          <p:nvPr/>
        </p:nvSpPr>
        <p:spPr>
          <a:xfrm>
            <a:off x="7995849" y="1778575"/>
            <a:ext cx="9915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Distillate</a:t>
            </a:r>
            <a:endParaRPr sz="1600">
              <a:latin typeface="Google Sans"/>
              <a:ea typeface="Google Sans"/>
              <a:cs typeface="Google Sans"/>
              <a:sym typeface="Google Sans"/>
            </a:endParaRPr>
          </a:p>
        </p:txBody>
      </p:sp>
      <p:grpSp>
        <p:nvGrpSpPr>
          <p:cNvPr id="595" name="Google Shape;595;p56"/>
          <p:cNvGrpSpPr/>
          <p:nvPr/>
        </p:nvGrpSpPr>
        <p:grpSpPr>
          <a:xfrm>
            <a:off x="157850" y="1778575"/>
            <a:ext cx="1468784" cy="668700"/>
            <a:chOff x="142950" y="2283900"/>
            <a:chExt cx="1686900" cy="668700"/>
          </a:xfrm>
        </p:grpSpPr>
        <p:sp>
          <p:nvSpPr>
            <p:cNvPr id="596" name="Google Shape;596;p56"/>
            <p:cNvSpPr/>
            <p:nvPr/>
          </p:nvSpPr>
          <p:spPr>
            <a:xfrm>
              <a:off x="142950" y="2283900"/>
              <a:ext cx="12372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Program</a:t>
              </a:r>
              <a:endParaRPr sz="1600">
                <a:latin typeface="Google Sans"/>
                <a:ea typeface="Google Sans"/>
                <a:cs typeface="Google Sans"/>
                <a:sym typeface="Google Sans"/>
              </a:endParaRPr>
            </a:p>
            <a:p>
              <a:pPr marL="0" lvl="0" indent="0" algn="ctr" rtl="0">
                <a:spcBef>
                  <a:spcPts val="0"/>
                </a:spcBef>
                <a:spcAft>
                  <a:spcPts val="0"/>
                </a:spcAft>
                <a:buNone/>
              </a:pPr>
              <a:r>
                <a:rPr lang="en" sz="1600">
                  <a:latin typeface="Google Sans"/>
                  <a:ea typeface="Google Sans"/>
                  <a:cs typeface="Google Sans"/>
                  <a:sym typeface="Google Sans"/>
                </a:rPr>
                <a:t>Source </a:t>
              </a:r>
              <a:endParaRPr sz="1600">
                <a:latin typeface="Google Sans"/>
                <a:ea typeface="Google Sans"/>
                <a:cs typeface="Google Sans"/>
                <a:sym typeface="Google Sans"/>
              </a:endParaRPr>
            </a:p>
          </p:txBody>
        </p:sp>
        <p:cxnSp>
          <p:nvCxnSpPr>
            <p:cNvPr id="597" name="Google Shape;597;p56"/>
            <p:cNvCxnSpPr>
              <a:stCxn id="596" idx="3"/>
              <a:endCxn id="598" idx="1"/>
            </p:cNvCxnSpPr>
            <p:nvPr/>
          </p:nvCxnSpPr>
          <p:spPr>
            <a:xfrm>
              <a:off x="1380150" y="2618250"/>
              <a:ext cx="449700" cy="0"/>
            </a:xfrm>
            <a:prstGeom prst="straightConnector1">
              <a:avLst/>
            </a:prstGeom>
            <a:noFill/>
            <a:ln w="19050" cap="flat" cmpd="sng">
              <a:solidFill>
                <a:schemeClr val="dk1"/>
              </a:solidFill>
              <a:prstDash val="solid"/>
              <a:round/>
              <a:headEnd type="none" w="med" len="med"/>
              <a:tailEnd type="triangle" w="med" len="med"/>
            </a:ln>
          </p:spPr>
        </p:cxnSp>
      </p:grpSp>
      <p:sp>
        <p:nvSpPr>
          <p:cNvPr id="599" name="Google Shape;599;p56"/>
          <p:cNvSpPr/>
          <p:nvPr/>
        </p:nvSpPr>
        <p:spPr>
          <a:xfrm>
            <a:off x="1370675" y="1309800"/>
            <a:ext cx="6435300" cy="27762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56"/>
          <p:cNvGrpSpPr/>
          <p:nvPr/>
        </p:nvGrpSpPr>
        <p:grpSpPr>
          <a:xfrm>
            <a:off x="1626600" y="1778575"/>
            <a:ext cx="3419761" cy="668700"/>
            <a:chOff x="142950" y="2283900"/>
            <a:chExt cx="3927600" cy="668700"/>
          </a:xfrm>
        </p:grpSpPr>
        <p:sp>
          <p:nvSpPr>
            <p:cNvPr id="598" name="Google Shape;598;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Symbolic Execution</a:t>
              </a:r>
              <a:endParaRPr sz="1600">
                <a:latin typeface="Google Sans"/>
                <a:ea typeface="Google Sans"/>
                <a:cs typeface="Google Sans"/>
                <a:sym typeface="Google Sans"/>
              </a:endParaRPr>
            </a:p>
          </p:txBody>
        </p:sp>
        <p:cxnSp>
          <p:nvCxnSpPr>
            <p:cNvPr id="601" name="Google Shape;601;p56"/>
            <p:cNvCxnSpPr>
              <a:stCxn id="598" idx="3"/>
              <a:endCxn id="602" idx="1"/>
            </p:cNvCxnSpPr>
            <p:nvPr/>
          </p:nvCxnSpPr>
          <p:spPr>
            <a:xfrm>
              <a:off x="1547550" y="2618250"/>
              <a:ext cx="25230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3" name="Google Shape;603;p56"/>
          <p:cNvGrpSpPr/>
          <p:nvPr/>
        </p:nvGrpSpPr>
        <p:grpSpPr>
          <a:xfrm>
            <a:off x="5046275" y="1778575"/>
            <a:ext cx="1397212" cy="668700"/>
            <a:chOff x="142950" y="2283900"/>
            <a:chExt cx="1604700" cy="668700"/>
          </a:xfrm>
        </p:grpSpPr>
        <p:sp>
          <p:nvSpPr>
            <p:cNvPr id="602" name="Google Shape;602;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Exec. tree synthesis</a:t>
              </a:r>
              <a:endParaRPr sz="1600">
                <a:latin typeface="Google Sans"/>
                <a:ea typeface="Google Sans"/>
                <a:cs typeface="Google Sans"/>
                <a:sym typeface="Google Sans"/>
              </a:endParaRPr>
            </a:p>
          </p:txBody>
        </p:sp>
        <p:cxnSp>
          <p:nvCxnSpPr>
            <p:cNvPr id="604" name="Google Shape;604;p56"/>
            <p:cNvCxnSpPr>
              <a:stCxn id="602" idx="3"/>
              <a:endCxn id="605" idx="1"/>
            </p:cNvCxnSpPr>
            <p:nvPr/>
          </p:nvCxnSpPr>
          <p:spPr>
            <a:xfrm>
              <a:off x="1547550" y="2618250"/>
              <a:ext cx="2001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6" name="Google Shape;606;p56"/>
          <p:cNvGrpSpPr/>
          <p:nvPr/>
        </p:nvGrpSpPr>
        <p:grpSpPr>
          <a:xfrm>
            <a:off x="6443537" y="1778575"/>
            <a:ext cx="1552371" cy="668700"/>
            <a:chOff x="142950" y="2283900"/>
            <a:chExt cx="1782900" cy="668700"/>
          </a:xfrm>
        </p:grpSpPr>
        <p:sp>
          <p:nvSpPr>
            <p:cNvPr id="605" name="Google Shape;605;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Code synthesis</a:t>
              </a:r>
              <a:endParaRPr sz="1600">
                <a:latin typeface="Google Sans"/>
                <a:ea typeface="Google Sans"/>
                <a:cs typeface="Google Sans"/>
                <a:sym typeface="Google Sans"/>
              </a:endParaRPr>
            </a:p>
          </p:txBody>
        </p:sp>
        <p:cxnSp>
          <p:nvCxnSpPr>
            <p:cNvPr id="607" name="Google Shape;607;p56"/>
            <p:cNvCxnSpPr>
              <a:stCxn id="605" idx="3"/>
              <a:endCxn id="594" idx="1"/>
            </p:cNvCxnSpPr>
            <p:nvPr/>
          </p:nvCxnSpPr>
          <p:spPr>
            <a:xfrm>
              <a:off x="1547550" y="2618250"/>
              <a:ext cx="378300" cy="0"/>
            </a:xfrm>
            <a:prstGeom prst="straightConnector1">
              <a:avLst/>
            </a:prstGeom>
            <a:noFill/>
            <a:ln w="19050" cap="flat" cmpd="sng">
              <a:solidFill>
                <a:schemeClr val="dk1"/>
              </a:solidFill>
              <a:prstDash val="solid"/>
              <a:round/>
              <a:headEnd type="none" w="med" len="med"/>
              <a:tailEnd type="triangle" w="med" len="med"/>
            </a:ln>
          </p:spPr>
        </p:cxnSp>
      </p:grpSp>
      <p:grpSp>
        <p:nvGrpSpPr>
          <p:cNvPr id="608" name="Google Shape;608;p56"/>
          <p:cNvGrpSpPr/>
          <p:nvPr/>
        </p:nvGrpSpPr>
        <p:grpSpPr>
          <a:xfrm>
            <a:off x="3332250" y="2112925"/>
            <a:ext cx="1714060" cy="1820250"/>
            <a:chOff x="142950" y="1132350"/>
            <a:chExt cx="1968600" cy="1820250"/>
          </a:xfrm>
        </p:grpSpPr>
        <p:sp>
          <p:nvSpPr>
            <p:cNvPr id="609" name="Google Shape;609;p56"/>
            <p:cNvSpPr/>
            <p:nvPr/>
          </p:nvSpPr>
          <p:spPr>
            <a:xfrm>
              <a:off x="142950" y="2283900"/>
              <a:ext cx="1404600"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Google Sans"/>
                  <a:ea typeface="Google Sans"/>
                  <a:cs typeface="Google Sans"/>
                  <a:sym typeface="Google Sans"/>
                </a:rPr>
                <a:t>Binary replay</a:t>
              </a:r>
              <a:endParaRPr sz="1600">
                <a:latin typeface="Google Sans"/>
                <a:ea typeface="Google Sans"/>
                <a:cs typeface="Google Sans"/>
                <a:sym typeface="Google Sans"/>
              </a:endParaRPr>
            </a:p>
          </p:txBody>
        </p:sp>
        <p:cxnSp>
          <p:nvCxnSpPr>
            <p:cNvPr id="610" name="Google Shape;610;p56"/>
            <p:cNvCxnSpPr>
              <a:stCxn id="609" idx="3"/>
              <a:endCxn id="602" idx="1"/>
            </p:cNvCxnSpPr>
            <p:nvPr/>
          </p:nvCxnSpPr>
          <p:spPr>
            <a:xfrm rot="10800000" flipH="1">
              <a:off x="1547550" y="1132350"/>
              <a:ext cx="564000" cy="1485900"/>
            </a:xfrm>
            <a:prstGeom prst="straightConnector1">
              <a:avLst/>
            </a:prstGeom>
            <a:noFill/>
            <a:ln w="19050" cap="flat" cmpd="sng">
              <a:solidFill>
                <a:schemeClr val="dk1"/>
              </a:solidFill>
              <a:prstDash val="solid"/>
              <a:round/>
              <a:headEnd type="none" w="med" len="med"/>
              <a:tailEnd type="triangle" w="med" len="med"/>
            </a:ln>
          </p:spPr>
        </p:cxnSp>
      </p:grpSp>
      <p:cxnSp>
        <p:nvCxnSpPr>
          <p:cNvPr id="611" name="Google Shape;611;p56"/>
          <p:cNvCxnSpPr>
            <a:stCxn id="598" idx="3"/>
            <a:endCxn id="609" idx="1"/>
          </p:cNvCxnSpPr>
          <p:nvPr/>
        </p:nvCxnSpPr>
        <p:spPr>
          <a:xfrm>
            <a:off x="2849585" y="2112925"/>
            <a:ext cx="482700" cy="1485900"/>
          </a:xfrm>
          <a:prstGeom prst="straightConnector1">
            <a:avLst/>
          </a:prstGeom>
          <a:noFill/>
          <a:ln w="19050" cap="flat" cmpd="sng">
            <a:solidFill>
              <a:schemeClr val="dk1"/>
            </a:solidFill>
            <a:prstDash val="solid"/>
            <a:round/>
            <a:headEnd type="none" w="med" len="med"/>
            <a:tailEnd type="triangle" w="med" len="med"/>
          </a:ln>
        </p:spPr>
      </p:cxnSp>
      <p:cxnSp>
        <p:nvCxnSpPr>
          <p:cNvPr id="612" name="Google Shape;612;p56"/>
          <p:cNvCxnSpPr>
            <a:endCxn id="609" idx="1"/>
          </p:cNvCxnSpPr>
          <p:nvPr/>
        </p:nvCxnSpPr>
        <p:spPr>
          <a:xfrm>
            <a:off x="1254450" y="2146225"/>
            <a:ext cx="2077800" cy="1452600"/>
          </a:xfrm>
          <a:prstGeom prst="curvedConnector3">
            <a:avLst>
              <a:gd name="adj1" fmla="val 19010"/>
            </a:avLst>
          </a:prstGeom>
          <a:noFill/>
          <a:ln w="19050" cap="flat" cmpd="sng">
            <a:solidFill>
              <a:schemeClr val="dk1"/>
            </a:solidFill>
            <a:prstDash val="solid"/>
            <a:round/>
            <a:headEnd type="none" w="med" len="med"/>
            <a:tailEnd type="triangle" w="med" len="med"/>
          </a:ln>
        </p:spPr>
      </p:cxnSp>
      <p:sp>
        <p:nvSpPr>
          <p:cNvPr id="613" name="Google Shape;613;p56"/>
          <p:cNvSpPr/>
          <p:nvPr/>
        </p:nvSpPr>
        <p:spPr>
          <a:xfrm>
            <a:off x="2096650" y="23464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1</a:t>
            </a:r>
            <a:endParaRPr sz="1600" b="1">
              <a:solidFill>
                <a:schemeClr val="lt1"/>
              </a:solidFill>
              <a:latin typeface="Google Sans"/>
              <a:ea typeface="Google Sans"/>
              <a:cs typeface="Google Sans"/>
              <a:sym typeface="Google Sans"/>
            </a:endParaRPr>
          </a:p>
        </p:txBody>
      </p:sp>
      <p:sp>
        <p:nvSpPr>
          <p:cNvPr id="614" name="Google Shape;614;p56"/>
          <p:cNvSpPr/>
          <p:nvPr/>
        </p:nvSpPr>
        <p:spPr>
          <a:xfrm>
            <a:off x="4374775" y="3741700"/>
            <a:ext cx="301200" cy="294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2</a:t>
            </a:r>
            <a:endParaRPr sz="1600" b="1">
              <a:solidFill>
                <a:schemeClr val="lt1"/>
              </a:solidFill>
              <a:latin typeface="Google Sans"/>
              <a:ea typeface="Google Sans"/>
              <a:cs typeface="Google Sans"/>
              <a:sym typeface="Google Sans"/>
            </a:endParaRPr>
          </a:p>
        </p:txBody>
      </p:sp>
      <p:sp>
        <p:nvSpPr>
          <p:cNvPr id="615" name="Google Shape;615;p56"/>
          <p:cNvSpPr/>
          <p:nvPr/>
        </p:nvSpPr>
        <p:spPr>
          <a:xfrm>
            <a:off x="5594313" y="2346400"/>
            <a:ext cx="301200" cy="294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3</a:t>
            </a:r>
            <a:endParaRPr sz="1600" b="1">
              <a:solidFill>
                <a:schemeClr val="lt1"/>
              </a:solidFill>
              <a:latin typeface="Google Sans"/>
              <a:ea typeface="Google Sans"/>
              <a:cs typeface="Google Sans"/>
              <a:sym typeface="Google Sans"/>
            </a:endParaRPr>
          </a:p>
        </p:txBody>
      </p:sp>
      <p:sp>
        <p:nvSpPr>
          <p:cNvPr id="616" name="Google Shape;616;p56"/>
          <p:cNvSpPr/>
          <p:nvPr/>
        </p:nvSpPr>
        <p:spPr>
          <a:xfrm>
            <a:off x="6861838" y="2346400"/>
            <a:ext cx="301200" cy="294900"/>
          </a:xfrm>
          <a:prstGeom prst="ellipse">
            <a:avLst/>
          </a:prstGeom>
          <a:solidFill>
            <a:srgbClr val="EA4335"/>
          </a:solidFill>
          <a:ln w="9525"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lt1"/>
                </a:solidFill>
                <a:latin typeface="Google Sans"/>
                <a:ea typeface="Google Sans"/>
                <a:cs typeface="Google Sans"/>
                <a:sym typeface="Google Sans"/>
              </a:rPr>
              <a:t>4  </a:t>
            </a:r>
            <a:endParaRPr sz="1600" b="1">
              <a:solidFill>
                <a:schemeClr val="lt1"/>
              </a:solidFill>
              <a:latin typeface="Google Sans"/>
              <a:ea typeface="Google Sans"/>
              <a:cs typeface="Google Sans"/>
              <a:sym typeface="Google Sans"/>
            </a:endParaRPr>
          </a:p>
        </p:txBody>
      </p:sp>
      <p:sp>
        <p:nvSpPr>
          <p:cNvPr id="617" name="Google Shape;617;p56"/>
          <p:cNvSpPr txBox="1"/>
          <p:nvPr/>
        </p:nvSpPr>
        <p:spPr>
          <a:xfrm>
            <a:off x="3586979" y="945625"/>
            <a:ext cx="1546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Google Sans"/>
                <a:ea typeface="Google Sans"/>
                <a:cs typeface="Google Sans"/>
                <a:sym typeface="Google Sans"/>
              </a:rPr>
              <a:t>Distillation</a:t>
            </a:r>
            <a:endParaRPr sz="1800">
              <a:solidFill>
                <a:schemeClr val="dk1"/>
              </a:solidFill>
              <a:latin typeface="Google Sans"/>
              <a:ea typeface="Google Sans"/>
              <a:cs typeface="Google Sans"/>
              <a:sym typeface="Google Sans"/>
            </a:endParaRPr>
          </a:p>
        </p:txBody>
      </p:sp>
      <p:sp>
        <p:nvSpPr>
          <p:cNvPr id="618" name="Google Shape;618;p56"/>
          <p:cNvSpPr txBox="1"/>
          <p:nvPr/>
        </p:nvSpPr>
        <p:spPr>
          <a:xfrm>
            <a:off x="2878275" y="1456675"/>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path constraints,</a:t>
            </a:r>
            <a:endParaRPr sz="16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symbolic addresses</a:t>
            </a:r>
            <a:endParaRPr sz="1600">
              <a:solidFill>
                <a:schemeClr val="dk1"/>
              </a:solidFill>
              <a:latin typeface="Google Sans"/>
              <a:ea typeface="Google Sans"/>
              <a:cs typeface="Google Sans"/>
              <a:sym typeface="Google Sans"/>
            </a:endParaRPr>
          </a:p>
        </p:txBody>
      </p:sp>
      <p:sp>
        <p:nvSpPr>
          <p:cNvPr id="619" name="Google Shape;619;p56"/>
          <p:cNvSpPr txBox="1"/>
          <p:nvPr/>
        </p:nvSpPr>
        <p:spPr>
          <a:xfrm>
            <a:off x="2459812"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concrete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inputs</a:t>
            </a:r>
            <a:endParaRPr sz="1600">
              <a:solidFill>
                <a:schemeClr val="dk1"/>
              </a:solidFill>
              <a:latin typeface="Google Sans"/>
              <a:ea typeface="Google Sans"/>
              <a:cs typeface="Google Sans"/>
              <a:sym typeface="Google Sans"/>
            </a:endParaRPr>
          </a:p>
        </p:txBody>
      </p:sp>
      <p:sp>
        <p:nvSpPr>
          <p:cNvPr id="620" name="Google Shape;620;p56"/>
          <p:cNvSpPr txBox="1"/>
          <p:nvPr/>
        </p:nvSpPr>
        <p:spPr>
          <a:xfrm>
            <a:off x="1059487" y="3379450"/>
            <a:ext cx="2168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Binary</a:t>
            </a:r>
            <a:endParaRPr sz="1600">
              <a:solidFill>
                <a:schemeClr val="dk1"/>
              </a:solidFill>
              <a:latin typeface="Google Sans"/>
              <a:ea typeface="Google Sans"/>
              <a:cs typeface="Google Sans"/>
              <a:sym typeface="Google Sans"/>
            </a:endParaRPr>
          </a:p>
        </p:txBody>
      </p:sp>
      <p:sp>
        <p:nvSpPr>
          <p:cNvPr id="621" name="Google Shape;621;p56"/>
          <p:cNvSpPr txBox="1"/>
          <p:nvPr/>
        </p:nvSpPr>
        <p:spPr>
          <a:xfrm>
            <a:off x="3379250" y="2359350"/>
            <a:ext cx="216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Google Sans"/>
                <a:ea typeface="Google Sans"/>
                <a:cs typeface="Google Sans"/>
                <a:sym typeface="Google Sans"/>
              </a:rPr>
              <a:t>exec </a:t>
            </a:r>
            <a:br>
              <a:rPr lang="en" sz="1600">
                <a:solidFill>
                  <a:schemeClr val="dk1"/>
                </a:solidFill>
                <a:latin typeface="Google Sans"/>
                <a:ea typeface="Google Sans"/>
                <a:cs typeface="Google Sans"/>
                <a:sym typeface="Google Sans"/>
              </a:rPr>
            </a:br>
            <a:r>
              <a:rPr lang="en" sz="1600">
                <a:solidFill>
                  <a:schemeClr val="dk1"/>
                </a:solidFill>
                <a:latin typeface="Google Sans"/>
                <a:ea typeface="Google Sans"/>
                <a:cs typeface="Google Sans"/>
                <a:sym typeface="Google Sans"/>
              </a:rPr>
              <a:t>trace</a:t>
            </a:r>
            <a:endParaRPr sz="1600">
              <a:solidFill>
                <a:schemeClr val="dk1"/>
              </a:solidFill>
              <a:latin typeface="Google Sans"/>
              <a:ea typeface="Google Sans"/>
              <a:cs typeface="Google Sans"/>
              <a:sym typeface="Google Sans"/>
            </a:endParaRPr>
          </a:p>
        </p:txBody>
      </p:sp>
      <p:sp>
        <p:nvSpPr>
          <p:cNvPr id="622" name="Google Shape;622;p56"/>
          <p:cNvSpPr txBox="1"/>
          <p:nvPr/>
        </p:nvSpPr>
        <p:spPr>
          <a:xfrm>
            <a:off x="-119" y="4346975"/>
            <a:ext cx="914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Translate execution tree into Python distillate for readability</a:t>
            </a:r>
            <a:endParaRPr sz="1800" dirty="0">
              <a:solidFill>
                <a:schemeClr val="dk1"/>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30AD2D88-22FB-3DA4-D6C5-3A30B2CD64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394626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0" y="1843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A Lack Of Abstraction For Performance</a:t>
            </a:r>
            <a:endParaRPr sz="3200" b="1" dirty="0">
              <a:latin typeface="Google Sans"/>
              <a:ea typeface="Google Sans"/>
              <a:cs typeface="Google Sans"/>
              <a:sym typeface="Google Sans"/>
            </a:endParaRPr>
          </a:p>
        </p:txBody>
      </p:sp>
      <p:sp>
        <p:nvSpPr>
          <p:cNvPr id="128" name="Google Shape;128;p28"/>
          <p:cNvSpPr txBox="1">
            <a:spLocks noGrp="1"/>
          </p:cNvSpPr>
          <p:nvPr>
            <p:ph type="body" idx="4294967295"/>
          </p:nvPr>
        </p:nvSpPr>
        <p:spPr>
          <a:xfrm>
            <a:off x="457200" y="1152475"/>
            <a:ext cx="8736300" cy="1293270"/>
          </a:xfrm>
          <a:prstGeom prst="rect">
            <a:avLst/>
          </a:prstGeom>
        </p:spPr>
        <p:txBody>
          <a:bodyPr spcFirstLastPara="1" wrap="square" lIns="91425" tIns="91425" rIns="91425" bIns="91425" anchor="t" anchorCtr="0">
            <a:noAutofit/>
          </a:bodyPr>
          <a:lstStyle/>
          <a:p>
            <a:pPr marL="457200" lvl="0" indent="-330200" algn="l" rtl="0">
              <a:lnSpc>
                <a:spcPct val="150000"/>
              </a:lnSpc>
              <a:spcAft>
                <a:spcPts val="0"/>
              </a:spcAft>
              <a:buClr>
                <a:schemeClr val="dk1"/>
              </a:buClr>
              <a:buSzPct val="60000"/>
              <a:buChar char="●"/>
            </a:pPr>
            <a:r>
              <a:rPr lang="en" sz="1600" dirty="0">
                <a:solidFill>
                  <a:schemeClr val="dk1"/>
                </a:solidFill>
              </a:rPr>
              <a:t>Alice needs visibility into how the code processes an </a:t>
            </a:r>
            <a:r>
              <a:rPr lang="en" sz="1600" b="1" dirty="0">
                <a:solidFill>
                  <a:srgbClr val="EA4335"/>
                </a:solidFill>
              </a:rPr>
              <a:t>abstract/symbolic </a:t>
            </a:r>
            <a:r>
              <a:rPr lang="en" sz="1600" dirty="0">
                <a:solidFill>
                  <a:schemeClr val="dk1"/>
                </a:solidFill>
              </a:rPr>
              <a:t>workload</a:t>
            </a:r>
          </a:p>
          <a:p>
            <a:pPr marL="457200" lvl="0" indent="-330200" algn="l" rtl="0">
              <a:lnSpc>
                <a:spcPct val="150000"/>
              </a:lnSpc>
              <a:spcBef>
                <a:spcPts val="1000"/>
              </a:spcBef>
              <a:spcAft>
                <a:spcPts val="0"/>
              </a:spcAft>
              <a:buClr>
                <a:schemeClr val="dk1"/>
              </a:buClr>
              <a:buSzPct val="60000"/>
              <a:buChar char="●"/>
            </a:pPr>
            <a:r>
              <a:rPr lang="en" sz="1600" dirty="0">
                <a:solidFill>
                  <a:schemeClr val="dk1"/>
                </a:solidFill>
              </a:rPr>
              <a:t>Only way to obtain this information today is to read/profile the </a:t>
            </a:r>
            <a:r>
              <a:rPr lang="en" sz="1600" b="1" dirty="0">
                <a:solidFill>
                  <a:srgbClr val="EA4335"/>
                </a:solidFill>
              </a:rPr>
              <a:t>implementation</a:t>
            </a:r>
          </a:p>
          <a:p>
            <a:pPr lvl="1" indent="-330200">
              <a:lnSpc>
                <a:spcPct val="150000"/>
              </a:lnSpc>
              <a:spcBef>
                <a:spcPts val="1000"/>
              </a:spcBef>
              <a:buClr>
                <a:schemeClr val="dk1"/>
              </a:buClr>
              <a:buSzPct val="60000"/>
              <a:buChar char="●"/>
            </a:pPr>
            <a:endParaRPr lang="en" sz="1200" b="1" dirty="0">
              <a:solidFill>
                <a:srgbClr val="EA4335"/>
              </a:solidFill>
            </a:endParaRPr>
          </a:p>
          <a:p>
            <a:pPr marL="0" lvl="0" indent="0" algn="l" rtl="0">
              <a:lnSpc>
                <a:spcPct val="100000"/>
              </a:lnSpc>
              <a:spcBef>
                <a:spcPts val="1000"/>
              </a:spcBef>
              <a:spcAft>
                <a:spcPts val="0"/>
              </a:spcAft>
              <a:buSzPct val="60000"/>
              <a:buNone/>
            </a:pPr>
            <a:endParaRPr sz="1600" dirty="0">
              <a:solidFill>
                <a:schemeClr val="dk1"/>
              </a:solidFill>
            </a:endParaRPr>
          </a:p>
        </p:txBody>
      </p:sp>
      <p:sp>
        <p:nvSpPr>
          <p:cNvPr id="4" name="Google Shape;129;p28">
            <a:extLst>
              <a:ext uri="{FF2B5EF4-FFF2-40B4-BE49-F238E27FC236}">
                <a16:creationId xmlns:a16="http://schemas.microsoft.com/office/drawing/2014/main" id="{96259F13-792D-8518-7FB1-8FFAA8464D04}"/>
              </a:ext>
            </a:extLst>
          </p:cNvPr>
          <p:cNvSpPr/>
          <p:nvPr/>
        </p:nvSpPr>
        <p:spPr>
          <a:xfrm>
            <a:off x="1466624" y="3991025"/>
            <a:ext cx="6210752" cy="747650"/>
          </a:xfrm>
          <a:prstGeom prst="roundRect">
            <a:avLst>
              <a:gd name="adj" fmla="val 16667"/>
            </a:avLst>
          </a:prstGeom>
          <a:noFill/>
          <a:ln w="254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Can there exist an abstract/symbolic representation that </a:t>
            </a:r>
            <a:br>
              <a:rPr lang="en" sz="1600" dirty="0">
                <a:latin typeface="Google Sans"/>
                <a:ea typeface="Google Sans"/>
                <a:cs typeface="Google Sans"/>
                <a:sym typeface="Google Sans"/>
              </a:rPr>
            </a:br>
            <a:r>
              <a:rPr lang="en" sz="1600" dirty="0">
                <a:latin typeface="Google Sans"/>
                <a:ea typeface="Google Sans"/>
                <a:cs typeface="Google Sans"/>
                <a:sym typeface="Google Sans"/>
              </a:rPr>
              <a:t>helps developers efficiently reason about cache usage?</a:t>
            </a:r>
            <a:endParaRPr sz="1600" dirty="0">
              <a:latin typeface="Google Sans"/>
              <a:ea typeface="Google Sans"/>
              <a:cs typeface="Google Sans"/>
              <a:sym typeface="Google Sans"/>
            </a:endParaRPr>
          </a:p>
        </p:txBody>
      </p:sp>
      <p:sp>
        <p:nvSpPr>
          <p:cNvPr id="5" name="Slide Number Placeholder 4">
            <a:extLst>
              <a:ext uri="{FF2B5EF4-FFF2-40B4-BE49-F238E27FC236}">
                <a16:creationId xmlns:a16="http://schemas.microsoft.com/office/drawing/2014/main" id="{32CBA18A-BABF-41B4-9FD8-690B546AC1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4211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96000" y="184375"/>
            <a:ext cx="895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Memory Distillates</a:t>
            </a:r>
            <a:endParaRPr sz="3200" b="1" dirty="0">
              <a:latin typeface="Google Sans"/>
              <a:ea typeface="Google Sans"/>
              <a:cs typeface="Google Sans"/>
              <a:sym typeface="Google Sans"/>
            </a:endParaRPr>
          </a:p>
        </p:txBody>
      </p:sp>
      <p:sp>
        <p:nvSpPr>
          <p:cNvPr id="149" name="Google Shape;149;p31"/>
          <p:cNvSpPr txBox="1">
            <a:spLocks noGrp="1"/>
          </p:cNvSpPr>
          <p:nvPr>
            <p:ph type="body" idx="4294967295"/>
          </p:nvPr>
        </p:nvSpPr>
        <p:spPr>
          <a:xfrm>
            <a:off x="457200" y="1152144"/>
            <a:ext cx="8736300" cy="1603714"/>
          </a:xfrm>
          <a:prstGeom prst="rect">
            <a:avLst/>
          </a:prstGeom>
        </p:spPr>
        <p:txBody>
          <a:bodyPr spcFirstLastPara="1" wrap="square" lIns="91425" tIns="91425" rIns="91425" bIns="91425" anchor="t" anchorCtr="0">
            <a:noAutofit/>
          </a:bodyPr>
          <a:lstStyle/>
          <a:p>
            <a:pPr marL="457200" lvl="0" indent="-330200" algn="l" rtl="0">
              <a:lnSpc>
                <a:spcPct val="100000"/>
              </a:lnSpc>
              <a:spcAft>
                <a:spcPts val="0"/>
              </a:spcAft>
              <a:buClr>
                <a:schemeClr val="dk1"/>
              </a:buClr>
              <a:buSzPct val="60000"/>
              <a:buChar char="●"/>
            </a:pPr>
            <a:r>
              <a:rPr lang="en" sz="1600" dirty="0">
                <a:solidFill>
                  <a:schemeClr val="dk1"/>
                </a:solidFill>
              </a:rPr>
              <a:t>Representation that retains all information relevant to how the code accesses memory</a:t>
            </a:r>
          </a:p>
          <a:p>
            <a:pPr lvl="1" indent="-330200">
              <a:lnSpc>
                <a:spcPct val="100000"/>
              </a:lnSpc>
              <a:buClr>
                <a:srgbClr val="000000"/>
              </a:buClr>
              <a:buSzPct val="60000"/>
              <a:defRPr/>
            </a:pPr>
            <a:r>
              <a:rPr lang="en-US" sz="1600" dirty="0">
                <a:solidFill>
                  <a:srgbClr val="000000"/>
                </a:solidFill>
              </a:rPr>
              <a:t>Discards everything else</a:t>
            </a:r>
          </a:p>
          <a:p>
            <a:pPr marL="457200" lvl="0" indent="-330200" algn="l" rtl="0">
              <a:lnSpc>
                <a:spcPct val="100000"/>
              </a:lnSpc>
              <a:spcBef>
                <a:spcPts val="2000"/>
              </a:spcBef>
              <a:spcAft>
                <a:spcPts val="0"/>
              </a:spcAft>
              <a:buClr>
                <a:schemeClr val="dk1"/>
              </a:buClr>
              <a:buSzPct val="60000"/>
              <a:buChar char="●"/>
            </a:pPr>
            <a:r>
              <a:rPr lang="en" sz="1600" dirty="0">
                <a:solidFill>
                  <a:schemeClr val="dk1"/>
                </a:solidFill>
              </a:rPr>
              <a:t>Given the same inputs as the code, the distillate</a:t>
            </a: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r>
              <a:rPr lang="en-US" sz="1600" dirty="0">
                <a:solidFill>
                  <a:srgbClr val="000000"/>
                </a:solidFill>
              </a:rPr>
              <a:t>Produces an identical trace of memory accesses</a:t>
            </a: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But </a:t>
            </a:r>
            <a:r>
              <a:rPr lang="en-US" sz="1600" dirty="0">
                <a:solidFill>
                  <a:srgbClr val="000000"/>
                </a:solidFill>
              </a:rPr>
              <a:t>does not produce correct outputs</a:t>
            </a: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p:txBody>
      </p:sp>
      <p:grpSp>
        <p:nvGrpSpPr>
          <p:cNvPr id="5" name="Group 4">
            <a:extLst>
              <a:ext uri="{FF2B5EF4-FFF2-40B4-BE49-F238E27FC236}">
                <a16:creationId xmlns:a16="http://schemas.microsoft.com/office/drawing/2014/main" id="{1C83CE6F-9D05-0EFE-C306-7AFBDD6DDC90}"/>
              </a:ext>
            </a:extLst>
          </p:cNvPr>
          <p:cNvGrpSpPr/>
          <p:nvPr/>
        </p:nvGrpSpPr>
        <p:grpSpPr>
          <a:xfrm>
            <a:off x="1906556" y="3104200"/>
            <a:ext cx="5998048" cy="1419270"/>
            <a:chOff x="1906556" y="3104200"/>
            <a:chExt cx="5998048" cy="1419270"/>
          </a:xfrm>
        </p:grpSpPr>
        <p:sp>
          <p:nvSpPr>
            <p:cNvPr id="2" name="Google Shape;519;p53">
              <a:extLst>
                <a:ext uri="{FF2B5EF4-FFF2-40B4-BE49-F238E27FC236}">
                  <a16:creationId xmlns:a16="http://schemas.microsoft.com/office/drawing/2014/main" id="{20FC580F-81D6-2310-CB78-5A863E67EF38}"/>
                </a:ext>
              </a:extLst>
            </p:cNvPr>
            <p:cNvSpPr txBox="1"/>
            <p:nvPr/>
          </p:nvSpPr>
          <p:spPr>
            <a:xfrm>
              <a:off x="5420192" y="3858623"/>
              <a:ext cx="2004629"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Memory Trace</a:t>
              </a:r>
              <a:endParaRPr sz="1600" dirty="0">
                <a:solidFill>
                  <a:schemeClr val="dk1"/>
                </a:solidFill>
                <a:latin typeface="Google Sans"/>
                <a:ea typeface="Google Sans"/>
                <a:cs typeface="Google Sans"/>
                <a:sym typeface="Google Sans"/>
              </a:endParaRPr>
            </a:p>
          </p:txBody>
        </p:sp>
        <p:sp>
          <p:nvSpPr>
            <p:cNvPr id="4" name="Google Shape;519;p53">
              <a:extLst>
                <a:ext uri="{FF2B5EF4-FFF2-40B4-BE49-F238E27FC236}">
                  <a16:creationId xmlns:a16="http://schemas.microsoft.com/office/drawing/2014/main" id="{165E7D17-5EFE-6840-3D0A-8E990BE5AB4E}"/>
                </a:ext>
              </a:extLst>
            </p:cNvPr>
            <p:cNvSpPr txBox="1"/>
            <p:nvPr/>
          </p:nvSpPr>
          <p:spPr>
            <a:xfrm>
              <a:off x="5540411" y="4092613"/>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Functional Outputs</a:t>
              </a:r>
              <a:endParaRPr sz="1600" dirty="0">
                <a:solidFill>
                  <a:schemeClr val="dk1"/>
                </a:solidFill>
                <a:latin typeface="Google Sans"/>
                <a:ea typeface="Google Sans"/>
                <a:cs typeface="Google Sans"/>
                <a:sym typeface="Google Sans"/>
              </a:endParaRPr>
            </a:p>
          </p:txBody>
        </p:sp>
        <p:sp>
          <p:nvSpPr>
            <p:cNvPr id="6" name="Google Shape;476;p52">
              <a:extLst>
                <a:ext uri="{FF2B5EF4-FFF2-40B4-BE49-F238E27FC236}">
                  <a16:creationId xmlns:a16="http://schemas.microsoft.com/office/drawing/2014/main" id="{9A82C8C1-867C-4007-AB23-E2E1837666D4}"/>
                </a:ext>
              </a:extLst>
            </p:cNvPr>
            <p:cNvSpPr/>
            <p:nvPr/>
          </p:nvSpPr>
          <p:spPr>
            <a:xfrm>
              <a:off x="3498881" y="3148319"/>
              <a:ext cx="1222985" cy="559666"/>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Code</a:t>
              </a:r>
              <a:endParaRPr sz="1600" dirty="0">
                <a:latin typeface="Google Sans"/>
                <a:ea typeface="Google Sans"/>
                <a:cs typeface="Google Sans"/>
                <a:sym typeface="Google Sans"/>
              </a:endParaRPr>
            </a:p>
          </p:txBody>
        </p:sp>
        <p:grpSp>
          <p:nvGrpSpPr>
            <p:cNvPr id="27" name="Group 26">
              <a:extLst>
                <a:ext uri="{FF2B5EF4-FFF2-40B4-BE49-F238E27FC236}">
                  <a16:creationId xmlns:a16="http://schemas.microsoft.com/office/drawing/2014/main" id="{7BC4E414-1CBE-7465-DBD9-143B7A3066FC}"/>
                </a:ext>
              </a:extLst>
            </p:cNvPr>
            <p:cNvGrpSpPr/>
            <p:nvPr/>
          </p:nvGrpSpPr>
          <p:grpSpPr>
            <a:xfrm>
              <a:off x="4721866" y="3104200"/>
              <a:ext cx="2986645" cy="667520"/>
              <a:chOff x="4397773" y="3197200"/>
              <a:chExt cx="2986645" cy="667520"/>
            </a:xfrm>
          </p:grpSpPr>
          <p:grpSp>
            <p:nvGrpSpPr>
              <p:cNvPr id="19" name="Group 18">
                <a:extLst>
                  <a:ext uri="{FF2B5EF4-FFF2-40B4-BE49-F238E27FC236}">
                    <a16:creationId xmlns:a16="http://schemas.microsoft.com/office/drawing/2014/main" id="{EB58D39D-A5BB-B144-605D-C507A4C21EA3}"/>
                  </a:ext>
                </a:extLst>
              </p:cNvPr>
              <p:cNvGrpSpPr/>
              <p:nvPr/>
            </p:nvGrpSpPr>
            <p:grpSpPr>
              <a:xfrm>
                <a:off x="4397773" y="3426813"/>
                <a:ext cx="914400" cy="188842"/>
                <a:chOff x="4397773" y="3426813"/>
                <a:chExt cx="914400" cy="188842"/>
              </a:xfrm>
            </p:grpSpPr>
            <p:cxnSp>
              <p:nvCxnSpPr>
                <p:cNvPr id="9" name="Google Shape;478;p52">
                  <a:extLst>
                    <a:ext uri="{FF2B5EF4-FFF2-40B4-BE49-F238E27FC236}">
                      <a16:creationId xmlns:a16="http://schemas.microsoft.com/office/drawing/2014/main" id="{B9BB539F-392C-12F9-F009-6E3E5679E9B5}"/>
                    </a:ext>
                  </a:extLst>
                </p:cNvPr>
                <p:cNvCxnSpPr>
                  <a:cxnSpLocks/>
                </p:cNvCxnSpPr>
                <p:nvPr/>
              </p:nvCxnSpPr>
              <p:spPr>
                <a:xfrm>
                  <a:off x="4397773" y="3615655"/>
                  <a:ext cx="914400" cy="0"/>
                </a:xfrm>
                <a:prstGeom prst="straightConnector1">
                  <a:avLst/>
                </a:prstGeom>
                <a:noFill/>
                <a:ln w="19050" cap="flat" cmpd="sng">
                  <a:solidFill>
                    <a:schemeClr val="dk1"/>
                  </a:solidFill>
                  <a:prstDash val="solid"/>
                  <a:round/>
                  <a:headEnd type="none" w="med" len="med"/>
                  <a:tailEnd type="triangle" w="med" len="med"/>
                </a:ln>
              </p:spPr>
            </p:cxnSp>
            <p:cxnSp>
              <p:nvCxnSpPr>
                <p:cNvPr id="7" name="Google Shape;478;p52">
                  <a:extLst>
                    <a:ext uri="{FF2B5EF4-FFF2-40B4-BE49-F238E27FC236}">
                      <a16:creationId xmlns:a16="http://schemas.microsoft.com/office/drawing/2014/main" id="{DBDF9638-C574-B062-2BB2-2B1065C556DF}"/>
                    </a:ext>
                  </a:extLst>
                </p:cNvPr>
                <p:cNvCxnSpPr>
                  <a:cxnSpLocks/>
                </p:cNvCxnSpPr>
                <p:nvPr/>
              </p:nvCxnSpPr>
              <p:spPr>
                <a:xfrm>
                  <a:off x="4397773" y="3426813"/>
                  <a:ext cx="914400" cy="0"/>
                </a:xfrm>
                <a:prstGeom prst="straightConnector1">
                  <a:avLst/>
                </a:prstGeom>
                <a:noFill/>
                <a:ln w="19050" cap="flat" cmpd="sng">
                  <a:solidFill>
                    <a:schemeClr val="dk1"/>
                  </a:solidFill>
                  <a:prstDash val="solid"/>
                  <a:round/>
                  <a:headEnd type="none" w="med" len="med"/>
                  <a:tailEnd type="triangle" w="med" len="med"/>
                </a:ln>
              </p:spPr>
            </p:cxnSp>
          </p:grpSp>
          <p:grpSp>
            <p:nvGrpSpPr>
              <p:cNvPr id="17" name="Group 16">
                <a:extLst>
                  <a:ext uri="{FF2B5EF4-FFF2-40B4-BE49-F238E27FC236}">
                    <a16:creationId xmlns:a16="http://schemas.microsoft.com/office/drawing/2014/main" id="{02EEC521-0E57-255B-6ADC-E4D7ED4C85A6}"/>
                  </a:ext>
                </a:extLst>
              </p:cNvPr>
              <p:cNvGrpSpPr/>
              <p:nvPr/>
            </p:nvGrpSpPr>
            <p:grpSpPr>
              <a:xfrm>
                <a:off x="4910623" y="3197200"/>
                <a:ext cx="2473795" cy="667520"/>
                <a:chOff x="5686127" y="3219090"/>
                <a:chExt cx="2473795" cy="667520"/>
              </a:xfrm>
            </p:grpSpPr>
            <p:sp>
              <p:nvSpPr>
                <p:cNvPr id="12" name="Google Shape;519;p53">
                  <a:extLst>
                    <a:ext uri="{FF2B5EF4-FFF2-40B4-BE49-F238E27FC236}">
                      <a16:creationId xmlns:a16="http://schemas.microsoft.com/office/drawing/2014/main" id="{456A9C17-4820-2EF4-5630-D7B64F7911EC}"/>
                    </a:ext>
                  </a:extLst>
                </p:cNvPr>
                <p:cNvSpPr txBox="1"/>
                <p:nvPr/>
              </p:nvSpPr>
              <p:spPr>
                <a:xfrm>
                  <a:off x="5686127" y="3219090"/>
                  <a:ext cx="237558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Memory Trace</a:t>
                  </a:r>
                  <a:endParaRPr sz="1600" dirty="0">
                    <a:solidFill>
                      <a:schemeClr val="dk1"/>
                    </a:solidFill>
                    <a:latin typeface="Google Sans"/>
                    <a:ea typeface="Google Sans"/>
                    <a:cs typeface="Google Sans"/>
                    <a:sym typeface="Google Sans"/>
                  </a:endParaRPr>
                </a:p>
              </p:txBody>
            </p:sp>
            <p:sp>
              <p:nvSpPr>
                <p:cNvPr id="16" name="Google Shape;519;p53">
                  <a:extLst>
                    <a:ext uri="{FF2B5EF4-FFF2-40B4-BE49-F238E27FC236}">
                      <a16:creationId xmlns:a16="http://schemas.microsoft.com/office/drawing/2014/main" id="{60C8C19D-3C72-0A39-5FE5-9E48E560B75A}"/>
                    </a:ext>
                  </a:extLst>
                </p:cNvPr>
                <p:cNvSpPr txBox="1"/>
                <p:nvPr/>
              </p:nvSpPr>
              <p:spPr>
                <a:xfrm>
                  <a:off x="5991822" y="3455753"/>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Functional Outputs</a:t>
                  </a:r>
                  <a:endParaRPr sz="1600" dirty="0">
                    <a:solidFill>
                      <a:schemeClr val="dk1"/>
                    </a:solidFill>
                    <a:latin typeface="Google Sans"/>
                    <a:ea typeface="Google Sans"/>
                    <a:cs typeface="Google Sans"/>
                    <a:sym typeface="Google Sans"/>
                  </a:endParaRPr>
                </a:p>
              </p:txBody>
            </p:sp>
          </p:grpSp>
        </p:grpSp>
        <p:sp>
          <p:nvSpPr>
            <p:cNvPr id="38" name="Google Shape;476;p52">
              <a:extLst>
                <a:ext uri="{FF2B5EF4-FFF2-40B4-BE49-F238E27FC236}">
                  <a16:creationId xmlns:a16="http://schemas.microsoft.com/office/drawing/2014/main" id="{7009F12E-92AC-B2CA-1332-94A4989461C3}"/>
                </a:ext>
              </a:extLst>
            </p:cNvPr>
            <p:cNvSpPr/>
            <p:nvPr/>
          </p:nvSpPr>
          <p:spPr>
            <a:xfrm>
              <a:off x="3498881" y="3888558"/>
              <a:ext cx="1222985" cy="559666"/>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grpSp>
          <p:nvGrpSpPr>
            <p:cNvPr id="40" name="Group 39">
              <a:extLst>
                <a:ext uri="{FF2B5EF4-FFF2-40B4-BE49-F238E27FC236}">
                  <a16:creationId xmlns:a16="http://schemas.microsoft.com/office/drawing/2014/main" id="{4CD0EBE0-8C14-35CD-9257-1884DD400483}"/>
                </a:ext>
              </a:extLst>
            </p:cNvPr>
            <p:cNvGrpSpPr/>
            <p:nvPr/>
          </p:nvGrpSpPr>
          <p:grpSpPr>
            <a:xfrm>
              <a:off x="4721866" y="4074052"/>
              <a:ext cx="914400" cy="188842"/>
              <a:chOff x="4397773" y="3426813"/>
              <a:chExt cx="914400" cy="188842"/>
            </a:xfrm>
          </p:grpSpPr>
          <p:cxnSp>
            <p:nvCxnSpPr>
              <p:cNvPr id="44" name="Google Shape;478;p52">
                <a:extLst>
                  <a:ext uri="{FF2B5EF4-FFF2-40B4-BE49-F238E27FC236}">
                    <a16:creationId xmlns:a16="http://schemas.microsoft.com/office/drawing/2014/main" id="{88A3166E-DC54-1D36-212C-11B1AB2960FE}"/>
                  </a:ext>
                </a:extLst>
              </p:cNvPr>
              <p:cNvCxnSpPr>
                <a:cxnSpLocks/>
              </p:cNvCxnSpPr>
              <p:nvPr/>
            </p:nvCxnSpPr>
            <p:spPr>
              <a:xfrm>
                <a:off x="4397773" y="3615655"/>
                <a:ext cx="914400" cy="0"/>
              </a:xfrm>
              <a:prstGeom prst="straightConnector1">
                <a:avLst/>
              </a:prstGeom>
              <a:noFill/>
              <a:ln w="19050" cap="flat" cmpd="sng">
                <a:solidFill>
                  <a:schemeClr val="dk1"/>
                </a:solidFill>
                <a:prstDash val="solid"/>
                <a:round/>
                <a:headEnd type="none" w="med" len="med"/>
                <a:tailEnd type="triangle" w="med" len="med"/>
              </a:ln>
            </p:spPr>
          </p:cxnSp>
          <p:cxnSp>
            <p:nvCxnSpPr>
              <p:cNvPr id="45" name="Google Shape;478;p52">
                <a:extLst>
                  <a:ext uri="{FF2B5EF4-FFF2-40B4-BE49-F238E27FC236}">
                    <a16:creationId xmlns:a16="http://schemas.microsoft.com/office/drawing/2014/main" id="{581E54DF-7845-F00C-23C2-0329B21C0975}"/>
                  </a:ext>
                </a:extLst>
              </p:cNvPr>
              <p:cNvCxnSpPr>
                <a:cxnSpLocks/>
              </p:cNvCxnSpPr>
              <p:nvPr/>
            </p:nvCxnSpPr>
            <p:spPr>
              <a:xfrm>
                <a:off x="4397773" y="3426813"/>
                <a:ext cx="914400" cy="0"/>
              </a:xfrm>
              <a:prstGeom prst="straightConnector1">
                <a:avLst/>
              </a:prstGeom>
              <a:noFill/>
              <a:ln w="19050" cap="flat" cmpd="sng">
                <a:solidFill>
                  <a:schemeClr val="dk1"/>
                </a:solidFill>
                <a:prstDash val="solid"/>
                <a:round/>
                <a:headEnd type="none" w="med" len="med"/>
                <a:tailEnd type="triangle" w="med" len="med"/>
              </a:ln>
            </p:spPr>
          </p:cxnSp>
        </p:grpSp>
        <p:sp>
          <p:nvSpPr>
            <p:cNvPr id="46" name="Google Shape;519;p53">
              <a:extLst>
                <a:ext uri="{FF2B5EF4-FFF2-40B4-BE49-F238E27FC236}">
                  <a16:creationId xmlns:a16="http://schemas.microsoft.com/office/drawing/2014/main" id="{3E9B9794-DFCA-84A0-1651-D252F7912FB5}"/>
                </a:ext>
              </a:extLst>
            </p:cNvPr>
            <p:cNvSpPr txBox="1"/>
            <p:nvPr/>
          </p:nvSpPr>
          <p:spPr>
            <a:xfrm>
              <a:off x="1906556" y="3560500"/>
              <a:ext cx="894520" cy="430857"/>
            </a:xfrm>
            <a:prstGeom prst="rect">
              <a:avLst/>
            </a:prstGeom>
            <a:noFill/>
            <a:ln w="19050">
              <a:solidFill>
                <a:schemeClr val="dk1"/>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Input</a:t>
              </a:r>
              <a:endParaRPr sz="1600" dirty="0">
                <a:solidFill>
                  <a:schemeClr val="dk1"/>
                </a:solidFill>
                <a:latin typeface="Google Sans"/>
                <a:ea typeface="Google Sans"/>
                <a:cs typeface="Google Sans"/>
                <a:sym typeface="Google Sans"/>
              </a:endParaRPr>
            </a:p>
          </p:txBody>
        </p:sp>
        <p:cxnSp>
          <p:nvCxnSpPr>
            <p:cNvPr id="47" name="Google Shape;478;p52">
              <a:extLst>
                <a:ext uri="{FF2B5EF4-FFF2-40B4-BE49-F238E27FC236}">
                  <a16:creationId xmlns:a16="http://schemas.microsoft.com/office/drawing/2014/main" id="{C2C15693-315A-1E9D-EC44-35438FA698AF}"/>
                </a:ext>
              </a:extLst>
            </p:cNvPr>
            <p:cNvCxnSpPr>
              <a:cxnSpLocks/>
              <a:stCxn id="46" idx="3"/>
              <a:endCxn id="6" idx="1"/>
            </p:cNvCxnSpPr>
            <p:nvPr/>
          </p:nvCxnSpPr>
          <p:spPr>
            <a:xfrm flipV="1">
              <a:off x="2801076" y="3428152"/>
              <a:ext cx="697805" cy="347777"/>
            </a:xfrm>
            <a:prstGeom prst="straightConnector1">
              <a:avLst/>
            </a:prstGeom>
            <a:noFill/>
            <a:ln w="19050" cap="flat" cmpd="sng">
              <a:solidFill>
                <a:schemeClr val="dk1"/>
              </a:solidFill>
              <a:prstDash val="solid"/>
              <a:round/>
              <a:headEnd type="none" w="med" len="med"/>
              <a:tailEnd type="triangle" w="med" len="med"/>
            </a:ln>
          </p:spPr>
        </p:cxnSp>
        <p:cxnSp>
          <p:nvCxnSpPr>
            <p:cNvPr id="50" name="Google Shape;478;p52">
              <a:extLst>
                <a:ext uri="{FF2B5EF4-FFF2-40B4-BE49-F238E27FC236}">
                  <a16:creationId xmlns:a16="http://schemas.microsoft.com/office/drawing/2014/main" id="{DEC77DBC-794D-E10F-8A98-96007BFC9988}"/>
                </a:ext>
              </a:extLst>
            </p:cNvPr>
            <p:cNvCxnSpPr>
              <a:cxnSpLocks/>
              <a:stCxn id="46" idx="3"/>
              <a:endCxn id="38" idx="1"/>
            </p:cNvCxnSpPr>
            <p:nvPr/>
          </p:nvCxnSpPr>
          <p:spPr>
            <a:xfrm>
              <a:off x="2801076" y="3775929"/>
              <a:ext cx="697805" cy="392462"/>
            </a:xfrm>
            <a:prstGeom prst="straightConnector1">
              <a:avLst/>
            </a:prstGeom>
            <a:noFill/>
            <a:ln w="19050" cap="flat" cmpd="sng">
              <a:solidFill>
                <a:schemeClr val="dk1"/>
              </a:solidFill>
              <a:prstDash val="solid"/>
              <a:round/>
              <a:headEnd type="none" w="med" len="med"/>
              <a:tailEnd type="triangle" w="med" len="med"/>
            </a:ln>
          </p:spPr>
        </p:cxnSp>
        <p:pic>
          <p:nvPicPr>
            <p:cNvPr id="53" name="Picture 52">
              <a:extLst>
                <a:ext uri="{FF2B5EF4-FFF2-40B4-BE49-F238E27FC236}">
                  <a16:creationId xmlns:a16="http://schemas.microsoft.com/office/drawing/2014/main" id="{9686D646-3B84-D947-294C-B31FB3AE9F69}"/>
                </a:ext>
              </a:extLst>
            </p:cNvPr>
            <p:cNvPicPr>
              <a:picLocks noChangeAspect="1"/>
            </p:cNvPicPr>
            <p:nvPr/>
          </p:nvPicPr>
          <p:blipFill>
            <a:blip r:embed="rId3"/>
            <a:stretch>
              <a:fillRect/>
            </a:stretch>
          </p:blipFill>
          <p:spPr>
            <a:xfrm>
              <a:off x="7172653" y="3896710"/>
              <a:ext cx="294305" cy="294305"/>
            </a:xfrm>
            <a:prstGeom prst="rect">
              <a:avLst/>
            </a:prstGeom>
          </p:spPr>
        </p:pic>
        <p:pic>
          <p:nvPicPr>
            <p:cNvPr id="54" name="Picture 53">
              <a:extLst>
                <a:ext uri="{FF2B5EF4-FFF2-40B4-BE49-F238E27FC236}">
                  <a16:creationId xmlns:a16="http://schemas.microsoft.com/office/drawing/2014/main" id="{D4D0BBCE-D588-E590-0500-B897ABD042AD}"/>
                </a:ext>
              </a:extLst>
            </p:cNvPr>
            <p:cNvPicPr>
              <a:picLocks noChangeAspect="1"/>
            </p:cNvPicPr>
            <p:nvPr/>
          </p:nvPicPr>
          <p:blipFill>
            <a:blip r:embed="rId4"/>
            <a:stretch>
              <a:fillRect/>
            </a:stretch>
          </p:blipFill>
          <p:spPr>
            <a:xfrm>
              <a:off x="7615111" y="4147156"/>
              <a:ext cx="289493" cy="289493"/>
            </a:xfrm>
            <a:prstGeom prst="rect">
              <a:avLst/>
            </a:prstGeom>
          </p:spPr>
        </p:pic>
      </p:grpSp>
      <p:sp>
        <p:nvSpPr>
          <p:cNvPr id="3" name="Slide Number Placeholder 2">
            <a:extLst>
              <a:ext uri="{FF2B5EF4-FFF2-40B4-BE49-F238E27FC236}">
                <a16:creationId xmlns:a16="http://schemas.microsoft.com/office/drawing/2014/main" id="{499B6D7B-1AB0-BA39-9E7D-1BB4AE756D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b="1" dirty="0">
                <a:latin typeface="Google Sans"/>
                <a:ea typeface="Google Sans"/>
                <a:cs typeface="Google Sans"/>
                <a:sym typeface="Google Sans"/>
              </a:rPr>
              <a:t>Cache Footprint </a:t>
            </a:r>
            <a:r>
              <a:rPr lang="en" sz="3200" b="1" dirty="0" err="1">
                <a:latin typeface="Google Sans"/>
                <a:ea typeface="Google Sans"/>
                <a:cs typeface="Google Sans"/>
                <a:sym typeface="Google Sans"/>
              </a:rPr>
              <a:t>AnalyzeR</a:t>
            </a:r>
            <a:r>
              <a:rPr lang="en" sz="3200" b="1" dirty="0">
                <a:latin typeface="Google Sans"/>
                <a:ea typeface="Google Sans"/>
                <a:cs typeface="Google Sans"/>
                <a:sym typeface="Google Sans"/>
              </a:rPr>
              <a:t> (CFAR)</a:t>
            </a:r>
            <a:endParaRPr sz="3200" b="1" dirty="0">
              <a:latin typeface="Google Sans"/>
              <a:ea typeface="Google Sans"/>
              <a:cs typeface="Google Sans"/>
              <a:sym typeface="Google Sans"/>
            </a:endParaRPr>
          </a:p>
        </p:txBody>
      </p:sp>
      <p:sp>
        <p:nvSpPr>
          <p:cNvPr id="159" name="Google Shape;159;p32"/>
          <p:cNvSpPr txBox="1">
            <a:spLocks noGrp="1"/>
          </p:cNvSpPr>
          <p:nvPr>
            <p:ph type="body" idx="4294967295"/>
          </p:nvPr>
        </p:nvSpPr>
        <p:spPr>
          <a:xfrm>
            <a:off x="457200" y="1152144"/>
            <a:ext cx="8736300" cy="984205"/>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ct val="60000"/>
              <a:buChar char="●"/>
            </a:pPr>
            <a:r>
              <a:rPr lang="en-US" sz="1600" dirty="0">
                <a:solidFill>
                  <a:schemeClr val="dk1"/>
                </a:solidFill>
              </a:rPr>
              <a:t>Answers questions about cache usage using two-step workflow</a:t>
            </a:r>
          </a:p>
          <a:p>
            <a:pPr lvl="1" indent="-330200">
              <a:lnSpc>
                <a:spcPct val="100000"/>
              </a:lnSpc>
              <a:buClr>
                <a:schemeClr val="dk1"/>
              </a:buClr>
              <a:buSzPct val="60000"/>
            </a:pP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Distillation: </a:t>
            </a:r>
            <a:r>
              <a:rPr lang="en-US" sz="1600" dirty="0">
                <a:solidFill>
                  <a:srgbClr val="000000"/>
                </a:solidFill>
              </a:rPr>
              <a:t>E</a:t>
            </a:r>
            <a:r>
              <a:rPr kumimoji="0" lang="en-US" sz="1600" b="0" i="0" u="none" strike="noStrike" kern="0" cap="none" spc="0" normalizeH="0" baseline="0" noProof="0" dirty="0" err="1">
                <a:ln>
                  <a:noFill/>
                </a:ln>
                <a:solidFill>
                  <a:srgbClr val="000000"/>
                </a:solidFill>
                <a:effectLst/>
                <a:uLnTx/>
                <a:uFillTx/>
                <a:latin typeface="Google Sans"/>
                <a:ea typeface="Google Sans"/>
                <a:cs typeface="Google Sans"/>
                <a:sym typeface="Google Sans"/>
              </a:rPr>
              <a:t>xtracts</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 distillate using automated program analysis</a:t>
            </a:r>
          </a:p>
          <a:p>
            <a:pPr lvl="1" indent="-330200">
              <a:lnSpc>
                <a:spcPct val="100000"/>
              </a:lnSpc>
              <a:buClr>
                <a:schemeClr val="dk1"/>
              </a:buClr>
              <a:buSzPct val="60000"/>
            </a:pPr>
            <a:r>
              <a:rPr lang="en-US" sz="1600" dirty="0">
                <a:solidFill>
                  <a:srgbClr val="000000"/>
                </a:solidFill>
              </a:rPr>
              <a:t>Projection: Devs query distillate to answer specific questions</a:t>
            </a:r>
            <a:endParaRPr lang="en" sz="1600" dirty="0">
              <a:solidFill>
                <a:schemeClr val="dk1"/>
              </a:solidFill>
            </a:endParaRPr>
          </a:p>
          <a:p>
            <a:pPr marL="127000" indent="0">
              <a:lnSpc>
                <a:spcPct val="100000"/>
              </a:lnSpc>
              <a:buClr>
                <a:schemeClr val="dk1"/>
              </a:buClr>
              <a:buSzPct val="60000"/>
              <a:buNone/>
            </a:pP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a:p>
            <a:pPr indent="-330200">
              <a:lnSpc>
                <a:spcPct val="100000"/>
              </a:lnSpc>
              <a:buClr>
                <a:schemeClr val="dk1"/>
              </a:buClr>
              <a:buSzPct val="60000"/>
            </a:pP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Since distillate is precise, CFAR can answer diverse questions about cache usage</a:t>
            </a:r>
          </a:p>
          <a:p>
            <a:pPr marL="584200" lvl="1" indent="0">
              <a:lnSpc>
                <a:spcPct val="100000"/>
              </a:lnSpc>
              <a:buClr>
                <a:schemeClr val="dk1"/>
              </a:buClr>
              <a:buSzPct val="60000"/>
              <a:buNone/>
            </a:pP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a:p>
            <a:pPr marL="914400" marR="0" lvl="1" indent="-330200" algn="l" defTabSz="914400" rtl="0" eaLnBrk="1" fontAlgn="auto" latinLnBrk="0" hangingPunct="1">
              <a:lnSpc>
                <a:spcPct val="100000"/>
              </a:lnSpc>
              <a:spcBef>
                <a:spcPts val="0"/>
              </a:spcBef>
              <a:spcAft>
                <a:spcPts val="0"/>
              </a:spcAft>
              <a:buClr>
                <a:srgbClr val="000000"/>
              </a:buClr>
              <a:buSzPct val="60000"/>
              <a:buFont typeface="Google Sans"/>
              <a:buChar char="○"/>
              <a:tabLst/>
              <a:defRPr/>
            </a:pPr>
            <a:endPar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a:p>
            <a:pPr marL="457200" lvl="0" indent="-330200" algn="l" rtl="0">
              <a:lnSpc>
                <a:spcPct val="100000"/>
              </a:lnSpc>
              <a:spcBef>
                <a:spcPts val="0"/>
              </a:spcBef>
              <a:spcAft>
                <a:spcPts val="0"/>
              </a:spcAft>
              <a:buClr>
                <a:schemeClr val="dk1"/>
              </a:buClr>
              <a:buSzPct val="60000"/>
              <a:buChar char="●"/>
            </a:pPr>
            <a:endParaRPr lang="en" sz="1600" dirty="0">
              <a:solidFill>
                <a:schemeClr val="dk1"/>
              </a:solidFill>
            </a:endParaRPr>
          </a:p>
          <a:p>
            <a:pPr marL="457200" lvl="0" indent="-330200" algn="l" rtl="0">
              <a:lnSpc>
                <a:spcPct val="100000"/>
              </a:lnSpc>
              <a:spcBef>
                <a:spcPts val="0"/>
              </a:spcBef>
              <a:spcAft>
                <a:spcPts val="0"/>
              </a:spcAft>
              <a:buClr>
                <a:schemeClr val="dk1"/>
              </a:buClr>
              <a:buSzPct val="60000"/>
              <a:buChar char="●"/>
            </a:pPr>
            <a:endParaRPr lang="en" sz="1600" dirty="0">
              <a:solidFill>
                <a:schemeClr val="dk1"/>
              </a:solidFill>
            </a:endParaRPr>
          </a:p>
          <a:p>
            <a:pPr lvl="1" indent="-330200">
              <a:lnSpc>
                <a:spcPct val="100000"/>
              </a:lnSpc>
              <a:buClr>
                <a:schemeClr val="dk1"/>
              </a:buClr>
              <a:buSzPct val="60000"/>
              <a:buChar char="●"/>
            </a:pPr>
            <a:endParaRPr sz="1200" dirty="0">
              <a:solidFill>
                <a:schemeClr val="dk1"/>
              </a:solidFill>
            </a:endParaRPr>
          </a:p>
        </p:txBody>
      </p:sp>
      <p:grpSp>
        <p:nvGrpSpPr>
          <p:cNvPr id="135" name="Group 134">
            <a:extLst>
              <a:ext uri="{FF2B5EF4-FFF2-40B4-BE49-F238E27FC236}">
                <a16:creationId xmlns:a16="http://schemas.microsoft.com/office/drawing/2014/main" id="{D142EED0-B441-C98A-E283-8AB753A278DF}"/>
              </a:ext>
            </a:extLst>
          </p:cNvPr>
          <p:cNvGrpSpPr/>
          <p:nvPr/>
        </p:nvGrpSpPr>
        <p:grpSpPr>
          <a:xfrm>
            <a:off x="1798110" y="3201948"/>
            <a:ext cx="5547780" cy="1426057"/>
            <a:chOff x="1509692" y="2906998"/>
            <a:chExt cx="5547780" cy="1426057"/>
          </a:xfrm>
        </p:grpSpPr>
        <p:sp>
          <p:nvSpPr>
            <p:cNvPr id="3" name="Google Shape;801;p74">
              <a:extLst>
                <a:ext uri="{FF2B5EF4-FFF2-40B4-BE49-F238E27FC236}">
                  <a16:creationId xmlns:a16="http://schemas.microsoft.com/office/drawing/2014/main" id="{ECAA8EBA-0613-ABBD-937B-13C3EDA6254B}"/>
                </a:ext>
              </a:extLst>
            </p:cNvPr>
            <p:cNvSpPr/>
            <p:nvPr/>
          </p:nvSpPr>
          <p:spPr>
            <a:xfrm>
              <a:off x="3996138" y="2936424"/>
              <a:ext cx="991919"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Distillate</a:t>
              </a:r>
              <a:endParaRPr sz="1600" dirty="0">
                <a:latin typeface="Google Sans"/>
                <a:ea typeface="Google Sans"/>
                <a:cs typeface="Google Sans"/>
                <a:sym typeface="Google Sans"/>
              </a:endParaRPr>
            </a:p>
          </p:txBody>
        </p:sp>
        <p:sp>
          <p:nvSpPr>
            <p:cNvPr id="5" name="Google Shape;803;p74">
              <a:extLst>
                <a:ext uri="{FF2B5EF4-FFF2-40B4-BE49-F238E27FC236}">
                  <a16:creationId xmlns:a16="http://schemas.microsoft.com/office/drawing/2014/main" id="{93B0A1E7-AE09-B3EB-4BBA-649772FEDE59}"/>
                </a:ext>
              </a:extLst>
            </p:cNvPr>
            <p:cNvSpPr/>
            <p:nvPr/>
          </p:nvSpPr>
          <p:spPr>
            <a:xfrm>
              <a:off x="1509692" y="2936424"/>
              <a:ext cx="1197601" cy="66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Code</a:t>
              </a:r>
              <a:endParaRPr sz="1600" dirty="0">
                <a:latin typeface="Google Sans"/>
                <a:ea typeface="Google Sans"/>
                <a:cs typeface="Google Sans"/>
                <a:sym typeface="Google Sans"/>
              </a:endParaRPr>
            </a:p>
          </p:txBody>
        </p:sp>
        <p:grpSp>
          <p:nvGrpSpPr>
            <p:cNvPr id="33" name="Group 32">
              <a:extLst>
                <a:ext uri="{FF2B5EF4-FFF2-40B4-BE49-F238E27FC236}">
                  <a16:creationId xmlns:a16="http://schemas.microsoft.com/office/drawing/2014/main" id="{DA68FA9D-F0EB-D5AF-9BCF-B4AFCF876342}"/>
                </a:ext>
              </a:extLst>
            </p:cNvPr>
            <p:cNvGrpSpPr/>
            <p:nvPr/>
          </p:nvGrpSpPr>
          <p:grpSpPr>
            <a:xfrm>
              <a:off x="6691712" y="2906998"/>
              <a:ext cx="365760" cy="672487"/>
              <a:chOff x="5786960" y="3430620"/>
              <a:chExt cx="365760" cy="672487"/>
            </a:xfrm>
          </p:grpSpPr>
          <p:pic>
            <p:nvPicPr>
              <p:cNvPr id="11" name="Google Shape;812;p74">
                <a:extLst>
                  <a:ext uri="{FF2B5EF4-FFF2-40B4-BE49-F238E27FC236}">
                    <a16:creationId xmlns:a16="http://schemas.microsoft.com/office/drawing/2014/main" id="{42751883-A531-807A-908D-A51D8C03F652}"/>
                  </a:ext>
                </a:extLst>
              </p:cNvPr>
              <p:cNvPicPr preferRelativeResize="0"/>
              <p:nvPr/>
            </p:nvPicPr>
            <p:blipFill>
              <a:blip r:embed="rId3">
                <a:alphaModFix/>
              </a:blip>
              <a:stretch>
                <a:fillRect/>
              </a:stretch>
            </p:blipFill>
            <p:spPr>
              <a:xfrm>
                <a:off x="5786960" y="3773923"/>
                <a:ext cx="365760" cy="329184"/>
              </a:xfrm>
              <a:prstGeom prst="rect">
                <a:avLst/>
              </a:prstGeom>
              <a:noFill/>
              <a:ln>
                <a:noFill/>
              </a:ln>
            </p:spPr>
          </p:pic>
          <p:pic>
            <p:nvPicPr>
              <p:cNvPr id="12" name="Google Shape;813;p74">
                <a:extLst>
                  <a:ext uri="{FF2B5EF4-FFF2-40B4-BE49-F238E27FC236}">
                    <a16:creationId xmlns:a16="http://schemas.microsoft.com/office/drawing/2014/main" id="{A0BA47A9-A7ED-CC53-1281-E93360FE5867}"/>
                  </a:ext>
                </a:extLst>
              </p:cNvPr>
              <p:cNvPicPr preferRelativeResize="0"/>
              <p:nvPr/>
            </p:nvPicPr>
            <p:blipFill>
              <a:blip r:embed="rId3">
                <a:alphaModFix/>
              </a:blip>
              <a:stretch>
                <a:fillRect/>
              </a:stretch>
            </p:blipFill>
            <p:spPr>
              <a:xfrm>
                <a:off x="5786960" y="3430620"/>
                <a:ext cx="365760" cy="329184"/>
              </a:xfrm>
              <a:prstGeom prst="rect">
                <a:avLst/>
              </a:prstGeom>
              <a:noFill/>
              <a:ln>
                <a:noFill/>
              </a:ln>
            </p:spPr>
          </p:pic>
        </p:grpSp>
        <p:sp>
          <p:nvSpPr>
            <p:cNvPr id="16" name="Google Shape;823;p74">
              <a:extLst>
                <a:ext uri="{FF2B5EF4-FFF2-40B4-BE49-F238E27FC236}">
                  <a16:creationId xmlns:a16="http://schemas.microsoft.com/office/drawing/2014/main" id="{8D742548-AC25-7F09-70D0-FD969B38D2FF}"/>
                </a:ext>
              </a:extLst>
            </p:cNvPr>
            <p:cNvSpPr txBox="1"/>
            <p:nvPr/>
          </p:nvSpPr>
          <p:spPr>
            <a:xfrm>
              <a:off x="2783267" y="3560415"/>
              <a:ext cx="119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Distillation</a:t>
              </a:r>
              <a:endParaRPr sz="1600" dirty="0">
                <a:solidFill>
                  <a:schemeClr val="dk1"/>
                </a:solidFill>
                <a:latin typeface="Google Sans"/>
                <a:ea typeface="Google Sans"/>
                <a:cs typeface="Google Sans"/>
                <a:sym typeface="Google Sans"/>
              </a:endParaRPr>
            </a:p>
          </p:txBody>
        </p:sp>
        <p:cxnSp>
          <p:nvCxnSpPr>
            <p:cNvPr id="23" name="Google Shape;804;p74">
              <a:extLst>
                <a:ext uri="{FF2B5EF4-FFF2-40B4-BE49-F238E27FC236}">
                  <a16:creationId xmlns:a16="http://schemas.microsoft.com/office/drawing/2014/main" id="{0D4E6894-AD5D-03F2-38F5-213631915BCA}"/>
                </a:ext>
              </a:extLst>
            </p:cNvPr>
            <p:cNvCxnSpPr>
              <a:cxnSpLocks/>
              <a:endCxn id="11" idx="1"/>
            </p:cNvCxnSpPr>
            <p:nvPr/>
          </p:nvCxnSpPr>
          <p:spPr>
            <a:xfrm>
              <a:off x="4988057" y="3414893"/>
              <a:ext cx="1703655" cy="0"/>
            </a:xfrm>
            <a:prstGeom prst="straightConnector1">
              <a:avLst/>
            </a:prstGeom>
            <a:noFill/>
            <a:ln w="22225" cap="flat" cmpd="sng">
              <a:solidFill>
                <a:schemeClr val="dk1"/>
              </a:solidFill>
              <a:prstDash val="solid"/>
              <a:round/>
              <a:headEnd type="triangle" w="lg" len="lg"/>
              <a:tailEnd type="triangle" w="lg" len="lg"/>
            </a:ln>
          </p:spPr>
        </p:cxnSp>
        <p:cxnSp>
          <p:nvCxnSpPr>
            <p:cNvPr id="29" name="Google Shape;804;p74">
              <a:extLst>
                <a:ext uri="{FF2B5EF4-FFF2-40B4-BE49-F238E27FC236}">
                  <a16:creationId xmlns:a16="http://schemas.microsoft.com/office/drawing/2014/main" id="{F3F2580D-48CC-36C8-C4AE-E7A830820298}"/>
                </a:ext>
              </a:extLst>
            </p:cNvPr>
            <p:cNvCxnSpPr>
              <a:cxnSpLocks/>
              <a:endCxn id="12" idx="1"/>
            </p:cNvCxnSpPr>
            <p:nvPr/>
          </p:nvCxnSpPr>
          <p:spPr>
            <a:xfrm flipV="1">
              <a:off x="4988057" y="3071590"/>
              <a:ext cx="1703655" cy="11787"/>
            </a:xfrm>
            <a:prstGeom prst="straightConnector1">
              <a:avLst/>
            </a:prstGeom>
            <a:noFill/>
            <a:ln w="22225" cap="flat" cmpd="sng">
              <a:solidFill>
                <a:schemeClr val="dk1"/>
              </a:solidFill>
              <a:prstDash val="solid"/>
              <a:round/>
              <a:headEnd type="triangle" w="lg" len="lg"/>
              <a:tailEnd type="triangle" w="lg" len="lg"/>
            </a:ln>
          </p:spPr>
        </p:cxnSp>
        <p:sp>
          <p:nvSpPr>
            <p:cNvPr id="62" name="Google Shape;823;p74">
              <a:extLst>
                <a:ext uri="{FF2B5EF4-FFF2-40B4-BE49-F238E27FC236}">
                  <a16:creationId xmlns:a16="http://schemas.microsoft.com/office/drawing/2014/main" id="{B299FA58-A8F5-3FDD-6513-EB5B7E5DF668}"/>
                </a:ext>
              </a:extLst>
            </p:cNvPr>
            <p:cNvSpPr txBox="1"/>
            <p:nvPr/>
          </p:nvSpPr>
          <p:spPr>
            <a:xfrm>
              <a:off x="5324213" y="3560415"/>
              <a:ext cx="119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Projection</a:t>
              </a:r>
              <a:endParaRPr sz="1600" dirty="0">
                <a:solidFill>
                  <a:schemeClr val="dk1"/>
                </a:solidFill>
                <a:latin typeface="Google Sans"/>
                <a:ea typeface="Google Sans"/>
                <a:cs typeface="Google Sans"/>
                <a:sym typeface="Google Sans"/>
              </a:endParaRPr>
            </a:p>
          </p:txBody>
        </p:sp>
        <p:sp>
          <p:nvSpPr>
            <p:cNvPr id="128" name="Google Shape;485;p52">
              <a:extLst>
                <a:ext uri="{FF2B5EF4-FFF2-40B4-BE49-F238E27FC236}">
                  <a16:creationId xmlns:a16="http://schemas.microsoft.com/office/drawing/2014/main" id="{3F4CA05E-29D7-33A3-D042-988E944B7401}"/>
                </a:ext>
              </a:extLst>
            </p:cNvPr>
            <p:cNvSpPr>
              <a:spLocks noChangeAspect="1"/>
            </p:cNvSpPr>
            <p:nvPr/>
          </p:nvSpPr>
          <p:spPr>
            <a:xfrm>
              <a:off x="5772413" y="3949007"/>
              <a:ext cx="385320" cy="384048"/>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lt1"/>
                  </a:solidFill>
                  <a:latin typeface="Google Sans"/>
                  <a:ea typeface="Google Sans"/>
                  <a:cs typeface="Google Sans"/>
                  <a:sym typeface="Google Sans"/>
                </a:rPr>
                <a:t>2</a:t>
              </a:r>
              <a:endParaRPr sz="1600" b="1" dirty="0">
                <a:solidFill>
                  <a:schemeClr val="lt1"/>
                </a:solidFill>
                <a:latin typeface="Google Sans"/>
                <a:ea typeface="Google Sans"/>
                <a:cs typeface="Google Sans"/>
                <a:sym typeface="Google Sans"/>
              </a:endParaRPr>
            </a:p>
          </p:txBody>
        </p:sp>
        <p:sp>
          <p:nvSpPr>
            <p:cNvPr id="129" name="Google Shape;485;p52">
              <a:extLst>
                <a:ext uri="{FF2B5EF4-FFF2-40B4-BE49-F238E27FC236}">
                  <a16:creationId xmlns:a16="http://schemas.microsoft.com/office/drawing/2014/main" id="{8A8DEFF9-5DF5-754E-3AD4-592AB1721738}"/>
                </a:ext>
              </a:extLst>
            </p:cNvPr>
            <p:cNvSpPr/>
            <p:nvPr/>
          </p:nvSpPr>
          <p:spPr>
            <a:xfrm>
              <a:off x="3183618" y="3949007"/>
              <a:ext cx="385320" cy="384048"/>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lt1"/>
                  </a:solidFill>
                  <a:latin typeface="Google Sans"/>
                  <a:ea typeface="Google Sans"/>
                  <a:cs typeface="Google Sans"/>
                  <a:sym typeface="Google Sans"/>
                </a:rPr>
                <a:t>1</a:t>
              </a:r>
              <a:endParaRPr sz="1600" b="1" dirty="0">
                <a:solidFill>
                  <a:schemeClr val="lt1"/>
                </a:solidFill>
                <a:latin typeface="Google Sans"/>
                <a:ea typeface="Google Sans"/>
                <a:cs typeface="Google Sans"/>
                <a:sym typeface="Google Sans"/>
              </a:endParaRPr>
            </a:p>
          </p:txBody>
        </p:sp>
        <p:cxnSp>
          <p:nvCxnSpPr>
            <p:cNvPr id="130" name="Google Shape;804;p74">
              <a:extLst>
                <a:ext uri="{FF2B5EF4-FFF2-40B4-BE49-F238E27FC236}">
                  <a16:creationId xmlns:a16="http://schemas.microsoft.com/office/drawing/2014/main" id="{38CCF758-F4CE-83E4-55E3-1A9B0EF071A7}"/>
                </a:ext>
              </a:extLst>
            </p:cNvPr>
            <p:cNvCxnSpPr>
              <a:cxnSpLocks/>
              <a:endCxn id="5" idx="3"/>
            </p:cNvCxnSpPr>
            <p:nvPr/>
          </p:nvCxnSpPr>
          <p:spPr>
            <a:xfrm flipH="1">
              <a:off x="2707293" y="3270774"/>
              <a:ext cx="1288845" cy="0"/>
            </a:xfrm>
            <a:prstGeom prst="straightConnector1">
              <a:avLst/>
            </a:prstGeom>
            <a:noFill/>
            <a:ln w="22225" cap="flat" cmpd="sng">
              <a:solidFill>
                <a:schemeClr val="dk1"/>
              </a:solidFill>
              <a:prstDash val="solid"/>
              <a:round/>
              <a:headEnd type="triangle" w="lg" len="lg"/>
              <a:tailEnd type="none" w="lg" len="lg"/>
            </a:ln>
          </p:spPr>
        </p:cxnSp>
      </p:grpSp>
      <p:sp>
        <p:nvSpPr>
          <p:cNvPr id="8" name="Slide Number Placeholder 7">
            <a:extLst>
              <a:ext uri="{FF2B5EF4-FFF2-40B4-BE49-F238E27FC236}">
                <a16:creationId xmlns:a16="http://schemas.microsoft.com/office/drawing/2014/main" id="{AC3370A8-F648-400A-4AAF-BB07DF8384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476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p:nvPr/>
        </p:nvSpPr>
        <p:spPr>
          <a:xfrm>
            <a:off x="151000" y="754500"/>
            <a:ext cx="8781600" cy="36345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b="1" dirty="0">
                <a:solidFill>
                  <a:srgbClr val="EA4335"/>
                </a:solidFill>
                <a:latin typeface="Google Sans"/>
                <a:ea typeface="Google Sans"/>
                <a:cs typeface="Google Sans"/>
                <a:sym typeface="Google Sans"/>
              </a:rPr>
              <a:t>Memory distillates </a:t>
            </a:r>
            <a:r>
              <a:rPr lang="en" sz="2800" b="1" dirty="0">
                <a:solidFill>
                  <a:schemeClr val="dk1"/>
                </a:solidFill>
                <a:latin typeface="Google Sans"/>
                <a:ea typeface="Google Sans"/>
                <a:cs typeface="Google Sans"/>
                <a:sym typeface="Google Sans"/>
              </a:rPr>
              <a:t>provide a </a:t>
            </a:r>
            <a:r>
              <a:rPr lang="en" sz="2800" b="1" dirty="0">
                <a:solidFill>
                  <a:srgbClr val="EA4335"/>
                </a:solidFill>
                <a:latin typeface="Google Sans"/>
                <a:ea typeface="Google Sans"/>
                <a:cs typeface="Google Sans"/>
                <a:sym typeface="Google Sans"/>
              </a:rPr>
              <a:t>simple yet precise abstraction</a:t>
            </a:r>
            <a:r>
              <a:rPr lang="en" sz="2800" b="1" dirty="0">
                <a:solidFill>
                  <a:schemeClr val="tx1"/>
                </a:solidFill>
                <a:latin typeface="Google Sans"/>
                <a:ea typeface="Google Sans"/>
                <a:cs typeface="Google Sans"/>
                <a:sym typeface="Google Sans"/>
              </a:rPr>
              <a:t> for reasoning about </a:t>
            </a:r>
            <a:r>
              <a:rPr lang="en" sz="2800" b="1" dirty="0">
                <a:solidFill>
                  <a:srgbClr val="EA4335"/>
                </a:solidFill>
                <a:latin typeface="Google Sans"/>
                <a:ea typeface="Google Sans"/>
                <a:cs typeface="Google Sans"/>
                <a:sym typeface="Google Sans"/>
              </a:rPr>
              <a:t>cache usage</a:t>
            </a:r>
            <a:endParaRPr sz="2800" b="1" dirty="0">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EA2CAC65-6B1B-ECC1-613C-A5AA24FDA7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26831</TotalTime>
  <Words>4314</Words>
  <Application>Microsoft Macintosh PowerPoint</Application>
  <PresentationFormat>On-screen Show (16:9)</PresentationFormat>
  <Paragraphs>606</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Google Sans SemiBold</vt:lpstr>
      <vt:lpstr>Arial</vt:lpstr>
      <vt:lpstr>Fira Code</vt:lpstr>
      <vt:lpstr>Google Sans</vt:lpstr>
      <vt:lpstr>Google Sans Medium</vt:lpstr>
      <vt:lpstr>Helvetica Neue</vt:lpstr>
      <vt:lpstr>Simple Light</vt:lpstr>
      <vt:lpstr>Simple Light</vt:lpstr>
      <vt:lpstr>PowerPoint Presentation</vt:lpstr>
      <vt:lpstr>Problem Statement</vt:lpstr>
      <vt:lpstr>Problem Statement</vt:lpstr>
      <vt:lpstr>Motivating Example</vt:lpstr>
      <vt:lpstr>Existing Tools are Insufficient! </vt:lpstr>
      <vt:lpstr>A Lack Of Abstraction For Performance</vt:lpstr>
      <vt:lpstr>Memory Distillates</vt:lpstr>
      <vt:lpstr>Cache Footprint AnalyzeR (CFAR)</vt:lpstr>
      <vt:lpstr>PowerPoint Presentation</vt:lpstr>
      <vt:lpstr>CFAR Overview</vt:lpstr>
      <vt:lpstr>CFAR Limitations &amp; Assumptions</vt:lpstr>
      <vt:lpstr>CFAR Overview</vt:lpstr>
      <vt:lpstr>Example Syscall</vt:lpstr>
      <vt:lpstr>Example Syscall</vt:lpstr>
      <vt:lpstr>CFAR Distillate: Data Cache</vt:lpstr>
      <vt:lpstr>CFAR Distillate: Data Cache</vt:lpstr>
      <vt:lpstr>CFAR Distillate: Data Cache</vt:lpstr>
      <vt:lpstr>CFAR Distillate: Data Cache</vt:lpstr>
      <vt:lpstr>CFAR Overview</vt:lpstr>
      <vt:lpstr>Extracting CFAR’s Distillates</vt:lpstr>
      <vt:lpstr> CFAR Distillation: Step 1</vt:lpstr>
      <vt:lpstr>CFAR Distillation: Step 2</vt:lpstr>
      <vt:lpstr>CFAR Distillation: Step 3</vt:lpstr>
      <vt:lpstr>CFAR Distillation: Step 4 </vt:lpstr>
      <vt:lpstr>CFAR Overview</vt:lpstr>
      <vt:lpstr>CFAR: Projection</vt:lpstr>
      <vt:lpstr>PowerPoint Presentation</vt:lpstr>
      <vt:lpstr>PowerPoint Presentation</vt:lpstr>
      <vt:lpstr>PowerPoint Presentation</vt:lpstr>
      <vt:lpstr>CFAR: Projection</vt:lpstr>
      <vt:lpstr>CFAR: Evaluation </vt:lpstr>
      <vt:lpstr>Accuracy of CFAR’s Distillate</vt:lpstr>
      <vt:lpstr>How Does Cache Usage Scale?</vt:lpstr>
      <vt:lpstr>How Does Cache Usage Scale?</vt:lpstr>
      <vt:lpstr>How Does Cache Usage Scale?</vt:lpstr>
      <vt:lpstr>Identifying Cache-Based Leakages </vt:lpstr>
      <vt:lpstr>Cache Footprint AnalyzeR (CFAR)</vt:lpstr>
      <vt:lpstr>Backup Slides</vt:lpstr>
      <vt:lpstr>CFAR Distillate: i-cache</vt:lpstr>
      <vt:lpstr>CFAR Distillate: i-cache</vt:lpstr>
      <vt:lpstr>Constant-Time Violation in AES </vt:lpstr>
      <vt:lpstr>Constant-Time Violation in AES </vt:lpstr>
      <vt:lpstr>Constant-Time Violation in AES </vt:lpstr>
      <vt:lpstr>Loop Summarization in CFAR </vt:lpstr>
      <vt:lpstr>Identifying Inefficient Access Patterns </vt:lpstr>
      <vt:lpstr>Identifying Inefficient Access Patterns </vt:lpstr>
      <vt:lpstr>CFAR Overview</vt:lpstr>
      <vt:lpstr>CFAR Overview</vt:lpstr>
      <vt:lpstr>Extracting CFAR’s Distillates</vt:lpstr>
      <vt:lpstr>CFAR Overview</vt:lpstr>
      <vt:lpstr> CFAR Distillation: Step 1</vt:lpstr>
      <vt:lpstr>CFAR Distillation: Step 2</vt:lpstr>
      <vt:lpstr>CFAR Distillation: Step 3</vt:lpstr>
      <vt:lpstr>CFAR Distillation: Step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Rishabh Iyer</cp:lastModifiedBy>
  <cp:revision>83</cp:revision>
  <cp:lastPrinted>2024-07-08T07:08:37Z</cp:lastPrinted>
  <dcterms:modified xsi:type="dcterms:W3CDTF">2024-07-12T16:14:46Z</dcterms:modified>
</cp:coreProperties>
</file>