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1" r:id="rId25"/>
    <p:sldId id="279" r:id="rId26"/>
    <p:sldId id="280" r:id="rId27"/>
    <p:sldId id="281" r:id="rId28"/>
    <p:sldId id="292" r:id="rId29"/>
    <p:sldId id="283" r:id="rId30"/>
    <p:sldId id="282" r:id="rId31"/>
    <p:sldId id="293" r:id="rId32"/>
    <p:sldId id="294" r:id="rId33"/>
    <p:sldId id="284" r:id="rId34"/>
    <p:sldId id="285" r:id="rId35"/>
    <p:sldId id="286" r:id="rId36"/>
    <p:sldId id="287" r:id="rId37"/>
    <p:sldId id="288" r:id="rId38"/>
    <p:sldId id="289" r:id="rId39"/>
    <p:sldId id="290" r:id="rId40"/>
  </p:sldIdLst>
  <p:sldSz cx="9144000" cy="5143500" type="screen16x9"/>
  <p:notesSz cx="6858000" cy="9144000"/>
  <p:embeddedFontLst>
    <p:embeddedFont>
      <p:font typeface="Fira Code" panose="020B0809050000020004" pitchFamily="49" charset="0"/>
      <p:regular r:id="rId42"/>
      <p:bold r:id="rId43"/>
    </p:embeddedFont>
    <p:embeddedFont>
      <p:font typeface="Fira Code Medium" panose="020F0502020204030204" pitchFamily="34" charset="0"/>
      <p:regular r:id="rId44"/>
      <p:bold r:id="rId45"/>
    </p:embeddedFont>
    <p:embeddedFont>
      <p:font typeface="Google Sans" pitchFamily="2" charset="0"/>
      <p:regular r:id="rId46"/>
      <p:bold r:id="rId47"/>
      <p:italic r:id="rId48"/>
      <p:boldItalic r:id="rId49"/>
    </p:embeddedFont>
    <p:embeddedFont>
      <p:font typeface="Google Sans Medium"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4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0FF13C-F36E-4B79-A5F8-2B7E25CB07E2}">
  <a:tblStyle styleId="{790FF13C-F36E-4B79-A5F8-2B7E25CB07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67406"/>
  </p:normalViewPr>
  <p:slideViewPr>
    <p:cSldViewPr snapToGrid="0">
      <p:cViewPr varScale="1">
        <p:scale>
          <a:sx n="110" d="100"/>
          <a:sy n="110" d="100"/>
        </p:scale>
        <p:origin x="208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Thanks </a:t>
            </a:r>
            <a:r>
              <a:rPr lang="en" dirty="0" err="1"/>
              <a:t>Marios</a:t>
            </a:r>
            <a:r>
              <a:rPr lang="en" dirty="0"/>
              <a:t>, for the introduction — (adapt to </a:t>
            </a:r>
            <a:r>
              <a:rPr lang="en" dirty="0" err="1"/>
              <a:t>Marios</a:t>
            </a:r>
            <a:r>
              <a:rPr lang="en" dirty="0"/>
              <a:t>’ introduction)</a:t>
            </a:r>
            <a:br>
              <a:rPr lang="en" dirty="0"/>
            </a:br>
            <a:r>
              <a:rPr lang="en" dirty="0"/>
              <a:t>With last names</a:t>
            </a:r>
          </a:p>
          <a:p>
            <a:pPr marL="0" lvl="0" indent="0" algn="l" rtl="0">
              <a:spcBef>
                <a:spcPts val="0"/>
              </a:spcBef>
              <a:spcAft>
                <a:spcPts val="0"/>
              </a:spcAft>
              <a:buNone/>
            </a:pPr>
            <a:r>
              <a:rPr lang="en" dirty="0"/>
              <a:t>In this talk, I will argue that the way we use hardware accelerators </a:t>
            </a:r>
            <a:r>
              <a:rPr lang="en" b="1" dirty="0"/>
              <a:t>MUST</a:t>
            </a:r>
            <a:r>
              <a:rPr lang="en" b="0" dirty="0"/>
              <a:t> change. </a:t>
            </a: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3c1c3b6475953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23c1c3b6475953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We draw inspiration from how the same questions for functionality are answered today.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On this slide, we see equivalent questions w.r.t the functionality of a third-party library so: what functionality the third party library provides, which library is the best fit for a developer’s workload, how using a library impacts e2e functionality.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3c1c3b6475953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3c1c3b6475953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These questions don’t look so challenging, and in fact developers routinely answer them on a day-to-day basis using semantic interfaces such as code documentation, header files and specifications. </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4ce08d73b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4ce08d73b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So we argue that accelerators must come with equivalent PERFORMANCE INTERFACES.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 performance interface takes in the same inputs as the accelerator and describes its externally visible performance (latency and throughput) as a function of the inputs.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Two key points I want to emphasize about performance interfaces:</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First, like any interface, they only describe the EXTERNALLY visible behavior that a client needs to know. So the interface need not breakdown the accelerator’s performance beyond the boundaries of the accelerator, for instance, individual pipeline stages.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Second, a performance interface only describes performance; the semantics of the accelerator are not its concern. This allows performance interfaces to remain simple, since they can abstract away all details only relevant to functionality.</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Given that accelerators are only useful if they improve system performance, we believe that such performance interfaces are integral to their broad and effective use. </a:t>
            </a: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3b3b3ac6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e3b3b3ac6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So, thus far I've argued that performance interfaces for accelerators are necessary.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Let me know describe why I think they are feasible</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ce08d73b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ce08d73b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Throughout this section, I will use 4 open-source accelerators as running examples: a Bitcoin miner [8], a JPEG decoder [35], an RPC message (de)serializer from Google named </a:t>
            </a:r>
            <a:r>
              <a:rPr lang="en" dirty="0" err="1">
                <a:solidFill>
                  <a:schemeClr val="dk1"/>
                </a:solidFill>
              </a:rPr>
              <a:t>Protoacc</a:t>
            </a:r>
            <a:r>
              <a:rPr lang="en" dirty="0">
                <a:solidFill>
                  <a:schemeClr val="dk1"/>
                </a:solidFill>
              </a:rPr>
              <a:t> [36] and the VTA deep-learning accelerator [42]. The last two in particular are fairly complex with deep pipelines, internal queues and asynchronous processing. </a:t>
            </a:r>
            <a:br>
              <a:rPr lang="en" dirty="0">
                <a:solidFill>
                  <a:schemeClr val="dk1"/>
                </a:solidFill>
              </a:rPr>
            </a:br>
            <a:br>
              <a:rPr lang="en" dirty="0">
                <a:solidFill>
                  <a:schemeClr val="dk1"/>
                </a:solidFill>
              </a:rPr>
            </a:br>
            <a:r>
              <a:rPr lang="en" dirty="0">
                <a:solidFill>
                  <a:schemeClr val="dk1"/>
                </a:solidFill>
              </a:rPr>
              <a:t>Four tiles. </a:t>
            </a: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15d94fe72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15d94fe72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A key question we need to answer is what should the performance interface for an accelerator look like?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Any representation must provide a balance between readability (that is, how easy it is to understand) and precision (how accurately it can reason about performance).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only interfaces available to developers and tools today occupy the two ends of the spectrum.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Accelerators, sometimes come with upper/lower bounds which maximize readability but provide little useful information for realistic workloads.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Or, developers are forced to rely on cycle-accurate models and the accelerator’s implementation itself, both of which are perfectly precise but hard to understand and really overkills as interfaces.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[Pause] In this work, we propose three candidate representations (1) natural language text akin to documentation, (2) simple, executable programs akin to functional specifications, and (3) a precise intermediate representation using Petri nets akin to IRs like LLVM that allow compilers to reason about software semantics.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Each interface provides a different balance between readability and precision: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Natural language interfaces are the easiest to read but can only describe a few key performance properties.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Programs are slightly harder for developers to read but can provide more details, and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Finally, Petri nets are not meant to be human readable but can accurately predict the accelerator’s throughput and latency for arbitrary workloads.</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515d94fe72_3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515d94fe72_3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will now walk you through each representation, starting with the natural language text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15d94fe72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15d94fe72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On this slide, you see two example interfaces for the JPEG decoder and Bitcoin miner..</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interface for the decoder tells you that the latency is inversely proportional to the compression ratio (that is the ratio of the output image size to the input image size). This is the case since the accelerator must perform a similar computation on every input byte.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interface for the Bitcoin miner tells the user that they can use the configuration parameter “Loop”, which represents how many times the accelerator’s internal loop is unrolled in hardware to set the latency of the accelerator</a:t>
            </a:r>
            <a:br>
              <a:rPr lang="en" dirty="0">
                <a:solidFill>
                  <a:schemeClr val="dk1"/>
                </a:solidFill>
              </a:rPr>
            </a:b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15d94fe72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15d94fe72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These interfaces are undoubtedly simple, but we propose them for 2 reasons: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First they represent an improvement over the status quo and give developers visibility into what are otherwise black boxes.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Second, we believe they provide the lowest barrier to adoption and could be an important step in making performance interfaces for accelerators a reality. This is because, in all our discussions with accelerator builders, it took them only a couple of minutes to come up with such interfaces for their hardware.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515d94fe72_3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515d94fe72_3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Moving on to interfaces as simple executable programs, </a:t>
            </a: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bbea62ba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4bbea62ba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I will argue two points in particular</a:t>
            </a:r>
            <a:endParaRPr dirty="0">
              <a:solidFill>
                <a:schemeClr val="dk1"/>
              </a:solidFill>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 dirty="0">
                <a:solidFill>
                  <a:schemeClr val="dk1"/>
                </a:solidFill>
              </a:rPr>
              <a:t>First, hardware accelerators, that exist solely to improve system performance </a:t>
            </a:r>
            <a:r>
              <a:rPr lang="en" b="1" dirty="0">
                <a:solidFill>
                  <a:schemeClr val="dk1"/>
                </a:solidFill>
              </a:rPr>
              <a:t>MUST</a:t>
            </a:r>
            <a:r>
              <a:rPr lang="en" dirty="0">
                <a:solidFill>
                  <a:schemeClr val="dk1"/>
                </a:solidFill>
              </a:rPr>
              <a:t> come with performance interfaces, </a:t>
            </a:r>
            <a:r>
              <a:rPr lang="en" dirty="0"/>
              <a:t>i.e., interfaces that summarize their latency and throughput just like traditional semantic interfaces describe functionality.</a:t>
            </a:r>
            <a:endParaRPr lang="en"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Second, such interfaces for accelerators are feasible. I will propose three candidate representations and discuss how each of them can be useful to system developers.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15d94fe72_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515d94fe72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On this slide, you see the programmatic performance interfaces for the JPEG decoder’s latency and throughput. Both programs take the same input as the accelerator (the image to be decoded) and describe latency and throughput as a function of the image.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most important aspect of such interfaces is that allow developers to quickly yet accurately estimate how performance varies across different inputs. For instance, developers can read this interface and </a:t>
            </a:r>
            <a:r>
              <a:rPr lang="en-GB" dirty="0">
                <a:solidFill>
                  <a:schemeClr val="dk1"/>
                </a:solidFill>
              </a:rPr>
              <a:t>compute how quickly their images will be decoded using just </a:t>
            </a:r>
            <a:r>
              <a:rPr lang="en" dirty="0">
                <a:solidFill>
                  <a:schemeClr val="dk1"/>
                </a:solidFill>
              </a:rPr>
              <a:t>this interface. They no longer need to purchase the accelerator or port code to it.</a:t>
            </a:r>
            <a:endParaRPr lang="en-GB"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515d94fe72_3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515d94fe72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We formulate these interfaces manually, for 3 accelerators. Each formulation took us roughly 1 person day.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Extracting a program for VTA was hard, because unlike the other accelerators, VTA has an ISA and so each task can be an arbitrary sequence of instructions. Since performance of each instruction is heavily context-dependent, we were unable to come up with a simple closed form function for arbitrary tasks. </a:t>
            </a:r>
          </a:p>
          <a:p>
            <a:pPr marL="914400" lvl="1" indent="-298450" algn="l" rtl="0">
              <a:spcBef>
                <a:spcPts val="0"/>
              </a:spcBef>
              <a:spcAft>
                <a:spcPts val="0"/>
              </a:spcAft>
              <a:buClr>
                <a:schemeClr val="dk1"/>
              </a:buClr>
              <a:buSzPts val="1100"/>
              <a:buChar char="●"/>
            </a:pPr>
            <a:r>
              <a:rPr lang="en" dirty="0">
                <a:solidFill>
                  <a:schemeClr val="dk1"/>
                </a:solidFill>
              </a:rPr>
              <a:t>This leads us to believe that interfaces as programs are best-suited to accelerators that are fixed function ASICs, of which there are many.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We evaluated the prediction accuracy for each program using random inputs (e.g., 1500 random images for JPEG, 32 random message formats for </a:t>
            </a:r>
            <a:r>
              <a:rPr lang="en" dirty="0" err="1">
                <a:solidFill>
                  <a:schemeClr val="dk1"/>
                </a:solidFill>
              </a:rPr>
              <a:t>Protoacc</a:t>
            </a:r>
            <a:r>
              <a:rPr lang="en" dirty="0">
                <a:solidFill>
                  <a:schemeClr val="dk1"/>
                </a:solidFill>
              </a:rPr>
              <a:t>). For each accelerator, we ran the</a:t>
            </a:r>
            <a:r>
              <a:rPr lang="en-GB" dirty="0">
                <a:solidFill>
                  <a:schemeClr val="dk1"/>
                </a:solidFill>
              </a:rPr>
              <a:t>se</a:t>
            </a:r>
            <a:r>
              <a:rPr lang="en" dirty="0">
                <a:solidFill>
                  <a:schemeClr val="dk1"/>
                </a:solidFill>
              </a:rPr>
              <a:t> random inputs compared the measured </a:t>
            </a:r>
            <a:r>
              <a:rPr lang="en" dirty="0" err="1">
                <a:solidFill>
                  <a:schemeClr val="dk1"/>
                </a:solidFill>
              </a:rPr>
              <a:t>performa</a:t>
            </a:r>
            <a:r>
              <a:rPr lang="en-GB" dirty="0" err="1">
                <a:solidFill>
                  <a:schemeClr val="dk1"/>
                </a:solidFill>
              </a:rPr>
              <a:t>nc</a:t>
            </a:r>
            <a:r>
              <a:rPr lang="en" dirty="0">
                <a:solidFill>
                  <a:schemeClr val="dk1"/>
                </a:solidFill>
              </a:rPr>
              <a:t>e to the values predicted by the programs and observed an average prediction error of between 2-6%.</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 dirty="0">
                <a:solidFill>
                  <a:schemeClr val="dk1"/>
                </a:solidFill>
              </a:rPr>
              <a:t>This experience makes us positive that such interfaces can be of great use for developers seeking to make quick but informed design decisions. </a:t>
            </a:r>
            <a:endParaRPr lang="en-GB"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515d94fe72_3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515d94fe72_3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Finally, coming to our performance IR using Petri nets</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bad9f300a0d3829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bad9f300a0d382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Petri nets are a class of graphs designed for modeling parallel, asynchronous systems. We chose Petri nets as the basis for our performance IR because they are a great match for hardware’s execution model which unlike software is inherently parallel and usual</a:t>
            </a:r>
            <a:r>
              <a:rPr lang="en-GB" dirty="0" err="1">
                <a:solidFill>
                  <a:schemeClr val="dk1"/>
                </a:solidFill>
              </a:rPr>
              <a:t>ly</a:t>
            </a:r>
            <a:r>
              <a:rPr lang="en" dirty="0">
                <a:solidFill>
                  <a:schemeClr val="dk1"/>
                </a:solidFill>
              </a:rPr>
              <a:t> comprises of multiple circuits (e.g., </a:t>
            </a:r>
            <a:r>
              <a:rPr lang="en" dirty="0" err="1">
                <a:solidFill>
                  <a:schemeClr val="dk1"/>
                </a:solidFill>
              </a:rPr>
              <a:t>pipeli</a:t>
            </a:r>
            <a:r>
              <a:rPr lang="en-GB" dirty="0">
                <a:solidFill>
                  <a:schemeClr val="dk1"/>
                </a:solidFill>
              </a:rPr>
              <a:t>ne</a:t>
            </a:r>
            <a:r>
              <a:rPr lang="en" dirty="0">
                <a:solidFill>
                  <a:schemeClr val="dk1"/>
                </a:solidFill>
              </a:rPr>
              <a:t> stages) operating to the same clock. </a:t>
            </a:r>
          </a:p>
          <a:p>
            <a:pPr marL="457200" lvl="0" indent="-298450" algn="l" rtl="0">
              <a:spcBef>
                <a:spcPts val="0"/>
              </a:spcBef>
              <a:spcAft>
                <a:spcPts val="0"/>
              </a:spcAft>
              <a:buClr>
                <a:schemeClr val="dk1"/>
              </a:buClr>
              <a:buSzPts val="1100"/>
              <a:buChar char="●"/>
            </a:pPr>
            <a:r>
              <a:rPr lang="en-US" dirty="0"/>
              <a:t>I won’t go into the details of Petri nets, but  at a high level you can think of them as a directed graph of data buffers or queues connected by actions or transitions on the data (so for instance, ALU computations).</a:t>
            </a:r>
          </a:p>
          <a:p>
            <a:pPr marL="457200" lvl="0" indent="-298450" algn="l" rtl="0">
              <a:spcBef>
                <a:spcPts val="0"/>
              </a:spcBef>
              <a:spcAft>
                <a:spcPts val="0"/>
              </a:spcAft>
              <a:buClr>
                <a:schemeClr val="dk1"/>
              </a:buClr>
              <a:buSzPts val="1100"/>
              <a:buChar char="●"/>
            </a:pPr>
            <a:br>
              <a:rPr lang="en-US" dirty="0">
                <a:solidFill>
                  <a:schemeClr val="dk1"/>
                </a:solidFill>
              </a:rPr>
            </a:br>
            <a:r>
              <a:rPr lang="en-US" dirty="0">
                <a:solidFill>
                  <a:schemeClr val="dk1"/>
                </a:solidFill>
              </a:rPr>
              <a:t>Change graph to be complex. Focus on why</a:t>
            </a:r>
          </a:p>
        </p:txBody>
      </p:sp>
    </p:spTree>
    <p:extLst>
      <p:ext uri="{BB962C8B-B14F-4D97-AF65-F5344CB8AC3E}">
        <p14:creationId xmlns:p14="http://schemas.microsoft.com/office/powerpoint/2010/main" val="3605011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e386f8c5bd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e386f8c5bd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To model an accelerator using a Petri net, we wrote a transition function corresponding to each computational element. The transition function does two things: first it computes the delay incurred by input tokens and second, it modifies the output tokens just sufficiently for downstream transition functions to correctly compute their delays.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We repeated this process for all 4 accelerators and it took us 2-3 person days per accelerator once we had understood the implementation.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We evaluated the prediction accuracy of each Petri net using the random workloads we evaluated the python programs on and observed an average prediction error of between 0.1 and 1.5% across the 4 accelerators.</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GB" sz="1800" b="0" i="0" u="none" strike="noStrike" dirty="0">
                <a:solidFill>
                  <a:srgbClr val="000000"/>
                </a:solidFill>
                <a:effectLst/>
                <a:latin typeface="Arial" panose="020B0604020202020204" pitchFamily="34" charset="0"/>
              </a:rPr>
              <a:t>This error mainly arises due to us cutting corners to make the extraction of Petri nets easier, the Petri nets can be made perfectly accurate with more effort.</a:t>
            </a:r>
          </a:p>
          <a:p>
            <a:pPr marL="457200" lvl="0" indent="-298450" algn="l" rtl="0">
              <a:spcBef>
                <a:spcPts val="0"/>
              </a:spcBef>
              <a:spcAft>
                <a:spcPts val="0"/>
              </a:spcAft>
              <a:buClr>
                <a:schemeClr val="dk1"/>
              </a:buClr>
              <a:buSzPts val="1100"/>
              <a:buChar char="●"/>
            </a:pPr>
            <a:endParaRPr lang="en-US" dirty="0">
              <a:solidFill>
                <a:schemeClr val="dk1"/>
              </a:solidFill>
            </a:endParaRPr>
          </a:p>
          <a:p>
            <a:pPr marL="457200" lvl="0" indent="-298450" algn="l" rtl="0">
              <a:spcBef>
                <a:spcPts val="0"/>
              </a:spcBef>
              <a:spcAft>
                <a:spcPts val="0"/>
              </a:spcAft>
              <a:buClr>
                <a:schemeClr val="dk1"/>
              </a:buClr>
              <a:buSzPts val="1100"/>
              <a:buChar char="●"/>
            </a:pPr>
            <a:endParaRPr lang="en-CH" dirty="0">
              <a:solidFill>
                <a:schemeClr val="dk1"/>
              </a:solidFill>
            </a:endParaRPr>
          </a:p>
          <a:p>
            <a:pPr marL="457200" lvl="0" indent="-298450" algn="l" rtl="0">
              <a:spcBef>
                <a:spcPts val="0"/>
              </a:spcBef>
              <a:spcAft>
                <a:spcPts val="0"/>
              </a:spcAft>
              <a:buClr>
                <a:schemeClr val="dk1"/>
              </a:buClr>
              <a:buSzPts val="1100"/>
              <a:buChar char="●"/>
            </a:pPr>
            <a:r>
              <a:rPr lang="en-CH" dirty="0">
                <a:solidFill>
                  <a:schemeClr val="dk1"/>
                </a:solidFill>
              </a:rPr>
              <a:t>You talk about tokens here. </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4d28a2431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4d28a2431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Finally, to show how the Petri net-based IR can be immediately useful, we added support for it in TVM’s auto-tuning engine and made TVM use it to profile the VTA accelerator to build its cost models.</a:t>
            </a:r>
          </a:p>
          <a:p>
            <a:pPr marL="457200" lvl="0" indent="-298450" algn="l" rtl="0">
              <a:spcBef>
                <a:spcPts val="0"/>
              </a:spcBef>
              <a:spcAft>
                <a:spcPts val="0"/>
              </a:spcAft>
              <a:buClr>
                <a:schemeClr val="dk1"/>
              </a:buClr>
              <a:buSzPts val="1100"/>
              <a:buChar char="●"/>
            </a:pPr>
            <a:r>
              <a:rPr lang="en-US" dirty="0">
                <a:solidFill>
                  <a:schemeClr val="dk1"/>
                </a:solidFill>
              </a:rPr>
              <a:t>Compared </a:t>
            </a:r>
            <a:r>
              <a:rPr lang="en-GB" dirty="0">
                <a:solidFill>
                  <a:schemeClr val="dk1"/>
                </a:solidFill>
              </a:rPr>
              <a:t>to a baseline that uses state-of-the-art cycle accurate simulation, the auto-tuning process using Petri nets was 2-1300x faster. </a:t>
            </a:r>
          </a:p>
          <a:p>
            <a:pPr marL="457200" lvl="0" indent="-298450" algn="l" rtl="0">
              <a:spcBef>
                <a:spcPts val="0"/>
              </a:spcBef>
              <a:spcAft>
                <a:spcPts val="0"/>
              </a:spcAft>
              <a:buClr>
                <a:schemeClr val="dk1"/>
              </a:buClr>
              <a:buSzPts val="1100"/>
              <a:buChar char="●"/>
            </a:pPr>
            <a:r>
              <a:rPr lang="en-GB" dirty="0">
                <a:solidFill>
                  <a:schemeClr val="dk1"/>
                </a:solidFill>
              </a:rPr>
              <a:t>This speedup stems from the fact that the Petri net does not concern itself with the semantics of the accelerator, but rather it only aims to have the same performance properties. This makes it much simpler than the accelerator’s internal circuit and enables compilation to run much faster.</a:t>
            </a: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 natural question at this point is: “Why propose the previous representations when you can have a precise IR?” The answer is that Petri nets are hard to understand for a developer unfamiliar with the accelerator’s internal circuitry. Such developers (whom we expect to be the majority) can only use tools to run or analyze the Petri net. In contrast, they can quickly eyeball the human-readable interfaces in English or Python and tell how performance will vary across inputs.</a:t>
            </a:r>
            <a:br>
              <a:rPr lang="en" dirty="0">
                <a:solidFill>
                  <a:schemeClr val="dk1"/>
                </a:solidFill>
              </a:rPr>
            </a:b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4d28a2431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4d28a2431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So those were our three representations for accelerator performance interfaces. While our initial experiences make us optimistic that such interfaces are feasible, there remain several questions yet to be answered.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First, are such interfaces feasible as accelerators become more complex?</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We are optimistic that Petri nets can become a universal IR, after all VTA is a fairly complex accelerator. That said, there are still several open challenges, most of which do not arise from the accelerator’s internal circuitry, but rather from how it interacts with other hardware structures, such as the TLB and interconnects which can have a significant impact on performance. One possible solution to this challenge could be to develop individual Petri nets for such components once and reuse them across multiple accelerators.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Second, how should accelerator vendors provide these interfaces?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As a start, we believe that accelerator designers can do so manually, akin to how most semantic interfaces are produced manually. That said, we believe that building tools that can automatically extract interfaces as Petri nets or Python programs from accelerator implementations is a promising direction for future work.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Finally, how to use performance interfaces to reason about the impact of a partial offload on e2e system performance? After all, the interfaces so far only help reason about accelerator throughput and latency.</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This is a hard question, since the e2e impact depends intrinsically on the application. We have a strawman solution currently that relies on the fact that both the Petri nets and python programs are *executable*. I will skip </a:t>
            </a:r>
            <a:r>
              <a:rPr lang="en-GB" dirty="0">
                <a:solidFill>
                  <a:schemeClr val="dk1"/>
                </a:solidFill>
              </a:rPr>
              <a:t>it in the interest of time, but</a:t>
            </a:r>
            <a:r>
              <a:rPr lang="en" dirty="0">
                <a:solidFill>
                  <a:schemeClr val="dk1"/>
                </a:solidFill>
              </a:rPr>
              <a:t> I’m happy to chat about it in more depth offline. </a:t>
            </a:r>
          </a:p>
          <a:p>
            <a:pPr marL="457200" lvl="0" indent="-298450" algn="l" rtl="0">
              <a:spcBef>
                <a:spcPts val="0"/>
              </a:spcBef>
              <a:spcAft>
                <a:spcPts val="0"/>
              </a:spcAft>
              <a:buClr>
                <a:schemeClr val="dk1"/>
              </a:buClr>
              <a:buSzPts val="1100"/>
              <a:buChar char="○"/>
            </a:pPr>
            <a:r>
              <a:rPr lang="en" dirty="0">
                <a:solidFill>
                  <a:schemeClr val="dk1"/>
                </a:solidFill>
              </a:rPr>
              <a:t>. </a:t>
            </a: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e3b3b3ac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e3b3b3ac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Char char="○"/>
            </a:pPr>
            <a:r>
              <a:rPr lang="en" dirty="0">
                <a:solidFill>
                  <a:schemeClr val="dk1"/>
                </a:solidFill>
              </a:rPr>
              <a:t>To summarize, today I told you why performance interfaces for accelerators are both necessary and feasible  Thank you for your attention and I’m happy to take questions. </a:t>
            </a:r>
            <a:endParaRPr dirty="0">
              <a:solidFill>
                <a:schemeClr val="dk1"/>
              </a:solidFill>
            </a:endParaRPr>
          </a:p>
        </p:txBody>
      </p:sp>
    </p:spTree>
    <p:extLst>
      <p:ext uri="{BB962C8B-B14F-4D97-AF65-F5344CB8AC3E}">
        <p14:creationId xmlns:p14="http://schemas.microsoft.com/office/powerpoint/2010/main" val="2045028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23c1c3b6475953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23c1c3b6475953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Char char="○"/>
            </a:pPr>
            <a:r>
              <a:rPr lang="en">
                <a:solidFill>
                  <a:schemeClr val="dk1"/>
                </a:solidFill>
              </a:rPr>
              <a:t>In this talk I will try to convince you of two things.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First, hardware accelerators </a:t>
            </a:r>
            <a:r>
              <a:rPr lang="en" b="1">
                <a:solidFill>
                  <a:schemeClr val="dk1"/>
                </a:solidFill>
              </a:rPr>
              <a:t>MUST</a:t>
            </a:r>
            <a:r>
              <a:rPr lang="en">
                <a:solidFill>
                  <a:schemeClr val="dk1"/>
                </a:solidFill>
              </a:rPr>
              <a:t> come with performance interfaces, that is, interfaces that describe the accelerator’s latency and throughput just like semantic interfaces describe functionality. Given that accelerators are only useful if they improve system performance, we believe such interfaces are integral to their effective use.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Second, performance interfaces for accelerators are feasible. I will propose three candidate representations for such interfaces, show how they are useful and discuss how they can be provided by accelerator vendors.</a:t>
            </a:r>
            <a:br>
              <a:rPr lang="en">
                <a:solidFill>
                  <a:schemeClr val="dk1"/>
                </a:solidFill>
              </a:rPr>
            </a:b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e3b3b3ac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e3b3b3ac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spcBef>
                <a:spcPts val="0"/>
              </a:spcBef>
              <a:spcAft>
                <a:spcPts val="0"/>
              </a:spcAft>
              <a:buClr>
                <a:schemeClr val="dk1"/>
              </a:buClr>
              <a:buSzPts val="1100"/>
              <a:buChar char="○"/>
            </a:pPr>
            <a:r>
              <a:rPr lang="en" dirty="0">
                <a:solidFill>
                  <a:schemeClr val="dk1"/>
                </a:solidFill>
              </a:rPr>
              <a:t>To summarize, today I’ve told you why performance interfaces for accelerators are both necessary and feasible. Thank you for your attention and I’m happy to take questions. </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e3b3b3ac6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e3b3b3ac6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So let’s start with why performance interfaces are necessary</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bad9f300a0d3829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bad9f300a0d382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Petri nets are a class of graphs designed for modeling parallel, asynchronous systems. We chose Petri nets as the basis for our performance IR because they are a great match for hardware’s execution model which unlike software is inherently parallel and usual</a:t>
            </a:r>
            <a:r>
              <a:rPr lang="en-GB" dirty="0" err="1">
                <a:solidFill>
                  <a:schemeClr val="dk1"/>
                </a:solidFill>
              </a:rPr>
              <a:t>ly</a:t>
            </a:r>
            <a:r>
              <a:rPr lang="en" dirty="0">
                <a:solidFill>
                  <a:schemeClr val="dk1"/>
                </a:solidFill>
              </a:rPr>
              <a:t> comprises of multiple circuits (e.g., </a:t>
            </a:r>
            <a:r>
              <a:rPr lang="en" dirty="0" err="1">
                <a:solidFill>
                  <a:schemeClr val="dk1"/>
                </a:solidFill>
              </a:rPr>
              <a:t>pipeli</a:t>
            </a:r>
            <a:r>
              <a:rPr lang="en-GB" dirty="0">
                <a:solidFill>
                  <a:schemeClr val="dk1"/>
                </a:solidFill>
              </a:rPr>
              <a:t>ne</a:t>
            </a:r>
            <a:r>
              <a:rPr lang="en" dirty="0">
                <a:solidFill>
                  <a:schemeClr val="dk1"/>
                </a:solidFill>
              </a:rPr>
              <a:t> stages) operating to the same clock. </a:t>
            </a:r>
          </a:p>
          <a:p>
            <a:pPr marL="457200" lvl="0" indent="-298450" algn="l" rtl="0">
              <a:spcBef>
                <a:spcPts val="0"/>
              </a:spcBef>
              <a:spcAft>
                <a:spcPts val="0"/>
              </a:spcAft>
              <a:buClr>
                <a:schemeClr val="dk1"/>
              </a:buClr>
              <a:buSzPts val="1100"/>
              <a:buChar char="●"/>
            </a:pPr>
            <a:r>
              <a:rPr lang="en-US" dirty="0"/>
              <a:t>I won’t go into the details of Petri nets, but  at a high level you can think of them as a network of data queues connected by actions or transitions on the data (so for instance, ALU computations).</a:t>
            </a:r>
          </a:p>
          <a:p>
            <a:pPr marL="457200" lvl="0" indent="-298450" algn="l" rtl="0">
              <a:spcBef>
                <a:spcPts val="0"/>
              </a:spcBef>
              <a:spcAft>
                <a:spcPts val="0"/>
              </a:spcAft>
              <a:buClr>
                <a:schemeClr val="dk1"/>
              </a:buClr>
              <a:buSzPts val="1100"/>
              <a:buChar char="●"/>
            </a:pPr>
            <a:r>
              <a:rPr lang="en-US" dirty="0">
                <a:solidFill>
                  <a:schemeClr val="dk1"/>
                </a:solidFill>
              </a:rPr>
              <a:t>[Click] The flow of data through the system and thus the latency and throughput is determined by the rate of firing of these transitions and how they modify the data that flows through them</a:t>
            </a:r>
            <a:br>
              <a:rPr lang="en-US" dirty="0">
                <a:solidFill>
                  <a:schemeClr val="dk1"/>
                </a:solidFill>
              </a:rPr>
            </a:br>
            <a:br>
              <a:rPr lang="en-US" dirty="0">
                <a:solidFill>
                  <a:schemeClr val="dk1"/>
                </a:solidFill>
              </a:rPr>
            </a:br>
            <a:r>
              <a:rPr lang="en-US" dirty="0">
                <a:solidFill>
                  <a:schemeClr val="dk1"/>
                </a:solidFill>
              </a:rPr>
              <a:t>Change graph to be complex. Focus on why</a:t>
            </a:r>
          </a:p>
        </p:txBody>
      </p:sp>
    </p:spTree>
    <p:extLst>
      <p:ext uri="{BB962C8B-B14F-4D97-AF65-F5344CB8AC3E}">
        <p14:creationId xmlns:p14="http://schemas.microsoft.com/office/powerpoint/2010/main" val="274120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515d94fe72_3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515d94fe72_3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A key question we need to answer is what should the performance interface for an accelerator look like?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Any representation must provide a balance between readability (that is, how easy it is to understand) and precision (how accurately it can reason about performance).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The only interfaces available to developers and tools today occupy the two ends of the spectrum.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Accelerators, sometimes come with upper/lower bounds which maximize readability but provide little useful information for realistic workloads.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Or, developers are forced to rely on cycle-accurate models and the accelerator’s implementation itself, which are perfectly precise but hard to understand.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Some of you might argue that cycle accurate models and implementations are overkills as interfaces, and you’re right. They are,  since they provide a lot more information than the interface needs to. Nevertheless, I’m including them here, because that’s what developers and tools are forced to use today.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[Pause] In this work, we propose three candidate representations (1) natural language text akin to documentation, (2) simple, executable programs akin to functional specifications, and (3) a precise intermediate representation using Petri nets akin to IRs like LLVM that allow compilers to reason about software semantics.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Each interface provides a different balance between readability and precision:</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Natural language interfaces are the easiest to read but can only describe a few key performance properties.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Programs are slightly harder for developers to read but can provide more details, and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Finally, Petri nets are not human-readable but can accurately predict the accelerator’s throughput and latency for arbitrary workloads.</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15d94fe72_3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515d94fe72_3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I will now describe our initial experiences summarizing performance using each of these representations, starting with the natural language text.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23c1c3b64759533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23c1c3b64759533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propose three candidate representations for performance interfaces: (1) natural language (English), (2) simple, executable programs (Python), and (3) a Petri net [47]. We picked these three representations as counterparts to widely used representations for semantic interfaces: we expect the English text to resemble semantic interfaces extracted from code documentation by frameworks such as Doxygen [18] and Javadoc [32], the Python programs to resemble functional specifications, and the Petri nets to resemble an intermediate representation like LLVM. Each representation provides a different balance between human readability (being smaller and simpler than the implementation) and precision (being accurate enough to reason about the several factors that impact performance). Natural language interfaces are the easiest to read but can only describe a few key performance properties. Programs are harder for developers to read but can provide more details such as the specific request types the accelerator is best suited for. Finally, Petri nets are not human-readable but can accurately (&lt; 2% average error in our experiments) predict the accelerator’s throughput and latency for arbitrary workloads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We envision these interfaces being provided by accelerator vendors and shipping with the accelerator, just like semantic interfaces are provided today.</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515d94fe72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515d94fe72_3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That was interfaces as programs, I’ll now move on to our performance IR using Petri nets.</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515d94fe72_3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515d94fe72_3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I will now move onto interfaces as simple executable programs.</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bad9f300a0d3829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bad9f300a0d3829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[Slide 3: Properties of an ideal interface]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We’re designing our performance interfaces with two categories of target audience in mind --- developers and operators.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 developers of a system are the ones who wrote the code and are thus fairly familiar with low-level details.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Operators on the other hand are the ones who deploy/use the system in question. Since they didn’t write the code, they are not familiar with its low-level details. Further, they care less about all possible performance behavior the system can exhibit, and more about the performance of the system in their particular deployment, for instance their workload and hardware.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 let’s now look at how our proposal for performance interfaces meets our design goals, for our target audience.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6bad9f300a0d3829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6bad9f300a0d3829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4d28a2431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4d28a2431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Hardware accelerators are expected to become ubiquitous in the near future.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With the decline of Moore’s law and the end of Dennard scaling, general-purpose hardware can no longer keep up with the computational demands of modern applications.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And so, we’re seeing system designers increasingly turn to accelerators to speedup a wide variety of tasks such as machine learning, video processing and systems infrastructure tasks.</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 quick note, in this work we use the term “accelerators” to refer to ASICs whose functionality is baked into silicon. We do not consider programmable hardware such as FPGAs and GPUs.</a:t>
            </a:r>
            <a:br>
              <a:rPr lang="en" dirty="0">
                <a:solidFill>
                  <a:schemeClr val="dk1"/>
                </a:solidFill>
              </a:rPr>
            </a:b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While accelerators promise performance benefits, building systems that use accelerators effectively remains challenging.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The primary reason for this is that accelerators do not provide usable information about their expected performance.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The only way for developers to gain any visibility into expected performance is by purchasing the accelerator, porting the code and benchmarking it; a process that ranges from being tedious to impossible.</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In the best-case it will take 2-3 months per accelerator since each accelerator exposes a different API/SDK and in the worst case, such as during the system design stage when no code has been written, it is downright impossible. </a:t>
            </a:r>
          </a:p>
          <a:p>
            <a:pPr marL="914400" lvl="1" indent="-298450" algn="l" rtl="0">
              <a:lnSpc>
                <a:spcPct val="115000"/>
              </a:lnSpc>
              <a:spcBef>
                <a:spcPts val="0"/>
              </a:spcBef>
              <a:spcAft>
                <a:spcPts val="0"/>
              </a:spcAft>
              <a:buClr>
                <a:schemeClr val="dk1"/>
              </a:buClr>
              <a:buSzPts val="1100"/>
              <a:buChar char="●"/>
            </a:pP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I will now quickly describe three examples that depict this status quo.</a:t>
            </a:r>
            <a:br>
              <a:rPr lang="en" dirty="0">
                <a:solidFill>
                  <a:schemeClr val="dk1"/>
                </a:solidFill>
              </a:rPr>
            </a:br>
            <a:br>
              <a:rPr lang="en" dirty="0">
                <a:solidFill>
                  <a:schemeClr val="dk1"/>
                </a:solidFill>
              </a:rPr>
            </a:b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ce08d73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4ce08d73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For the first example, put yourself in the shoes of the lead designer for an SoC (e.g., for a </a:t>
            </a:r>
            <a:r>
              <a:rPr lang="en" dirty="0" err="1">
                <a:solidFill>
                  <a:schemeClr val="dk1"/>
                </a:solidFill>
              </a:rPr>
              <a:t>SmartNIC</a:t>
            </a:r>
            <a:r>
              <a:rPr lang="en" dirty="0">
                <a:solidFill>
                  <a:schemeClr val="dk1"/>
                </a:solidFill>
              </a:rPr>
              <a:t>). This process involves putting together accelerators that are designed by third party entities and sold as IP blocks.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As the SoC designer, you need to answer questions such as: “Which accelerator implementations (IP blocks) should my SoC include? How much area should I assign to each and how will that impact the compute and memory bottlenecks for different workloads?”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Unfortunately, there is no good way to answer these question today because each of these IP blocks are usually black boxes </a:t>
            </a:r>
            <a:r>
              <a:rPr lang="en" dirty="0" err="1">
                <a:solidFill>
                  <a:schemeClr val="dk1"/>
                </a:solidFill>
              </a:rPr>
              <a:t>w.r.t</a:t>
            </a:r>
            <a:r>
              <a:rPr lang="en" dirty="0">
                <a:solidFill>
                  <a:schemeClr val="dk1"/>
                </a:solidFill>
              </a:rPr>
              <a:t> expected performance.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You can try answering these questions by porting example workloads but for most SoCs, the search-space of all possible IP block combinations is just too large.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ce08d73b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4ce08d73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You would face similar visibility issues if you were the engineer responsible for managing the RPC stack and wanted to offload it to an accelerator. </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The only way you’d be able to decide which accelerator gave you the best performance per unit cost is by purchasing every candidate accelerator, porting the core and benchmarking it.</a:t>
            </a: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ce08d73b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ce08d73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Finally, just like developers, tools that use accelerators also suffer from the lack of performance visibility. I will now demonstrate this using the example of TVM [12], a widely used state-of-the-art ML compiler.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To optimize inference latency, TVM “auto-tunes” code to each target accelerator. This involves extracting a program-specific cost model based on extensive profiling of the accelerator.</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However, autotuning code is painfully slow and is bottlenecked by the profiling step, with recent results showing that it can take up to 99% of the total time. Profiling is the bottleneck because the compiler has no way to estimate the expected latency of an instruction sequence and so must resort to either running cycle-accurate simulations or synthesizing and running the code directly on the accelerator. Both of these options are slow, and as a result, end-to-end compilation with TVM can end up taking several hours. </a:t>
            </a:r>
            <a:br>
              <a:rPr lang="en" dirty="0">
                <a:solidFill>
                  <a:schemeClr val="dk1"/>
                </a:solidFill>
              </a:rPr>
            </a:b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ce08d73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ce08d73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dirty="0">
                <a:solidFill>
                  <a:schemeClr val="dk1"/>
                </a:solidFill>
              </a:rPr>
              <a:t>[Key questions:] So this is the status quo </a:t>
            </a:r>
            <a:r>
              <a:rPr lang="en" dirty="0" err="1">
                <a:solidFill>
                  <a:schemeClr val="dk1"/>
                </a:solidFill>
              </a:rPr>
              <a:t>w.r.t</a:t>
            </a:r>
            <a:r>
              <a:rPr lang="en" dirty="0">
                <a:solidFill>
                  <a:schemeClr val="dk1"/>
                </a:solidFill>
              </a:rPr>
              <a:t> how accelerators are used today. I think we can all agree that it must change. </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If we take a step back, we see that in each of the previous three examples developers are trying to answer the same two questions:</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dirty="0">
                <a:solidFill>
                  <a:schemeClr val="dk1"/>
                </a:solidFill>
              </a:rPr>
              <a:t>First, what is the expected latency/throughput of MY workload on this accelerator? This allows them to decide the best accelerator for their workload?</a:t>
            </a:r>
            <a:endParaRPr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dirty="0">
                <a:solidFill>
                  <a:schemeClr val="dk1"/>
                </a:solidFill>
              </a:rPr>
              <a:t>And second, how does offloading a part of the code impact e2e system performance? This allows them to decide the parts of the system worth offloading.</a:t>
            </a:r>
            <a:endParaRPr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So how do we best enable developers and tools to answer these questions?</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Google Sans"/>
              <a:buNone/>
              <a:defRPr sz="5200" b="1">
                <a:latin typeface="Google Sans"/>
                <a:ea typeface="Google Sans"/>
                <a:cs typeface="Google Sans"/>
                <a:sym typeface="Googl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Google Sans Medium"/>
              <a:buNone/>
              <a:defRPr sz="2800">
                <a:latin typeface="Google Sans Medium"/>
                <a:ea typeface="Google Sans Medium"/>
                <a:cs typeface="Google Sans Medium"/>
                <a:sym typeface="Google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200"/>
              <a:buFont typeface="Google Sans"/>
              <a:buNone/>
              <a:defRPr sz="3200" b="1">
                <a:latin typeface="Google Sans"/>
                <a:ea typeface="Google Sans"/>
                <a:cs typeface="Google Sans"/>
                <a:sym typeface="Googl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Google Sans Medium"/>
              <a:buNone/>
              <a:defRPr sz="2800">
                <a:solidFill>
                  <a:schemeClr val="dk1"/>
                </a:solidFill>
                <a:latin typeface="Google Sans Medium"/>
                <a:ea typeface="Google Sans Medium"/>
                <a:cs typeface="Google Sans Medium"/>
                <a:sym typeface="Google Sans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marL="914400" lvl="1" indent="-317500">
              <a:lnSpc>
                <a:spcPct val="115000"/>
              </a:lnSpc>
              <a:spcBef>
                <a:spcPts val="0"/>
              </a:spcBef>
              <a:spcAft>
                <a:spcPts val="0"/>
              </a:spcAft>
              <a:buClr>
                <a:schemeClr val="dk2"/>
              </a:buClr>
              <a:buSzPts val="1400"/>
              <a:buFont typeface="Google Sans"/>
              <a:buChar char="○"/>
              <a:defRPr>
                <a:solidFill>
                  <a:schemeClr val="dk2"/>
                </a:solidFill>
                <a:latin typeface="Google Sans"/>
                <a:ea typeface="Google Sans"/>
                <a:cs typeface="Google Sans"/>
                <a:sym typeface="Google Sans"/>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0" y="990400"/>
            <a:ext cx="9144000" cy="8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a:latin typeface="Google Sans"/>
                <a:ea typeface="Google Sans"/>
                <a:cs typeface="Google Sans"/>
                <a:sym typeface="Google Sans"/>
              </a:rPr>
              <a:t>The Case for Performance Interfaces for Hardware Accelerators</a:t>
            </a:r>
            <a:endParaRPr sz="3800" b="1">
              <a:solidFill>
                <a:srgbClr val="000000"/>
              </a:solidFill>
              <a:latin typeface="Google Sans"/>
              <a:ea typeface="Google Sans"/>
              <a:cs typeface="Google Sans"/>
              <a:sym typeface="Google Sans"/>
            </a:endParaRPr>
          </a:p>
        </p:txBody>
      </p:sp>
      <p:sp>
        <p:nvSpPr>
          <p:cNvPr id="100" name="Google Shape;100;p25"/>
          <p:cNvSpPr txBox="1"/>
          <p:nvPr/>
        </p:nvSpPr>
        <p:spPr>
          <a:xfrm>
            <a:off x="311700" y="2495500"/>
            <a:ext cx="8520600" cy="7926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2200" dirty="0">
                <a:solidFill>
                  <a:srgbClr val="000000"/>
                </a:solidFill>
                <a:latin typeface="Google Sans Medium"/>
                <a:ea typeface="Google Sans Medium"/>
                <a:cs typeface="Google Sans Medium"/>
                <a:sym typeface="Google Sans Medium"/>
              </a:rPr>
              <a:t>Rishabh Iyer, Jiacheng Ma, </a:t>
            </a:r>
            <a:br>
              <a:rPr lang="en" sz="2200" dirty="0">
                <a:solidFill>
                  <a:srgbClr val="000000"/>
                </a:solidFill>
                <a:latin typeface="Google Sans Medium"/>
                <a:ea typeface="Google Sans Medium"/>
                <a:cs typeface="Google Sans Medium"/>
                <a:sym typeface="Google Sans Medium"/>
              </a:rPr>
            </a:br>
            <a:r>
              <a:rPr lang="en" sz="2200" dirty="0">
                <a:solidFill>
                  <a:srgbClr val="000000"/>
                </a:solidFill>
                <a:latin typeface="Google Sans Medium"/>
                <a:ea typeface="Google Sans Medium"/>
                <a:cs typeface="Google Sans Medium"/>
                <a:sym typeface="Google Sans Medium"/>
              </a:rPr>
              <a:t>Katerina Argyraki, George Candea, Sylvia Ratnasam</a:t>
            </a:r>
            <a:r>
              <a:rPr lang="en" sz="2200" dirty="0">
                <a:latin typeface="Google Sans Medium"/>
                <a:ea typeface="Google Sans Medium"/>
                <a:cs typeface="Google Sans Medium"/>
                <a:sym typeface="Google Sans Medium"/>
              </a:rPr>
              <a:t>y</a:t>
            </a:r>
            <a:endParaRPr sz="2200" dirty="0">
              <a:solidFill>
                <a:srgbClr val="000000"/>
              </a:solidFill>
              <a:latin typeface="Google Sans Medium"/>
              <a:ea typeface="Google Sans Medium"/>
              <a:cs typeface="Google Sans Medium"/>
              <a:sym typeface="Google Sans Medium"/>
            </a:endParaRPr>
          </a:p>
        </p:txBody>
      </p:sp>
      <p:pic>
        <p:nvPicPr>
          <p:cNvPr id="101" name="Google Shape;101;p25"/>
          <p:cNvPicPr preferRelativeResize="0"/>
          <p:nvPr/>
        </p:nvPicPr>
        <p:blipFill>
          <a:blip r:embed="rId3">
            <a:alphaModFix/>
          </a:blip>
          <a:stretch>
            <a:fillRect/>
          </a:stretch>
        </p:blipFill>
        <p:spPr>
          <a:xfrm>
            <a:off x="2472876" y="3581755"/>
            <a:ext cx="2270000" cy="979220"/>
          </a:xfrm>
          <a:prstGeom prst="rect">
            <a:avLst/>
          </a:prstGeom>
          <a:noFill/>
          <a:ln>
            <a:noFill/>
          </a:ln>
        </p:spPr>
      </p:pic>
      <p:pic>
        <p:nvPicPr>
          <p:cNvPr id="102" name="Google Shape;102;p25"/>
          <p:cNvPicPr preferRelativeResize="0"/>
          <p:nvPr/>
        </p:nvPicPr>
        <p:blipFill>
          <a:blip r:embed="rId4">
            <a:alphaModFix/>
          </a:blip>
          <a:stretch>
            <a:fillRect/>
          </a:stretch>
        </p:blipFill>
        <p:spPr>
          <a:xfrm>
            <a:off x="4819075" y="3420302"/>
            <a:ext cx="1288151" cy="1288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a:t>Equivalent questions for functionality</a:t>
            </a:r>
            <a:endParaRPr/>
          </a:p>
          <a:p>
            <a:pPr marL="0" lvl="0" indent="0" algn="ctr" rtl="0">
              <a:spcBef>
                <a:spcPts val="0"/>
              </a:spcBef>
              <a:spcAft>
                <a:spcPts val="0"/>
              </a:spcAft>
              <a:buSzPts val="990"/>
              <a:buNone/>
            </a:pPr>
            <a:endParaRPr/>
          </a:p>
        </p:txBody>
      </p:sp>
      <p:sp>
        <p:nvSpPr>
          <p:cNvPr id="156" name="Google Shape;156;p34"/>
          <p:cNvSpPr txBox="1">
            <a:spLocks noGrp="1"/>
          </p:cNvSpPr>
          <p:nvPr>
            <p:ph type="body" idx="1"/>
          </p:nvPr>
        </p:nvSpPr>
        <p:spPr>
          <a:xfrm>
            <a:off x="234700" y="1609675"/>
            <a:ext cx="4053300" cy="75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dk1"/>
                </a:solidFill>
              </a:rPr>
              <a:t>Expected latency/throughput?</a:t>
            </a:r>
            <a:endParaRPr sz="1900">
              <a:solidFill>
                <a:schemeClr val="dk1"/>
              </a:solidFill>
            </a:endParaRPr>
          </a:p>
          <a:p>
            <a:pPr marL="0" lvl="0" indent="0" algn="l" rtl="0">
              <a:lnSpc>
                <a:spcPct val="100000"/>
              </a:lnSpc>
              <a:spcBef>
                <a:spcPts val="0"/>
              </a:spcBef>
              <a:spcAft>
                <a:spcPts val="1200"/>
              </a:spcAft>
              <a:buNone/>
            </a:pPr>
            <a:r>
              <a:rPr lang="en" sz="1900">
                <a:solidFill>
                  <a:schemeClr val="dk1"/>
                </a:solidFill>
              </a:rPr>
              <a:t>Best accelerator for workload?</a:t>
            </a:r>
            <a:endParaRPr sz="1900">
              <a:solidFill>
                <a:schemeClr val="dk1"/>
              </a:solidFill>
            </a:endParaRPr>
          </a:p>
        </p:txBody>
      </p:sp>
      <p:sp>
        <p:nvSpPr>
          <p:cNvPr id="157" name="Google Shape;157;p34"/>
          <p:cNvSpPr txBox="1">
            <a:spLocks noGrp="1"/>
          </p:cNvSpPr>
          <p:nvPr>
            <p:ph type="body" idx="1"/>
          </p:nvPr>
        </p:nvSpPr>
        <p:spPr>
          <a:xfrm>
            <a:off x="3825325" y="2592000"/>
            <a:ext cx="5297400" cy="87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Impact of using library on overall functionality?</a:t>
            </a:r>
            <a:endParaRPr sz="1900" dirty="0">
              <a:solidFill>
                <a:schemeClr val="dk1"/>
              </a:solidFill>
            </a:endParaRPr>
          </a:p>
          <a:p>
            <a:pPr marL="0" lvl="0" indent="0" algn="l" rtl="0">
              <a:lnSpc>
                <a:spcPct val="100000"/>
              </a:lnSpc>
              <a:spcBef>
                <a:spcPts val="0"/>
              </a:spcBef>
              <a:spcAft>
                <a:spcPts val="0"/>
              </a:spcAft>
              <a:buNone/>
            </a:pPr>
            <a:r>
              <a:rPr lang="en" sz="1900" dirty="0">
                <a:solidFill>
                  <a:schemeClr val="dk1"/>
                </a:solidFill>
              </a:rPr>
              <a:t>Which libraries to use? </a:t>
            </a:r>
            <a:endParaRPr sz="1900" dirty="0">
              <a:solidFill>
                <a:schemeClr val="dk1"/>
              </a:solidFill>
            </a:endParaRPr>
          </a:p>
        </p:txBody>
      </p:sp>
      <p:sp>
        <p:nvSpPr>
          <p:cNvPr id="159" name="Google Shape;159;p34"/>
          <p:cNvSpPr txBox="1">
            <a:spLocks noGrp="1"/>
          </p:cNvSpPr>
          <p:nvPr>
            <p:ph type="body" idx="1"/>
          </p:nvPr>
        </p:nvSpPr>
        <p:spPr>
          <a:xfrm>
            <a:off x="3825325" y="1609675"/>
            <a:ext cx="5948100" cy="75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dk1"/>
                </a:solidFill>
              </a:rPr>
              <a:t>Functionality provided by third-party library?</a:t>
            </a:r>
            <a:endParaRPr sz="1900">
              <a:solidFill>
                <a:schemeClr val="dk1"/>
              </a:solidFill>
            </a:endParaRPr>
          </a:p>
          <a:p>
            <a:pPr marL="0" lvl="0" indent="0" algn="l" rtl="0">
              <a:lnSpc>
                <a:spcPct val="100000"/>
              </a:lnSpc>
              <a:spcBef>
                <a:spcPts val="0"/>
              </a:spcBef>
              <a:spcAft>
                <a:spcPts val="0"/>
              </a:spcAft>
              <a:buNone/>
            </a:pPr>
            <a:r>
              <a:rPr lang="en" sz="1900">
                <a:solidFill>
                  <a:schemeClr val="dk1"/>
                </a:solidFill>
              </a:rPr>
              <a:t>Best library for my workload?</a:t>
            </a:r>
            <a:endParaRPr sz="1900">
              <a:solidFill>
                <a:schemeClr val="dk1"/>
              </a:solidFill>
            </a:endParaRPr>
          </a:p>
          <a:p>
            <a:pPr marL="0" lvl="0" indent="0" algn="l" rtl="0">
              <a:lnSpc>
                <a:spcPct val="100000"/>
              </a:lnSpc>
              <a:spcBef>
                <a:spcPts val="1200"/>
              </a:spcBef>
              <a:spcAft>
                <a:spcPts val="0"/>
              </a:spcAft>
              <a:buNone/>
            </a:pPr>
            <a:endParaRPr sz="1900">
              <a:solidFill>
                <a:schemeClr val="dk1"/>
              </a:solidFill>
            </a:endParaRPr>
          </a:p>
        </p:txBody>
      </p:sp>
      <p:cxnSp>
        <p:nvCxnSpPr>
          <p:cNvPr id="160" name="Google Shape;160;p34"/>
          <p:cNvCxnSpPr/>
          <p:nvPr/>
        </p:nvCxnSpPr>
        <p:spPr>
          <a:xfrm>
            <a:off x="3767325" y="1228600"/>
            <a:ext cx="0" cy="2378700"/>
          </a:xfrm>
          <a:prstGeom prst="straightConnector1">
            <a:avLst/>
          </a:prstGeom>
          <a:noFill/>
          <a:ln w="19050" cap="flat" cmpd="sng">
            <a:solidFill>
              <a:srgbClr val="000000"/>
            </a:solidFill>
            <a:prstDash val="solid"/>
            <a:round/>
            <a:headEnd type="none" w="med" len="med"/>
            <a:tailEnd type="none" w="med" len="med"/>
          </a:ln>
        </p:spPr>
      </p:cxnSp>
      <p:sp>
        <p:nvSpPr>
          <p:cNvPr id="161" name="Google Shape;161;p34"/>
          <p:cNvSpPr txBox="1"/>
          <p:nvPr/>
        </p:nvSpPr>
        <p:spPr>
          <a:xfrm>
            <a:off x="1075600" y="1097275"/>
            <a:ext cx="1791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Google Sans"/>
                <a:ea typeface="Google Sans"/>
                <a:cs typeface="Google Sans"/>
                <a:sym typeface="Google Sans"/>
              </a:rPr>
              <a:t>Performance</a:t>
            </a:r>
            <a:endParaRPr sz="1900" b="1">
              <a:latin typeface="Google Sans"/>
              <a:ea typeface="Google Sans"/>
              <a:cs typeface="Google Sans"/>
              <a:sym typeface="Google Sans"/>
            </a:endParaRPr>
          </a:p>
        </p:txBody>
      </p:sp>
      <p:sp>
        <p:nvSpPr>
          <p:cNvPr id="162" name="Google Shape;162;p34"/>
          <p:cNvSpPr txBox="1"/>
          <p:nvPr/>
        </p:nvSpPr>
        <p:spPr>
          <a:xfrm>
            <a:off x="5751475" y="1097280"/>
            <a:ext cx="1791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Google Sans"/>
                <a:ea typeface="Google Sans"/>
                <a:cs typeface="Google Sans"/>
                <a:sym typeface="Google Sans"/>
              </a:rPr>
              <a:t>Functionality</a:t>
            </a:r>
            <a:endParaRPr sz="1900" b="1">
              <a:latin typeface="Google Sans"/>
              <a:ea typeface="Google Sans"/>
              <a:cs typeface="Google Sans"/>
              <a:sym typeface="Google Sans"/>
            </a:endParaRPr>
          </a:p>
        </p:txBody>
      </p:sp>
      <p:sp>
        <p:nvSpPr>
          <p:cNvPr id="4" name="Google Shape;171;p35">
            <a:extLst>
              <a:ext uri="{FF2B5EF4-FFF2-40B4-BE49-F238E27FC236}">
                <a16:creationId xmlns:a16="http://schemas.microsoft.com/office/drawing/2014/main" id="{D69D2EE9-86FC-034F-FF49-EADA61B9C9F2}"/>
              </a:ext>
            </a:extLst>
          </p:cNvPr>
          <p:cNvSpPr txBox="1">
            <a:spLocks/>
          </p:cNvSpPr>
          <p:nvPr/>
        </p:nvSpPr>
        <p:spPr>
          <a:xfrm>
            <a:off x="234700" y="2610000"/>
            <a:ext cx="3472800" cy="12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Google Sans"/>
              <a:buNone/>
            </a:pPr>
            <a:r>
              <a:rPr lang="en-GB" sz="1900" dirty="0">
                <a:solidFill>
                  <a:schemeClr val="dk1"/>
                </a:solidFill>
              </a:rPr>
              <a:t>E2E impact of partial offload? What to offload?</a:t>
            </a:r>
          </a:p>
        </p:txBody>
      </p:sp>
      <p:sp>
        <p:nvSpPr>
          <p:cNvPr id="5" name="Slide Number Placeholder 4">
            <a:extLst>
              <a:ext uri="{FF2B5EF4-FFF2-40B4-BE49-F238E27FC236}">
                <a16:creationId xmlns:a16="http://schemas.microsoft.com/office/drawing/2014/main" id="{FA65F4E1-1E8F-BA6D-663F-36FB3C0F21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Equivalent questions for functionality</a:t>
            </a:r>
            <a:endParaRPr/>
          </a:p>
          <a:p>
            <a:pPr marL="0" lvl="0" indent="0" algn="ctr" rtl="0">
              <a:spcBef>
                <a:spcPts val="0"/>
              </a:spcBef>
              <a:spcAft>
                <a:spcPts val="0"/>
              </a:spcAft>
              <a:buSzPts val="990"/>
              <a:buNone/>
            </a:pPr>
            <a:endParaRPr/>
          </a:p>
        </p:txBody>
      </p:sp>
      <p:sp>
        <p:nvSpPr>
          <p:cNvPr id="168" name="Google Shape;168;p35"/>
          <p:cNvSpPr txBox="1">
            <a:spLocks noGrp="1"/>
          </p:cNvSpPr>
          <p:nvPr>
            <p:ph type="body" idx="1"/>
          </p:nvPr>
        </p:nvSpPr>
        <p:spPr>
          <a:xfrm>
            <a:off x="234700" y="1609675"/>
            <a:ext cx="4053300" cy="75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solidFill>
                  <a:schemeClr val="dk1"/>
                </a:solidFill>
              </a:rPr>
              <a:t>Expected latency/throughput?</a:t>
            </a:r>
            <a:endParaRPr sz="1900">
              <a:solidFill>
                <a:schemeClr val="dk1"/>
              </a:solidFill>
            </a:endParaRPr>
          </a:p>
          <a:p>
            <a:pPr marL="0" lvl="0" indent="0" algn="l" rtl="0">
              <a:lnSpc>
                <a:spcPct val="100000"/>
              </a:lnSpc>
              <a:spcBef>
                <a:spcPts val="0"/>
              </a:spcBef>
              <a:spcAft>
                <a:spcPts val="1200"/>
              </a:spcAft>
              <a:buNone/>
            </a:pPr>
            <a:r>
              <a:rPr lang="en" sz="1900">
                <a:solidFill>
                  <a:schemeClr val="dk1"/>
                </a:solidFill>
              </a:rPr>
              <a:t>Best accelerator for workload?</a:t>
            </a:r>
            <a:endParaRPr sz="1900">
              <a:solidFill>
                <a:schemeClr val="dk1"/>
              </a:solidFill>
            </a:endParaRPr>
          </a:p>
        </p:txBody>
      </p:sp>
      <p:sp>
        <p:nvSpPr>
          <p:cNvPr id="169" name="Google Shape;169;p35"/>
          <p:cNvSpPr/>
          <p:nvPr/>
        </p:nvSpPr>
        <p:spPr>
          <a:xfrm>
            <a:off x="436650" y="4039000"/>
            <a:ext cx="8270700" cy="8739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Developers routinely answer the above questions using semantic interfaces (e.g., code documentation, header files, specifications)</a:t>
            </a:r>
            <a:endParaRPr sz="1900" b="1">
              <a:latin typeface="Google Sans"/>
              <a:ea typeface="Google Sans"/>
              <a:cs typeface="Google Sans"/>
              <a:sym typeface="Google Sans"/>
            </a:endParaRPr>
          </a:p>
        </p:txBody>
      </p:sp>
      <p:sp>
        <p:nvSpPr>
          <p:cNvPr id="170" name="Google Shape;170;p35"/>
          <p:cNvSpPr txBox="1">
            <a:spLocks noGrp="1"/>
          </p:cNvSpPr>
          <p:nvPr>
            <p:ph type="body" idx="1"/>
          </p:nvPr>
        </p:nvSpPr>
        <p:spPr>
          <a:xfrm>
            <a:off x="3825325" y="2592000"/>
            <a:ext cx="5297400" cy="87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Impact of using library on overall functionality?</a:t>
            </a:r>
            <a:endParaRPr sz="1900" dirty="0">
              <a:solidFill>
                <a:schemeClr val="dk1"/>
              </a:solidFill>
            </a:endParaRPr>
          </a:p>
          <a:p>
            <a:pPr marL="0" lvl="0" indent="0" algn="l" rtl="0">
              <a:lnSpc>
                <a:spcPct val="100000"/>
              </a:lnSpc>
              <a:spcBef>
                <a:spcPts val="0"/>
              </a:spcBef>
              <a:spcAft>
                <a:spcPts val="0"/>
              </a:spcAft>
              <a:buNone/>
            </a:pPr>
            <a:r>
              <a:rPr lang="en" sz="1900" dirty="0">
                <a:solidFill>
                  <a:schemeClr val="dk1"/>
                </a:solidFill>
              </a:rPr>
              <a:t>Which libraries to use? </a:t>
            </a:r>
            <a:endParaRPr sz="1900" dirty="0">
              <a:solidFill>
                <a:schemeClr val="dk1"/>
              </a:solidFill>
            </a:endParaRPr>
          </a:p>
        </p:txBody>
      </p:sp>
      <p:sp>
        <p:nvSpPr>
          <p:cNvPr id="171" name="Google Shape;171;p35"/>
          <p:cNvSpPr txBox="1">
            <a:spLocks noGrp="1"/>
          </p:cNvSpPr>
          <p:nvPr>
            <p:ph type="body" idx="1"/>
          </p:nvPr>
        </p:nvSpPr>
        <p:spPr>
          <a:xfrm>
            <a:off x="234700" y="2610000"/>
            <a:ext cx="3472800" cy="1293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E2E impact of partial offload? What to offload?</a:t>
            </a:r>
            <a:endParaRPr sz="1900" dirty="0">
              <a:solidFill>
                <a:schemeClr val="dk1"/>
              </a:solidFill>
            </a:endParaRPr>
          </a:p>
        </p:txBody>
      </p:sp>
      <p:sp>
        <p:nvSpPr>
          <p:cNvPr id="172" name="Google Shape;172;p35"/>
          <p:cNvSpPr txBox="1">
            <a:spLocks noGrp="1"/>
          </p:cNvSpPr>
          <p:nvPr>
            <p:ph type="body" idx="1"/>
          </p:nvPr>
        </p:nvSpPr>
        <p:spPr>
          <a:xfrm>
            <a:off x="3825325" y="1609675"/>
            <a:ext cx="5948100" cy="756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Functionality provided by third-party library?</a:t>
            </a:r>
            <a:endParaRPr sz="1900" dirty="0">
              <a:solidFill>
                <a:schemeClr val="dk1"/>
              </a:solidFill>
            </a:endParaRPr>
          </a:p>
          <a:p>
            <a:pPr marL="0" lvl="0" indent="0" algn="l" rtl="0">
              <a:lnSpc>
                <a:spcPct val="100000"/>
              </a:lnSpc>
              <a:spcBef>
                <a:spcPts val="0"/>
              </a:spcBef>
              <a:spcAft>
                <a:spcPts val="0"/>
              </a:spcAft>
              <a:buNone/>
            </a:pPr>
            <a:r>
              <a:rPr lang="en" sz="1900" dirty="0">
                <a:solidFill>
                  <a:schemeClr val="dk1"/>
                </a:solidFill>
              </a:rPr>
              <a:t>Best library for my workload?</a:t>
            </a:r>
            <a:endParaRPr sz="1900" dirty="0">
              <a:solidFill>
                <a:schemeClr val="dk1"/>
              </a:solidFill>
            </a:endParaRPr>
          </a:p>
        </p:txBody>
      </p:sp>
      <p:cxnSp>
        <p:nvCxnSpPr>
          <p:cNvPr id="173" name="Google Shape;173;p35"/>
          <p:cNvCxnSpPr/>
          <p:nvPr/>
        </p:nvCxnSpPr>
        <p:spPr>
          <a:xfrm>
            <a:off x="3767325" y="1228600"/>
            <a:ext cx="0" cy="2378700"/>
          </a:xfrm>
          <a:prstGeom prst="straightConnector1">
            <a:avLst/>
          </a:prstGeom>
          <a:noFill/>
          <a:ln w="19050" cap="flat" cmpd="sng">
            <a:solidFill>
              <a:srgbClr val="000000"/>
            </a:solidFill>
            <a:prstDash val="solid"/>
            <a:round/>
            <a:headEnd type="none" w="med" len="med"/>
            <a:tailEnd type="none" w="med" len="med"/>
          </a:ln>
        </p:spPr>
      </p:cxnSp>
      <p:sp>
        <p:nvSpPr>
          <p:cNvPr id="174" name="Google Shape;174;p35"/>
          <p:cNvSpPr txBox="1"/>
          <p:nvPr/>
        </p:nvSpPr>
        <p:spPr>
          <a:xfrm>
            <a:off x="1075600" y="1097275"/>
            <a:ext cx="1791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Google Sans"/>
                <a:ea typeface="Google Sans"/>
                <a:cs typeface="Google Sans"/>
                <a:sym typeface="Google Sans"/>
              </a:rPr>
              <a:t>Performance</a:t>
            </a:r>
            <a:endParaRPr sz="1900" b="1">
              <a:latin typeface="Google Sans"/>
              <a:ea typeface="Google Sans"/>
              <a:cs typeface="Google Sans"/>
              <a:sym typeface="Google Sans"/>
            </a:endParaRPr>
          </a:p>
        </p:txBody>
      </p:sp>
      <p:sp>
        <p:nvSpPr>
          <p:cNvPr id="175" name="Google Shape;175;p35"/>
          <p:cNvSpPr txBox="1"/>
          <p:nvPr/>
        </p:nvSpPr>
        <p:spPr>
          <a:xfrm>
            <a:off x="5751475" y="1097280"/>
            <a:ext cx="1791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Google Sans"/>
                <a:ea typeface="Google Sans"/>
                <a:cs typeface="Google Sans"/>
                <a:sym typeface="Google Sans"/>
              </a:rPr>
              <a:t>Functionality</a:t>
            </a:r>
            <a:endParaRPr sz="1900" b="1">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AC29258A-6208-B4D2-A0E0-DF0BC98E6B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990"/>
              <a:buFont typeface="Arial"/>
              <a:buNone/>
            </a:pPr>
            <a:r>
              <a:rPr lang="en" dirty="0"/>
              <a:t>Performance interfaces for accelerators</a:t>
            </a:r>
            <a:endParaRPr dirty="0"/>
          </a:p>
          <a:p>
            <a:pPr marL="0" lvl="0" indent="0" algn="ctr" rtl="0">
              <a:spcBef>
                <a:spcPts val="0"/>
              </a:spcBef>
              <a:spcAft>
                <a:spcPts val="0"/>
              </a:spcAft>
              <a:buSzPts val="990"/>
              <a:buNone/>
            </a:pPr>
            <a:endParaRPr dirty="0"/>
          </a:p>
        </p:txBody>
      </p:sp>
      <p:sp>
        <p:nvSpPr>
          <p:cNvPr id="181" name="Google Shape;181;p36"/>
          <p:cNvSpPr txBox="1">
            <a:spLocks noGrp="1"/>
          </p:cNvSpPr>
          <p:nvPr>
            <p:ph type="body" idx="1"/>
          </p:nvPr>
        </p:nvSpPr>
        <p:spPr>
          <a:xfrm>
            <a:off x="234700" y="1152144"/>
            <a:ext cx="9144000" cy="2973000"/>
          </a:xfrm>
          <a:prstGeom prst="rect">
            <a:avLst/>
          </a:prstGeom>
        </p:spPr>
        <p:txBody>
          <a:bodyPr spcFirstLastPara="1" wrap="square" lIns="91425" tIns="91425" rIns="91425" bIns="91425" anchor="t" anchorCtr="0">
            <a:noAutofit/>
          </a:bodyPr>
          <a:lstStyle/>
          <a:p>
            <a:pPr marL="457200" lvl="0" indent="-349250" algn="l" rtl="0">
              <a:lnSpc>
                <a:spcPct val="100000"/>
              </a:lnSpc>
              <a:spcAft>
                <a:spcPts val="0"/>
              </a:spcAft>
              <a:buClr>
                <a:schemeClr val="dk1"/>
              </a:buClr>
              <a:buSzPct val="60000"/>
              <a:buChar char="●"/>
            </a:pPr>
            <a:r>
              <a:rPr lang="en" sz="1900" dirty="0">
                <a:solidFill>
                  <a:schemeClr val="dk1"/>
                </a:solidFill>
              </a:rPr>
              <a:t>Describe an accelerator’s externally visible performance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Just like semantic interfaces describe functionality</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Take in the same input(s) as the accelerator</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Describe latency, throughput as a function of the input(s)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Provide no information about semantics</a:t>
            </a:r>
            <a:endParaRPr sz="1900" dirty="0">
              <a:solidFill>
                <a:schemeClr val="dk1"/>
              </a:solidFill>
            </a:endParaRPr>
          </a:p>
          <a:p>
            <a:pPr marL="0" lvl="0" indent="0" algn="l" rtl="0">
              <a:lnSpc>
                <a:spcPct val="100000"/>
              </a:lnSpc>
              <a:spcBef>
                <a:spcPts val="1000"/>
              </a:spcBef>
              <a:spcAft>
                <a:spcPts val="0"/>
              </a:spcAft>
              <a:buSzPct val="60000"/>
              <a:buNone/>
            </a:pPr>
            <a:endParaRPr sz="1900" dirty="0">
              <a:solidFill>
                <a:schemeClr val="dk1"/>
              </a:solidFill>
            </a:endParaRPr>
          </a:p>
          <a:p>
            <a:pPr marL="457200" lvl="0" indent="0" algn="l" rtl="0">
              <a:lnSpc>
                <a:spcPct val="100000"/>
              </a:lnSpc>
              <a:spcBef>
                <a:spcPts val="1000"/>
              </a:spcBef>
              <a:spcAft>
                <a:spcPts val="0"/>
              </a:spcAft>
              <a:buSzPct val="60000"/>
              <a:buNone/>
            </a:pPr>
            <a:endParaRPr sz="1900" dirty="0">
              <a:solidFill>
                <a:schemeClr val="dk1"/>
              </a:solidFill>
            </a:endParaRPr>
          </a:p>
        </p:txBody>
      </p:sp>
      <p:sp>
        <p:nvSpPr>
          <p:cNvPr id="182" name="Google Shape;182;p36"/>
          <p:cNvSpPr/>
          <p:nvPr/>
        </p:nvSpPr>
        <p:spPr>
          <a:xfrm>
            <a:off x="665250" y="4039000"/>
            <a:ext cx="7813500" cy="8739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latin typeface="Google Sans"/>
                <a:ea typeface="Google Sans"/>
                <a:cs typeface="Google Sans"/>
                <a:sym typeface="Google Sans"/>
              </a:rPr>
              <a:t>Since accelerators are only useful if they improve performance, performance interfaces are integral to their effective use</a:t>
            </a:r>
            <a:endParaRPr sz="1900" b="1" dirty="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7DED1280-F67E-2345-33EB-5D9151C30F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p:nvPr/>
        </p:nvSpPr>
        <p:spPr>
          <a:xfrm>
            <a:off x="566100" y="754500"/>
            <a:ext cx="8011800" cy="36345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Google Sans"/>
                <a:ea typeface="Google Sans"/>
                <a:cs typeface="Google Sans"/>
                <a:sym typeface="Google Sans"/>
              </a:rPr>
              <a:t>Performance interfaces for hardware accelerators are </a:t>
            </a:r>
            <a:r>
              <a:rPr lang="en" sz="3600" b="1">
                <a:solidFill>
                  <a:srgbClr val="EA4335"/>
                </a:solidFill>
                <a:latin typeface="Google Sans"/>
                <a:ea typeface="Google Sans"/>
                <a:cs typeface="Google Sans"/>
                <a:sym typeface="Google Sans"/>
              </a:rPr>
              <a:t>necessary</a:t>
            </a:r>
            <a:r>
              <a:rPr lang="en" sz="3600" b="1">
                <a:latin typeface="Google Sans"/>
                <a:ea typeface="Google Sans"/>
                <a:cs typeface="Google Sans"/>
                <a:sym typeface="Google Sans"/>
              </a:rPr>
              <a:t> and </a:t>
            </a:r>
            <a:r>
              <a:rPr lang="en" sz="3600" b="1" u="sng">
                <a:solidFill>
                  <a:srgbClr val="EA4335"/>
                </a:solidFill>
                <a:latin typeface="Google Sans"/>
                <a:ea typeface="Google Sans"/>
                <a:cs typeface="Google Sans"/>
                <a:sym typeface="Google Sans"/>
              </a:rPr>
              <a:t>feasible</a:t>
            </a:r>
            <a:endParaRPr sz="3600" b="1" u="sng">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16A01AE8-B549-B7EE-AA49-79FEF27F3E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Running examples</a:t>
            </a:r>
            <a:endParaRPr/>
          </a:p>
          <a:p>
            <a:pPr marL="0" lvl="0" indent="0" algn="ctr" rtl="0">
              <a:spcBef>
                <a:spcPts val="0"/>
              </a:spcBef>
              <a:spcAft>
                <a:spcPts val="0"/>
              </a:spcAft>
              <a:buSzPts val="990"/>
              <a:buNone/>
            </a:pPr>
            <a:endParaRPr/>
          </a:p>
        </p:txBody>
      </p:sp>
      <p:sp>
        <p:nvSpPr>
          <p:cNvPr id="193" name="Google Shape;193;p38"/>
          <p:cNvSpPr txBox="1">
            <a:spLocks noGrp="1"/>
          </p:cNvSpPr>
          <p:nvPr>
            <p:ph type="body" idx="1"/>
          </p:nvPr>
        </p:nvSpPr>
        <p:spPr>
          <a:xfrm>
            <a:off x="234700" y="1152144"/>
            <a:ext cx="9144000" cy="297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Four open-source accelerators</a:t>
            </a:r>
            <a:endParaRPr sz="1900" dirty="0">
              <a:solidFill>
                <a:schemeClr val="dk1"/>
              </a:solidFill>
            </a:endParaRPr>
          </a:p>
          <a:p>
            <a:pPr marL="914400" lvl="1" indent="-349250" algn="l" rtl="0">
              <a:lnSpc>
                <a:spcPct val="100000"/>
              </a:lnSpc>
              <a:spcAft>
                <a:spcPts val="0"/>
              </a:spcAft>
              <a:buClr>
                <a:schemeClr val="dk1"/>
              </a:buClr>
              <a:buSzPct val="60000"/>
              <a:buChar char="○"/>
            </a:pPr>
            <a:r>
              <a:rPr lang="en" sz="1900" dirty="0">
                <a:solidFill>
                  <a:schemeClr val="dk1"/>
                </a:solidFill>
              </a:rPr>
              <a:t>Bitcoin miner</a:t>
            </a:r>
            <a:endParaRPr sz="1900" dirty="0">
              <a:solidFill>
                <a:schemeClr val="dk1"/>
              </a:solidFill>
            </a:endParaRPr>
          </a:p>
          <a:p>
            <a:pPr marL="914400" lvl="1" indent="-349250" algn="l" rtl="0">
              <a:lnSpc>
                <a:spcPct val="100000"/>
              </a:lnSpc>
              <a:spcAft>
                <a:spcPts val="0"/>
              </a:spcAft>
              <a:buClr>
                <a:schemeClr val="dk1"/>
              </a:buClr>
              <a:buSzPct val="60000"/>
              <a:buChar char="○"/>
            </a:pPr>
            <a:r>
              <a:rPr lang="en" sz="1900" dirty="0">
                <a:solidFill>
                  <a:schemeClr val="dk1"/>
                </a:solidFill>
              </a:rPr>
              <a:t>JPEG decoder</a:t>
            </a:r>
            <a:endParaRPr sz="1900" dirty="0">
              <a:solidFill>
                <a:schemeClr val="dk1"/>
              </a:solidFill>
            </a:endParaRPr>
          </a:p>
          <a:p>
            <a:pPr marL="914400" lvl="1" indent="-349250" algn="l" rtl="0">
              <a:lnSpc>
                <a:spcPct val="100000"/>
              </a:lnSpc>
              <a:spcAft>
                <a:spcPts val="0"/>
              </a:spcAft>
              <a:buClr>
                <a:schemeClr val="dk1"/>
              </a:buClr>
              <a:buSzPct val="60000"/>
              <a:buChar char="○"/>
            </a:pPr>
            <a:r>
              <a:rPr lang="en" sz="1900" dirty="0">
                <a:solidFill>
                  <a:schemeClr val="dk1"/>
                </a:solidFill>
              </a:rPr>
              <a:t>RPC data (de)serialization (</a:t>
            </a:r>
            <a:r>
              <a:rPr lang="en" sz="1900" dirty="0" err="1">
                <a:solidFill>
                  <a:schemeClr val="dk1"/>
                </a:solidFill>
              </a:rPr>
              <a:t>Protoacc</a:t>
            </a:r>
            <a:r>
              <a:rPr lang="en" sz="1900" dirty="0">
                <a:solidFill>
                  <a:schemeClr val="dk1"/>
                </a:solidFill>
              </a:rPr>
              <a:t>)</a:t>
            </a:r>
            <a:endParaRPr sz="1900" dirty="0">
              <a:solidFill>
                <a:schemeClr val="dk1"/>
              </a:solidFill>
            </a:endParaRPr>
          </a:p>
          <a:p>
            <a:pPr marL="914400" lvl="1" indent="-349250" algn="l" rtl="0">
              <a:lnSpc>
                <a:spcPct val="100000"/>
              </a:lnSpc>
              <a:spcAft>
                <a:spcPts val="0"/>
              </a:spcAft>
              <a:buClr>
                <a:schemeClr val="dk1"/>
              </a:buClr>
              <a:buSzPct val="60000"/>
              <a:buChar char="○"/>
            </a:pPr>
            <a:r>
              <a:rPr lang="en" sz="1900" dirty="0">
                <a:solidFill>
                  <a:schemeClr val="dk1"/>
                </a:solidFill>
              </a:rPr>
              <a:t>Deep learning (VTA)</a:t>
            </a: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457200" lvl="0" indent="0" algn="l" rtl="0">
              <a:lnSpc>
                <a:spcPct val="100000"/>
              </a:lnSpc>
              <a:spcBef>
                <a:spcPts val="1000"/>
              </a:spcBef>
              <a:spcAft>
                <a:spcPts val="0"/>
              </a:spcAft>
              <a:buSzPct val="60000"/>
              <a:buNone/>
            </a:pPr>
            <a:endParaRPr sz="1900" dirty="0">
              <a:solidFill>
                <a:schemeClr val="dk1"/>
              </a:solidFill>
            </a:endParaRPr>
          </a:p>
        </p:txBody>
      </p:sp>
      <p:sp>
        <p:nvSpPr>
          <p:cNvPr id="2" name="Slide Number Placeholder 1">
            <a:extLst>
              <a:ext uri="{FF2B5EF4-FFF2-40B4-BE49-F238E27FC236}">
                <a16:creationId xmlns:a16="http://schemas.microsoft.com/office/drawing/2014/main" id="{B709621D-9826-CED9-1934-0379260A0E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3600" y="184375"/>
            <a:ext cx="913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dirty="0"/>
              <a:t>What should performance interfaces look like? </a:t>
            </a:r>
            <a:endParaRPr sz="3100" dirty="0"/>
          </a:p>
        </p:txBody>
      </p:sp>
      <p:grpSp>
        <p:nvGrpSpPr>
          <p:cNvPr id="199" name="Google Shape;199;p39"/>
          <p:cNvGrpSpPr/>
          <p:nvPr/>
        </p:nvGrpSpPr>
        <p:grpSpPr>
          <a:xfrm>
            <a:off x="512075" y="1734431"/>
            <a:ext cx="7338038" cy="3255893"/>
            <a:chOff x="647127" y="1347375"/>
            <a:chExt cx="7338038" cy="3492698"/>
          </a:xfrm>
        </p:grpSpPr>
        <p:grpSp>
          <p:nvGrpSpPr>
            <p:cNvPr id="200" name="Google Shape;200;p39"/>
            <p:cNvGrpSpPr/>
            <p:nvPr/>
          </p:nvGrpSpPr>
          <p:grpSpPr>
            <a:xfrm>
              <a:off x="647126" y="1347375"/>
              <a:ext cx="477000" cy="3032100"/>
              <a:chOff x="647127" y="1347375"/>
              <a:chExt cx="477000" cy="3032100"/>
            </a:xfrm>
          </p:grpSpPr>
          <p:cxnSp>
            <p:nvCxnSpPr>
              <p:cNvPr id="201" name="Google Shape;201;p39"/>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202" name="Google Shape;202;p39"/>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203" name="Google Shape;203;p39"/>
            <p:cNvGrpSpPr/>
            <p:nvPr/>
          </p:nvGrpSpPr>
          <p:grpSpPr>
            <a:xfrm rot="-5400000">
              <a:off x="4273661" y="1128570"/>
              <a:ext cx="511913" cy="6911094"/>
              <a:chOff x="688505" y="1428550"/>
              <a:chExt cx="452100" cy="2821200"/>
            </a:xfrm>
          </p:grpSpPr>
          <p:cxnSp>
            <p:nvCxnSpPr>
              <p:cNvPr id="204" name="Google Shape;204;p39"/>
              <p:cNvCxnSpPr/>
              <p:nvPr/>
            </p:nvCxnSpPr>
            <p:spPr>
              <a:xfrm rot="5400000">
                <a:off x="-315325" y="2839150"/>
                <a:ext cx="2821200" cy="0"/>
              </a:xfrm>
              <a:prstGeom prst="straightConnector1">
                <a:avLst/>
              </a:prstGeom>
              <a:noFill/>
              <a:ln w="19050" cap="flat" cmpd="sng">
                <a:solidFill>
                  <a:schemeClr val="dk1"/>
                </a:solidFill>
                <a:prstDash val="solid"/>
                <a:round/>
                <a:headEnd type="none" w="med" len="med"/>
                <a:tailEnd type="triangle" w="med" len="med"/>
              </a:ln>
            </p:spPr>
          </p:cxnSp>
          <p:sp>
            <p:nvSpPr>
              <p:cNvPr id="205" name="Google Shape;205;p39"/>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dirty="0">
                    <a:latin typeface="Google Sans"/>
                    <a:ea typeface="Google Sans"/>
                    <a:cs typeface="Google Sans"/>
                    <a:sym typeface="Google Sans"/>
                  </a:rPr>
                  <a:t>Precision</a:t>
                </a:r>
                <a:endParaRPr sz="1900" dirty="0">
                  <a:latin typeface="Google Sans"/>
                  <a:ea typeface="Google Sans"/>
                  <a:cs typeface="Google Sans"/>
                  <a:sym typeface="Google Sans"/>
                </a:endParaRPr>
              </a:p>
            </p:txBody>
          </p:sp>
        </p:grpSp>
      </p:grpSp>
      <p:grpSp>
        <p:nvGrpSpPr>
          <p:cNvPr id="206" name="Google Shape;206;p39"/>
          <p:cNvGrpSpPr/>
          <p:nvPr/>
        </p:nvGrpSpPr>
        <p:grpSpPr>
          <a:xfrm>
            <a:off x="175013" y="835350"/>
            <a:ext cx="2042400" cy="919450"/>
            <a:chOff x="175013" y="835350"/>
            <a:chExt cx="2042400" cy="919450"/>
          </a:xfrm>
        </p:grpSpPr>
        <p:sp>
          <p:nvSpPr>
            <p:cNvPr id="207" name="Google Shape;207;p39"/>
            <p:cNvSpPr/>
            <p:nvPr/>
          </p:nvSpPr>
          <p:spPr>
            <a:xfrm>
              <a:off x="175013" y="8353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Google Sans"/>
                  <a:ea typeface="Google Sans"/>
                  <a:cs typeface="Google Sans"/>
                  <a:sym typeface="Google Sans"/>
                </a:rPr>
                <a:t>Upper/lower bounds</a:t>
              </a:r>
              <a:endParaRPr sz="1800">
                <a:latin typeface="Google Sans"/>
                <a:ea typeface="Google Sans"/>
                <a:cs typeface="Google Sans"/>
                <a:sym typeface="Google Sans"/>
              </a:endParaRPr>
            </a:p>
          </p:txBody>
        </p:sp>
        <p:sp>
          <p:nvSpPr>
            <p:cNvPr id="208" name="Google Shape;208;p39"/>
            <p:cNvSpPr/>
            <p:nvPr/>
          </p:nvSpPr>
          <p:spPr>
            <a:xfrm>
              <a:off x="1135600" y="1557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39"/>
          <p:cNvGrpSpPr/>
          <p:nvPr/>
        </p:nvGrpSpPr>
        <p:grpSpPr>
          <a:xfrm>
            <a:off x="1956350" y="954875"/>
            <a:ext cx="2508300" cy="952325"/>
            <a:chOff x="1803950" y="954875"/>
            <a:chExt cx="2508300" cy="952325"/>
          </a:xfrm>
        </p:grpSpPr>
        <p:sp>
          <p:nvSpPr>
            <p:cNvPr id="210" name="Google Shape;210;p39"/>
            <p:cNvSpPr/>
            <p:nvPr/>
          </p:nvSpPr>
          <p:spPr>
            <a:xfrm>
              <a:off x="2964400" y="17098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9"/>
            <p:cNvSpPr txBox="1"/>
            <p:nvPr/>
          </p:nvSpPr>
          <p:spPr>
            <a:xfrm>
              <a:off x="1803950" y="954875"/>
              <a:ext cx="2508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Natural language (code documentation)</a:t>
              </a:r>
              <a:endParaRPr sz="1800" dirty="0">
                <a:latin typeface="Google Sans"/>
                <a:ea typeface="Google Sans"/>
                <a:cs typeface="Google Sans"/>
                <a:sym typeface="Google Sans"/>
              </a:endParaRPr>
            </a:p>
          </p:txBody>
        </p:sp>
      </p:grpSp>
      <p:grpSp>
        <p:nvGrpSpPr>
          <p:cNvPr id="212" name="Google Shape;212;p39"/>
          <p:cNvGrpSpPr/>
          <p:nvPr/>
        </p:nvGrpSpPr>
        <p:grpSpPr>
          <a:xfrm>
            <a:off x="4488399" y="1347550"/>
            <a:ext cx="2891529" cy="940650"/>
            <a:chOff x="4488399" y="1347550"/>
            <a:chExt cx="2891529" cy="940650"/>
          </a:xfrm>
        </p:grpSpPr>
        <p:sp>
          <p:nvSpPr>
            <p:cNvPr id="213" name="Google Shape;213;p39"/>
            <p:cNvSpPr/>
            <p:nvPr/>
          </p:nvSpPr>
          <p:spPr>
            <a:xfrm>
              <a:off x="5860000" y="20908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4488399" y="1347550"/>
              <a:ext cx="2891529"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Simple programs </a:t>
              </a:r>
              <a:br>
                <a:rPr lang="en" sz="1800" dirty="0">
                  <a:latin typeface="Google Sans"/>
                  <a:ea typeface="Google Sans"/>
                  <a:cs typeface="Google Sans"/>
                  <a:sym typeface="Google Sans"/>
                </a:rPr>
              </a:br>
              <a:r>
                <a:rPr lang="en" sz="1800" dirty="0">
                  <a:latin typeface="Google Sans"/>
                  <a:ea typeface="Google Sans"/>
                  <a:cs typeface="Google Sans"/>
                  <a:sym typeface="Google Sans"/>
                </a:rPr>
                <a:t>(functional specifications)</a:t>
              </a:r>
              <a:endParaRPr sz="1800" dirty="0">
                <a:latin typeface="Google Sans"/>
                <a:ea typeface="Google Sans"/>
                <a:cs typeface="Google Sans"/>
                <a:sym typeface="Google Sans"/>
              </a:endParaRPr>
            </a:p>
          </p:txBody>
        </p:sp>
      </p:grpSp>
      <p:grpSp>
        <p:nvGrpSpPr>
          <p:cNvPr id="215" name="Google Shape;215;p39"/>
          <p:cNvGrpSpPr/>
          <p:nvPr/>
        </p:nvGrpSpPr>
        <p:grpSpPr>
          <a:xfrm>
            <a:off x="5996201" y="3545725"/>
            <a:ext cx="3140599" cy="876075"/>
            <a:chOff x="5996201" y="3545725"/>
            <a:chExt cx="3140599" cy="876075"/>
          </a:xfrm>
        </p:grpSpPr>
        <p:sp>
          <p:nvSpPr>
            <p:cNvPr id="216" name="Google Shape;216;p39"/>
            <p:cNvSpPr txBox="1"/>
            <p:nvPr/>
          </p:nvSpPr>
          <p:spPr>
            <a:xfrm>
              <a:off x="5996201" y="3545725"/>
              <a:ext cx="3140599"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Cycle-accurate model, </a:t>
              </a:r>
              <a:endParaRPr sz="1800" dirty="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Accelerator implementation</a:t>
              </a:r>
              <a:endParaRPr sz="1800" dirty="0">
                <a:solidFill>
                  <a:schemeClr val="dk1"/>
                </a:solidFill>
                <a:latin typeface="Google Sans"/>
                <a:ea typeface="Google Sans"/>
                <a:cs typeface="Google Sans"/>
                <a:sym typeface="Google Sans"/>
              </a:endParaRPr>
            </a:p>
          </p:txBody>
        </p:sp>
        <p:sp>
          <p:nvSpPr>
            <p:cNvPr id="217" name="Google Shape;217;p39"/>
            <p:cNvSpPr/>
            <p:nvPr/>
          </p:nvSpPr>
          <p:spPr>
            <a:xfrm>
              <a:off x="7536400" y="4224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8" name="Google Shape;218;p39"/>
          <p:cNvGrpSpPr/>
          <p:nvPr/>
        </p:nvGrpSpPr>
        <p:grpSpPr>
          <a:xfrm>
            <a:off x="5567424" y="2490550"/>
            <a:ext cx="3475084" cy="907250"/>
            <a:chOff x="5567424" y="2490550"/>
            <a:chExt cx="3475084" cy="907250"/>
          </a:xfrm>
        </p:grpSpPr>
        <p:sp>
          <p:nvSpPr>
            <p:cNvPr id="219" name="Google Shape;219;p39"/>
            <p:cNvSpPr/>
            <p:nvPr/>
          </p:nvSpPr>
          <p:spPr>
            <a:xfrm>
              <a:off x="7307800" y="32004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9"/>
            <p:cNvSpPr txBox="1"/>
            <p:nvPr/>
          </p:nvSpPr>
          <p:spPr>
            <a:xfrm>
              <a:off x="5567424" y="2490550"/>
              <a:ext cx="3475084"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Performance IR using Petri nets (IRs like LLVM)</a:t>
              </a:r>
              <a:endParaRPr sz="1800" dirty="0">
                <a:latin typeface="Google Sans"/>
                <a:ea typeface="Google Sans"/>
                <a:cs typeface="Google Sans"/>
                <a:sym typeface="Google Sans"/>
              </a:endParaRPr>
            </a:p>
          </p:txBody>
        </p:sp>
      </p:grpSp>
      <p:grpSp>
        <p:nvGrpSpPr>
          <p:cNvPr id="2" name="Group 1">
            <a:extLst>
              <a:ext uri="{FF2B5EF4-FFF2-40B4-BE49-F238E27FC236}">
                <a16:creationId xmlns:a16="http://schemas.microsoft.com/office/drawing/2014/main" id="{5D460AA2-BA27-46B8-7716-6EA10E892E23}"/>
              </a:ext>
            </a:extLst>
          </p:cNvPr>
          <p:cNvGrpSpPr/>
          <p:nvPr/>
        </p:nvGrpSpPr>
        <p:grpSpPr>
          <a:xfrm>
            <a:off x="1195442" y="3601310"/>
            <a:ext cx="2637107" cy="738900"/>
            <a:chOff x="1332999" y="3203079"/>
            <a:chExt cx="2637107" cy="716318"/>
          </a:xfrm>
        </p:grpSpPr>
        <p:sp>
          <p:nvSpPr>
            <p:cNvPr id="3" name="Google Shape;235;p40">
              <a:extLst>
                <a:ext uri="{FF2B5EF4-FFF2-40B4-BE49-F238E27FC236}">
                  <a16:creationId xmlns:a16="http://schemas.microsoft.com/office/drawing/2014/main" id="{76CEAA24-C2A8-F16D-19B8-168FDD3D5BDF}"/>
                </a:ext>
              </a:extLst>
            </p:cNvPr>
            <p:cNvSpPr/>
            <p:nvPr/>
          </p:nvSpPr>
          <p:spPr>
            <a:xfrm>
              <a:off x="1424236" y="3340128"/>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B38B50A3-2FF9-57B0-7790-7D0AB3208A80}"/>
                </a:ext>
              </a:extLst>
            </p:cNvPr>
            <p:cNvSpPr txBox="1"/>
            <p:nvPr/>
          </p:nvSpPr>
          <p:spPr>
            <a:xfrm>
              <a:off x="1675609" y="3288237"/>
              <a:ext cx="2294497" cy="584775"/>
            </a:xfrm>
            <a:prstGeom prst="rect">
              <a:avLst/>
            </a:prstGeom>
            <a:noFill/>
          </p:spPr>
          <p:txBody>
            <a:bodyPr wrap="square" rtlCol="0">
              <a:spAutoFit/>
            </a:bodyPr>
            <a:lstStyle/>
            <a:p>
              <a:r>
                <a:rPr lang="en" sz="1600" dirty="0">
                  <a:latin typeface="Google Sans"/>
                  <a:ea typeface="Google Sans"/>
                  <a:cs typeface="Google Sans"/>
                  <a:sym typeface="Google Sans"/>
                </a:rPr>
                <a:t>Existing interfaces</a:t>
              </a:r>
            </a:p>
            <a:p>
              <a:r>
                <a:rPr lang="en" sz="1600" dirty="0">
                  <a:latin typeface="Google Sans"/>
                  <a:ea typeface="Google Sans"/>
                  <a:cs typeface="Google Sans"/>
                  <a:sym typeface="Google Sans"/>
                </a:rPr>
                <a:t>Our proposals</a:t>
              </a:r>
              <a:endParaRPr lang="en-CH" sz="1600" dirty="0"/>
            </a:p>
          </p:txBody>
        </p:sp>
        <p:sp>
          <p:nvSpPr>
            <p:cNvPr id="5" name="Google Shape;235;p40">
              <a:extLst>
                <a:ext uri="{FF2B5EF4-FFF2-40B4-BE49-F238E27FC236}">
                  <a16:creationId xmlns:a16="http://schemas.microsoft.com/office/drawing/2014/main" id="{C790C558-70A3-9E06-E33C-3A03D52B19E7}"/>
                </a:ext>
              </a:extLst>
            </p:cNvPr>
            <p:cNvSpPr/>
            <p:nvPr/>
          </p:nvSpPr>
          <p:spPr>
            <a:xfrm>
              <a:off x="1424236" y="3621826"/>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Rectangle 5">
              <a:extLst>
                <a:ext uri="{FF2B5EF4-FFF2-40B4-BE49-F238E27FC236}">
                  <a16:creationId xmlns:a16="http://schemas.microsoft.com/office/drawing/2014/main" id="{ACE7264F-A2E8-8EAB-3910-9D04A6783A21}"/>
                </a:ext>
              </a:extLst>
            </p:cNvPr>
            <p:cNvSpPr/>
            <p:nvPr/>
          </p:nvSpPr>
          <p:spPr>
            <a:xfrm>
              <a:off x="1332999" y="3203079"/>
              <a:ext cx="2294491" cy="71631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
        <p:nvSpPr>
          <p:cNvPr id="7" name="Slide Number Placeholder 6">
            <a:extLst>
              <a:ext uri="{FF2B5EF4-FFF2-40B4-BE49-F238E27FC236}">
                <a16:creationId xmlns:a16="http://schemas.microsoft.com/office/drawing/2014/main" id="{C0C41FBC-DA8A-7908-B91D-AB86D873CD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6" name="Google Shape;226;p40"/>
          <p:cNvGrpSpPr/>
          <p:nvPr/>
        </p:nvGrpSpPr>
        <p:grpSpPr>
          <a:xfrm>
            <a:off x="512075" y="1734431"/>
            <a:ext cx="7338038" cy="3255893"/>
            <a:chOff x="647127" y="1347375"/>
            <a:chExt cx="7338038" cy="3492698"/>
          </a:xfrm>
        </p:grpSpPr>
        <p:grpSp>
          <p:nvGrpSpPr>
            <p:cNvPr id="227" name="Google Shape;227;p40"/>
            <p:cNvGrpSpPr/>
            <p:nvPr/>
          </p:nvGrpSpPr>
          <p:grpSpPr>
            <a:xfrm>
              <a:off x="647126" y="1347375"/>
              <a:ext cx="477000" cy="3032100"/>
              <a:chOff x="647127" y="1347375"/>
              <a:chExt cx="477000" cy="3032100"/>
            </a:xfrm>
          </p:grpSpPr>
          <p:cxnSp>
            <p:nvCxnSpPr>
              <p:cNvPr id="228" name="Google Shape;228;p40"/>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229" name="Google Shape;229;p40"/>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230" name="Google Shape;230;p40"/>
            <p:cNvGrpSpPr/>
            <p:nvPr/>
          </p:nvGrpSpPr>
          <p:grpSpPr>
            <a:xfrm rot="-5400000">
              <a:off x="4273661" y="1128570"/>
              <a:ext cx="511913" cy="6911094"/>
              <a:chOff x="688505" y="1428550"/>
              <a:chExt cx="452100" cy="2821200"/>
            </a:xfrm>
          </p:grpSpPr>
          <p:cxnSp>
            <p:nvCxnSpPr>
              <p:cNvPr id="231" name="Google Shape;231;p40"/>
              <p:cNvCxnSpPr/>
              <p:nvPr/>
            </p:nvCxnSpPr>
            <p:spPr>
              <a:xfrm rot="5400000">
                <a:off x="-315325" y="2839150"/>
                <a:ext cx="2821200" cy="0"/>
              </a:xfrm>
              <a:prstGeom prst="straightConnector1">
                <a:avLst/>
              </a:prstGeom>
              <a:noFill/>
              <a:ln w="19050" cap="flat" cmpd="sng">
                <a:solidFill>
                  <a:schemeClr val="dk1"/>
                </a:solidFill>
                <a:prstDash val="solid"/>
                <a:round/>
                <a:headEnd type="none" w="med" len="med"/>
                <a:tailEnd type="triangle" w="med" len="med"/>
              </a:ln>
            </p:spPr>
          </p:cxnSp>
          <p:sp>
            <p:nvSpPr>
              <p:cNvPr id="232" name="Google Shape;232;p40"/>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grpSp>
        <p:nvGrpSpPr>
          <p:cNvPr id="233" name="Google Shape;233;p40"/>
          <p:cNvGrpSpPr/>
          <p:nvPr/>
        </p:nvGrpSpPr>
        <p:grpSpPr>
          <a:xfrm>
            <a:off x="175013" y="835350"/>
            <a:ext cx="2042400" cy="919450"/>
            <a:chOff x="175013" y="835350"/>
            <a:chExt cx="2042400" cy="919450"/>
          </a:xfrm>
        </p:grpSpPr>
        <p:sp>
          <p:nvSpPr>
            <p:cNvPr id="234" name="Google Shape;234;p40"/>
            <p:cNvSpPr/>
            <p:nvPr/>
          </p:nvSpPr>
          <p:spPr>
            <a:xfrm>
              <a:off x="175013" y="8353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Google Sans"/>
                  <a:ea typeface="Google Sans"/>
                  <a:cs typeface="Google Sans"/>
                  <a:sym typeface="Google Sans"/>
                </a:rPr>
                <a:t>Upper/lower bounds</a:t>
              </a:r>
              <a:endParaRPr sz="1800" dirty="0">
                <a:latin typeface="Google Sans"/>
                <a:ea typeface="Google Sans"/>
                <a:cs typeface="Google Sans"/>
                <a:sym typeface="Google Sans"/>
              </a:endParaRPr>
            </a:p>
          </p:txBody>
        </p:sp>
        <p:sp>
          <p:nvSpPr>
            <p:cNvPr id="235" name="Google Shape;235;p40"/>
            <p:cNvSpPr/>
            <p:nvPr/>
          </p:nvSpPr>
          <p:spPr>
            <a:xfrm>
              <a:off x="1135600" y="1557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40"/>
          <p:cNvGrpSpPr/>
          <p:nvPr/>
        </p:nvGrpSpPr>
        <p:grpSpPr>
          <a:xfrm>
            <a:off x="1956350" y="954875"/>
            <a:ext cx="2508300" cy="952325"/>
            <a:chOff x="1803950" y="954875"/>
            <a:chExt cx="2508300" cy="952325"/>
          </a:xfrm>
        </p:grpSpPr>
        <p:sp>
          <p:nvSpPr>
            <p:cNvPr id="237" name="Google Shape;237;p40"/>
            <p:cNvSpPr/>
            <p:nvPr/>
          </p:nvSpPr>
          <p:spPr>
            <a:xfrm>
              <a:off x="2964400" y="1709800"/>
              <a:ext cx="197400" cy="197400"/>
            </a:xfrm>
            <a:prstGeom prst="ellipse">
              <a:avLst/>
            </a:prstGeom>
            <a:solidFill>
              <a:srgbClr val="EA4335"/>
            </a:solidFill>
            <a:ln w="1905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40"/>
            <p:cNvSpPr txBox="1"/>
            <p:nvPr/>
          </p:nvSpPr>
          <p:spPr>
            <a:xfrm>
              <a:off x="1803950" y="954875"/>
              <a:ext cx="2508300" cy="684000"/>
            </a:xfrm>
            <a:prstGeom prst="rect">
              <a:avLst/>
            </a:prstGeom>
            <a:noFill/>
            <a:ln w="38100" cap="flat" cmpd="sng">
              <a:solidFill>
                <a:srgbClr val="EA433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Google Sans"/>
                  <a:ea typeface="Google Sans"/>
                  <a:cs typeface="Google Sans"/>
                  <a:sym typeface="Google Sans"/>
                </a:rPr>
                <a:t>Natural language (code documentation)</a:t>
              </a:r>
              <a:endParaRPr sz="1800">
                <a:latin typeface="Google Sans"/>
                <a:ea typeface="Google Sans"/>
                <a:cs typeface="Google Sans"/>
                <a:sym typeface="Google Sans"/>
              </a:endParaRPr>
            </a:p>
          </p:txBody>
        </p:sp>
      </p:grpSp>
      <p:grpSp>
        <p:nvGrpSpPr>
          <p:cNvPr id="239" name="Google Shape;239;p40"/>
          <p:cNvGrpSpPr/>
          <p:nvPr/>
        </p:nvGrpSpPr>
        <p:grpSpPr>
          <a:xfrm>
            <a:off x="4488400" y="1347550"/>
            <a:ext cx="2890800" cy="940650"/>
            <a:chOff x="4488400" y="1347550"/>
            <a:chExt cx="2890800" cy="940650"/>
          </a:xfrm>
        </p:grpSpPr>
        <p:sp>
          <p:nvSpPr>
            <p:cNvPr id="240" name="Google Shape;240;p40"/>
            <p:cNvSpPr/>
            <p:nvPr/>
          </p:nvSpPr>
          <p:spPr>
            <a:xfrm>
              <a:off x="5860000" y="20908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40"/>
            <p:cNvSpPr txBox="1"/>
            <p:nvPr/>
          </p:nvSpPr>
          <p:spPr>
            <a:xfrm>
              <a:off x="4488400" y="1347550"/>
              <a:ext cx="2890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Simple programs </a:t>
              </a:r>
              <a:br>
                <a:rPr lang="en" sz="1800" dirty="0">
                  <a:latin typeface="Google Sans"/>
                  <a:ea typeface="Google Sans"/>
                  <a:cs typeface="Google Sans"/>
                  <a:sym typeface="Google Sans"/>
                </a:rPr>
              </a:br>
              <a:r>
                <a:rPr lang="en" sz="1800" dirty="0">
                  <a:latin typeface="Google Sans"/>
                  <a:ea typeface="Google Sans"/>
                  <a:cs typeface="Google Sans"/>
                  <a:sym typeface="Google Sans"/>
                </a:rPr>
                <a:t>(functional specifications)</a:t>
              </a:r>
              <a:endParaRPr sz="1800" dirty="0">
                <a:latin typeface="Google Sans"/>
                <a:ea typeface="Google Sans"/>
                <a:cs typeface="Google Sans"/>
                <a:sym typeface="Google Sans"/>
              </a:endParaRPr>
            </a:p>
          </p:txBody>
        </p:sp>
      </p:grpSp>
      <p:grpSp>
        <p:nvGrpSpPr>
          <p:cNvPr id="242" name="Google Shape;242;p40"/>
          <p:cNvGrpSpPr/>
          <p:nvPr/>
        </p:nvGrpSpPr>
        <p:grpSpPr>
          <a:xfrm>
            <a:off x="5997600" y="3545725"/>
            <a:ext cx="3139200" cy="876075"/>
            <a:chOff x="5997600" y="3545725"/>
            <a:chExt cx="3139200" cy="876075"/>
          </a:xfrm>
        </p:grpSpPr>
        <p:sp>
          <p:nvSpPr>
            <p:cNvPr id="243" name="Google Shape;243;p40"/>
            <p:cNvSpPr txBox="1"/>
            <p:nvPr/>
          </p:nvSpPr>
          <p:spPr>
            <a:xfrm>
              <a:off x="5997600" y="3545725"/>
              <a:ext cx="313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Cycle-accurate model, </a:t>
              </a:r>
              <a:endParaRPr sz="1800" dirty="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Accelerator implementation</a:t>
              </a:r>
              <a:endParaRPr sz="1800" dirty="0">
                <a:solidFill>
                  <a:schemeClr val="dk1"/>
                </a:solidFill>
                <a:latin typeface="Google Sans"/>
                <a:ea typeface="Google Sans"/>
                <a:cs typeface="Google Sans"/>
                <a:sym typeface="Google Sans"/>
              </a:endParaRPr>
            </a:p>
          </p:txBody>
        </p:sp>
        <p:sp>
          <p:nvSpPr>
            <p:cNvPr id="244" name="Google Shape;244;p40"/>
            <p:cNvSpPr/>
            <p:nvPr/>
          </p:nvSpPr>
          <p:spPr>
            <a:xfrm>
              <a:off x="7536400" y="4224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40"/>
          <p:cNvGrpSpPr/>
          <p:nvPr/>
        </p:nvGrpSpPr>
        <p:grpSpPr>
          <a:xfrm>
            <a:off x="6317200" y="2490550"/>
            <a:ext cx="2042400" cy="907250"/>
            <a:chOff x="6317200" y="2490550"/>
            <a:chExt cx="2042400" cy="907250"/>
          </a:xfrm>
        </p:grpSpPr>
        <p:sp>
          <p:nvSpPr>
            <p:cNvPr id="246" name="Google Shape;246;p40"/>
            <p:cNvSpPr/>
            <p:nvPr/>
          </p:nvSpPr>
          <p:spPr>
            <a:xfrm>
              <a:off x="7307800" y="3200400"/>
              <a:ext cx="197400" cy="197400"/>
            </a:xfrm>
            <a:prstGeom prst="ellipse">
              <a:avLst/>
            </a:prstGeom>
            <a:solidFill>
              <a:schemeClr val="tx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txBox="1"/>
            <p:nvPr/>
          </p:nvSpPr>
          <p:spPr>
            <a:xfrm>
              <a:off x="6317200" y="2490550"/>
              <a:ext cx="20424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GB" sz="1800" dirty="0">
                <a:latin typeface="Google Sans"/>
                <a:ea typeface="Google Sans"/>
                <a:cs typeface="Google Sans"/>
                <a:sym typeface="Google Sans"/>
              </a:endParaRPr>
            </a:p>
          </p:txBody>
        </p:sp>
      </p:grpSp>
      <p:sp>
        <p:nvSpPr>
          <p:cNvPr id="2" name="Google Shape;220;p39">
            <a:extLst>
              <a:ext uri="{FF2B5EF4-FFF2-40B4-BE49-F238E27FC236}">
                <a16:creationId xmlns:a16="http://schemas.microsoft.com/office/drawing/2014/main" id="{1E92A149-A478-542F-B2E8-827E6690F72D}"/>
              </a:ext>
            </a:extLst>
          </p:cNvPr>
          <p:cNvSpPr txBox="1"/>
          <p:nvPr/>
        </p:nvSpPr>
        <p:spPr>
          <a:xfrm>
            <a:off x="5567424" y="2490550"/>
            <a:ext cx="3475084"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Performance IR using Petri nets (IRs like LLVM)</a:t>
            </a:r>
            <a:endParaRPr sz="1800" dirty="0">
              <a:latin typeface="Google Sans"/>
              <a:ea typeface="Google Sans"/>
              <a:cs typeface="Google Sans"/>
              <a:sym typeface="Google Sans"/>
            </a:endParaRPr>
          </a:p>
        </p:txBody>
      </p:sp>
      <p:sp>
        <p:nvSpPr>
          <p:cNvPr id="3" name="Slide Number Placeholder 2">
            <a:extLst>
              <a:ext uri="{FF2B5EF4-FFF2-40B4-BE49-F238E27FC236}">
                <a16:creationId xmlns:a16="http://schemas.microsoft.com/office/drawing/2014/main" id="{7469DEFB-0972-6FE1-BA82-843C2A2131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1" name="Google Shape;198;p39">
            <a:extLst>
              <a:ext uri="{FF2B5EF4-FFF2-40B4-BE49-F238E27FC236}">
                <a16:creationId xmlns:a16="http://schemas.microsoft.com/office/drawing/2014/main" id="{D29C2DC0-E7EB-F4E7-0768-BD4598F2C4C2}"/>
              </a:ext>
            </a:extLst>
          </p:cNvPr>
          <p:cNvSpPr txBox="1">
            <a:spLocks noGrp="1"/>
          </p:cNvSpPr>
          <p:nvPr>
            <p:ph type="title"/>
          </p:nvPr>
        </p:nvSpPr>
        <p:spPr>
          <a:xfrm>
            <a:off x="3600" y="184375"/>
            <a:ext cx="913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dirty="0"/>
              <a:t>What should performance interfaces look like? </a:t>
            </a:r>
            <a:endParaRPr sz="3100" dirty="0"/>
          </a:p>
        </p:txBody>
      </p:sp>
      <p:grpSp>
        <p:nvGrpSpPr>
          <p:cNvPr id="22" name="Group 21">
            <a:extLst>
              <a:ext uri="{FF2B5EF4-FFF2-40B4-BE49-F238E27FC236}">
                <a16:creationId xmlns:a16="http://schemas.microsoft.com/office/drawing/2014/main" id="{B8BC11F0-DFC7-3A95-9474-A47BDFAE0332}"/>
              </a:ext>
            </a:extLst>
          </p:cNvPr>
          <p:cNvGrpSpPr/>
          <p:nvPr/>
        </p:nvGrpSpPr>
        <p:grpSpPr>
          <a:xfrm>
            <a:off x="1195442" y="3601310"/>
            <a:ext cx="2637107" cy="738900"/>
            <a:chOff x="1332999" y="3203079"/>
            <a:chExt cx="2637107" cy="716318"/>
          </a:xfrm>
        </p:grpSpPr>
        <p:sp>
          <p:nvSpPr>
            <p:cNvPr id="23" name="Google Shape;235;p40">
              <a:extLst>
                <a:ext uri="{FF2B5EF4-FFF2-40B4-BE49-F238E27FC236}">
                  <a16:creationId xmlns:a16="http://schemas.microsoft.com/office/drawing/2014/main" id="{B3AF3A4F-A9B3-3BB3-1B57-1E784ED25809}"/>
                </a:ext>
              </a:extLst>
            </p:cNvPr>
            <p:cNvSpPr/>
            <p:nvPr/>
          </p:nvSpPr>
          <p:spPr>
            <a:xfrm>
              <a:off x="1424236" y="3340128"/>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47BA8C6F-28EB-86A4-3025-2B7926F6881F}"/>
                </a:ext>
              </a:extLst>
            </p:cNvPr>
            <p:cNvSpPr txBox="1"/>
            <p:nvPr/>
          </p:nvSpPr>
          <p:spPr>
            <a:xfrm>
              <a:off x="1675609" y="3288237"/>
              <a:ext cx="2294497" cy="584775"/>
            </a:xfrm>
            <a:prstGeom prst="rect">
              <a:avLst/>
            </a:prstGeom>
            <a:noFill/>
          </p:spPr>
          <p:txBody>
            <a:bodyPr wrap="square" rtlCol="0">
              <a:spAutoFit/>
            </a:bodyPr>
            <a:lstStyle/>
            <a:p>
              <a:r>
                <a:rPr lang="en" sz="1600" dirty="0">
                  <a:latin typeface="Google Sans"/>
                  <a:ea typeface="Google Sans"/>
                  <a:cs typeface="Google Sans"/>
                  <a:sym typeface="Google Sans"/>
                </a:rPr>
                <a:t>Existing interfaces</a:t>
              </a:r>
            </a:p>
            <a:p>
              <a:r>
                <a:rPr lang="en" sz="1600" dirty="0">
                  <a:latin typeface="Google Sans"/>
                  <a:ea typeface="Google Sans"/>
                  <a:cs typeface="Google Sans"/>
                  <a:sym typeface="Google Sans"/>
                </a:rPr>
                <a:t>Our proposals</a:t>
              </a:r>
              <a:endParaRPr lang="en-CH" sz="1600" dirty="0"/>
            </a:p>
          </p:txBody>
        </p:sp>
        <p:sp>
          <p:nvSpPr>
            <p:cNvPr id="25" name="Google Shape;235;p40">
              <a:extLst>
                <a:ext uri="{FF2B5EF4-FFF2-40B4-BE49-F238E27FC236}">
                  <a16:creationId xmlns:a16="http://schemas.microsoft.com/office/drawing/2014/main" id="{CED6E94C-62EA-C59F-7FA0-3AA72D0690AA}"/>
                </a:ext>
              </a:extLst>
            </p:cNvPr>
            <p:cNvSpPr/>
            <p:nvPr/>
          </p:nvSpPr>
          <p:spPr>
            <a:xfrm>
              <a:off x="1424236" y="3621826"/>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Rectangle 25">
              <a:extLst>
                <a:ext uri="{FF2B5EF4-FFF2-40B4-BE49-F238E27FC236}">
                  <a16:creationId xmlns:a16="http://schemas.microsoft.com/office/drawing/2014/main" id="{EE8D8683-2458-8AA6-F066-AA5FF7844075}"/>
                </a:ext>
              </a:extLst>
            </p:cNvPr>
            <p:cNvSpPr/>
            <p:nvPr/>
          </p:nvSpPr>
          <p:spPr>
            <a:xfrm>
              <a:off x="1332999" y="3203079"/>
              <a:ext cx="2294491" cy="71631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Interfaces as natural language: examples</a:t>
            </a:r>
            <a:endParaRPr dirty="0"/>
          </a:p>
        </p:txBody>
      </p:sp>
      <p:graphicFrame>
        <p:nvGraphicFramePr>
          <p:cNvPr id="253" name="Google Shape;253;p41"/>
          <p:cNvGraphicFramePr/>
          <p:nvPr>
            <p:extLst>
              <p:ext uri="{D42A27DB-BD31-4B8C-83A1-F6EECF244321}">
                <p14:modId xmlns:p14="http://schemas.microsoft.com/office/powerpoint/2010/main" val="776293499"/>
              </p:ext>
            </p:extLst>
          </p:nvPr>
        </p:nvGraphicFramePr>
        <p:xfrm>
          <a:off x="677120" y="3031613"/>
          <a:ext cx="7789761" cy="1130936"/>
        </p:xfrm>
        <a:graphic>
          <a:graphicData uri="http://schemas.openxmlformats.org/drawingml/2006/table">
            <a:tbl>
              <a:tblPr>
                <a:noFill/>
                <a:tableStyleId>{790FF13C-F36E-4B79-A5F8-2B7E25CB07E2}</a:tableStyleId>
              </a:tblPr>
              <a:tblGrid>
                <a:gridCol w="7789761">
                  <a:extLst>
                    <a:ext uri="{9D8B030D-6E8A-4147-A177-3AD203B41FA5}">
                      <a16:colId xmlns:a16="http://schemas.microsoft.com/office/drawing/2014/main" val="20000"/>
                    </a:ext>
                  </a:extLst>
                </a:gridCol>
              </a:tblGrid>
              <a:tr h="401005">
                <a:tc>
                  <a:txBody>
                    <a:bodyPr/>
                    <a:lstStyle/>
                    <a:p>
                      <a:pPr marL="0" lvl="0" indent="0" algn="l" rtl="0">
                        <a:spcBef>
                          <a:spcPts val="0"/>
                        </a:spcBef>
                        <a:spcAft>
                          <a:spcPts val="0"/>
                        </a:spcAft>
                        <a:buNone/>
                      </a:pPr>
                      <a:r>
                        <a:rPr lang="en" sz="1700">
                          <a:latin typeface="Google Sans Medium"/>
                          <a:ea typeface="Google Sans Medium"/>
                          <a:cs typeface="Google Sans Medium"/>
                          <a:sym typeface="Google Sans Medium"/>
                        </a:rPr>
                        <a:t>Bitcoin miner</a:t>
                      </a:r>
                      <a:endParaRPr sz="1700">
                        <a:latin typeface="Google Sans Medium"/>
                        <a:ea typeface="Google Sans Medium"/>
                        <a:cs typeface="Google Sans Medium"/>
                        <a:sym typeface="Google Sans Medium"/>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689006">
                <a:tc>
                  <a:txBody>
                    <a:bodyPr/>
                    <a:lstStyle/>
                    <a:p>
                      <a:pPr marL="0" lvl="0" indent="0" algn="l" rtl="0">
                        <a:lnSpc>
                          <a:spcPct val="80000"/>
                        </a:lnSpc>
                        <a:spcBef>
                          <a:spcPts val="0"/>
                        </a:spcBef>
                        <a:spcAft>
                          <a:spcPts val="0"/>
                        </a:spcAft>
                        <a:buNone/>
                      </a:pPr>
                      <a:endParaRPr dirty="0">
                        <a:solidFill>
                          <a:srgbClr val="0B5394"/>
                        </a:solidFill>
                        <a:latin typeface="Fira Code"/>
                        <a:ea typeface="Fira Code"/>
                        <a:cs typeface="Fira Code"/>
                        <a:sym typeface="Fira Code"/>
                      </a:endParaRPr>
                    </a:p>
                    <a:p>
                      <a:pPr marL="0" lvl="0" indent="0" algn="ctr" rtl="0">
                        <a:spcBef>
                          <a:spcPts val="0"/>
                        </a:spcBef>
                        <a:spcAft>
                          <a:spcPts val="0"/>
                        </a:spcAft>
                        <a:buNone/>
                      </a:pPr>
                      <a:r>
                        <a:rPr lang="en" sz="1600" dirty="0">
                          <a:latin typeface="Google Sans"/>
                          <a:ea typeface="Google Sans"/>
                          <a:cs typeface="Google Sans"/>
                          <a:sym typeface="Google Sans"/>
                        </a:rPr>
                        <a:t>Latency in clock cycles is equal to the configuration parameter </a:t>
                      </a:r>
                      <a:r>
                        <a:rPr lang="en" sz="1600" dirty="0">
                          <a:latin typeface="Fira Code Medium"/>
                          <a:ea typeface="Fira Code Medium"/>
                          <a:cs typeface="Fira Code Medium"/>
                          <a:sym typeface="Fira Code Medium"/>
                        </a:rPr>
                        <a:t>Loop</a:t>
                      </a:r>
                      <a:r>
                        <a:rPr lang="en" sz="1600" dirty="0">
                          <a:latin typeface="Google Sans"/>
                          <a:ea typeface="Google Sans"/>
                          <a:cs typeface="Google Sans"/>
                          <a:sym typeface="Google Sans"/>
                        </a:rPr>
                        <a:t>. </a:t>
                      </a:r>
                      <a:endParaRPr sz="1600" dirty="0">
                        <a:solidFill>
                          <a:srgbClr val="000000"/>
                        </a:solidFill>
                        <a:latin typeface="Google Sans"/>
                        <a:ea typeface="Google Sans"/>
                        <a:cs typeface="Google Sans"/>
                        <a:sym typeface="Google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54" name="Google Shape;254;p41"/>
          <p:cNvGraphicFramePr/>
          <p:nvPr>
            <p:extLst>
              <p:ext uri="{D42A27DB-BD31-4B8C-83A1-F6EECF244321}">
                <p14:modId xmlns:p14="http://schemas.microsoft.com/office/powerpoint/2010/main" val="363663032"/>
              </p:ext>
            </p:extLst>
          </p:nvPr>
        </p:nvGraphicFramePr>
        <p:xfrm>
          <a:off x="677120" y="1279013"/>
          <a:ext cx="7789761" cy="1252730"/>
        </p:xfrm>
        <a:graphic>
          <a:graphicData uri="http://schemas.openxmlformats.org/drawingml/2006/table">
            <a:tbl>
              <a:tblPr>
                <a:noFill/>
                <a:tableStyleId>{790FF13C-F36E-4B79-A5F8-2B7E25CB07E2}</a:tableStyleId>
              </a:tblPr>
              <a:tblGrid>
                <a:gridCol w="7789761">
                  <a:extLst>
                    <a:ext uri="{9D8B030D-6E8A-4147-A177-3AD203B41FA5}">
                      <a16:colId xmlns:a16="http://schemas.microsoft.com/office/drawing/2014/main" val="20000"/>
                    </a:ext>
                  </a:extLst>
                </a:gridCol>
              </a:tblGrid>
              <a:tr h="353100">
                <a:tc>
                  <a:txBody>
                    <a:bodyPr/>
                    <a:lstStyle/>
                    <a:p>
                      <a:pPr marL="0" lvl="0" indent="0" algn="l" rtl="0">
                        <a:spcBef>
                          <a:spcPts val="0"/>
                        </a:spcBef>
                        <a:spcAft>
                          <a:spcPts val="0"/>
                        </a:spcAft>
                        <a:buNone/>
                      </a:pPr>
                      <a:r>
                        <a:rPr lang="en" sz="1700">
                          <a:latin typeface="Google Sans Medium"/>
                          <a:ea typeface="Google Sans Medium"/>
                          <a:cs typeface="Google Sans Medium"/>
                          <a:sym typeface="Google Sans Medium"/>
                        </a:rPr>
                        <a:t>JPEG decoder</a:t>
                      </a:r>
                      <a:endParaRPr sz="1700">
                        <a:latin typeface="Google Sans Medium"/>
                        <a:ea typeface="Google Sans Medium"/>
                        <a:cs typeface="Google Sans Medium"/>
                        <a:sym typeface="Google Sans Medium"/>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810800">
                <a:tc>
                  <a:txBody>
                    <a:bodyPr/>
                    <a:lstStyle/>
                    <a:p>
                      <a:pPr marL="0" lvl="0" indent="0" algn="l" rtl="0">
                        <a:lnSpc>
                          <a:spcPct val="80000"/>
                        </a:lnSpc>
                        <a:spcBef>
                          <a:spcPts val="0"/>
                        </a:spcBef>
                        <a:spcAft>
                          <a:spcPts val="0"/>
                        </a:spcAft>
                        <a:buNone/>
                      </a:pPr>
                      <a:endParaRPr dirty="0">
                        <a:solidFill>
                          <a:srgbClr val="0B5394"/>
                        </a:solidFill>
                        <a:latin typeface="Fira Code"/>
                        <a:ea typeface="Fira Code"/>
                        <a:cs typeface="Fira Code"/>
                        <a:sym typeface="Fira Code"/>
                      </a:endParaRPr>
                    </a:p>
                    <a:p>
                      <a:pPr marL="0" lvl="0" indent="0" algn="ctr" rtl="0">
                        <a:spcBef>
                          <a:spcPts val="0"/>
                        </a:spcBef>
                        <a:spcAft>
                          <a:spcPts val="0"/>
                        </a:spcAft>
                        <a:buNone/>
                      </a:pPr>
                      <a:r>
                        <a:rPr lang="en" sz="1600" dirty="0">
                          <a:latin typeface="Google Sans"/>
                          <a:ea typeface="Google Sans"/>
                          <a:cs typeface="Google Sans"/>
                          <a:sym typeface="Google Sans"/>
                        </a:rPr>
                        <a:t>Latency is inversely proportional (linearly) to the input image’s compression ratio</a:t>
                      </a:r>
                      <a:endParaRPr sz="1600" dirty="0">
                        <a:solidFill>
                          <a:srgbClr val="000000"/>
                        </a:solidFill>
                        <a:latin typeface="Google Sans"/>
                        <a:ea typeface="Google Sans"/>
                        <a:cs typeface="Google Sans"/>
                        <a:sym typeface="Google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088FD854-6993-63DF-E6C0-A70AD3A558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Interfaces as natural language: rationale</a:t>
            </a:r>
            <a:endParaRPr/>
          </a:p>
        </p:txBody>
      </p:sp>
      <p:sp>
        <p:nvSpPr>
          <p:cNvPr id="260" name="Google Shape;260;p42"/>
          <p:cNvSpPr txBox="1">
            <a:spLocks noGrp="1"/>
          </p:cNvSpPr>
          <p:nvPr>
            <p:ph type="body" idx="1"/>
          </p:nvPr>
        </p:nvSpPr>
        <p:spPr>
          <a:xfrm>
            <a:off x="234700" y="1152150"/>
            <a:ext cx="8827200" cy="297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While simple, such interfaces have two main benefits:</a:t>
            </a:r>
            <a:endParaRPr sz="1900" dirty="0">
              <a:solidFill>
                <a:schemeClr val="dk1"/>
              </a:solidFill>
            </a:endParaRPr>
          </a:p>
          <a:p>
            <a:pPr marL="914400" lvl="1" indent="-349250" algn="l" rtl="0">
              <a:lnSpc>
                <a:spcPct val="100000"/>
              </a:lnSpc>
              <a:spcBef>
                <a:spcPts val="1000"/>
              </a:spcBef>
              <a:spcAft>
                <a:spcPts val="0"/>
              </a:spcAft>
              <a:buClr>
                <a:schemeClr val="dk1"/>
              </a:buClr>
              <a:buSzPct val="60000"/>
              <a:buChar char="○"/>
            </a:pPr>
            <a:r>
              <a:rPr lang="en" sz="1900" dirty="0">
                <a:solidFill>
                  <a:schemeClr val="dk1"/>
                </a:solidFill>
              </a:rPr>
              <a:t>Still useful; describe trends for what are otherwise black boxes</a:t>
            </a:r>
            <a:endParaRPr sz="1900" dirty="0">
              <a:solidFill>
                <a:schemeClr val="dk1"/>
              </a:solidFill>
            </a:endParaRPr>
          </a:p>
          <a:p>
            <a:pPr marL="914400" lvl="1" indent="-349250" algn="l" rtl="0">
              <a:lnSpc>
                <a:spcPct val="100000"/>
              </a:lnSpc>
              <a:spcBef>
                <a:spcPts val="1000"/>
              </a:spcBef>
              <a:spcAft>
                <a:spcPts val="0"/>
              </a:spcAft>
              <a:buClr>
                <a:schemeClr val="dk1"/>
              </a:buClr>
              <a:buSzPct val="60000"/>
              <a:buChar char="○"/>
            </a:pPr>
            <a:r>
              <a:rPr lang="en" sz="1900" dirty="0">
                <a:solidFill>
                  <a:schemeClr val="dk1"/>
                </a:solidFill>
              </a:rPr>
              <a:t>Lowest barrier to adoption </a:t>
            </a:r>
            <a:endParaRPr sz="1900" dirty="0">
              <a:solidFill>
                <a:schemeClr val="dk1"/>
              </a:solidFill>
            </a:endParaRPr>
          </a:p>
          <a:p>
            <a:pPr marL="0" lvl="0" indent="0" algn="l" rtl="0">
              <a:lnSpc>
                <a:spcPct val="100000"/>
              </a:lnSpc>
              <a:spcBef>
                <a:spcPts val="1000"/>
              </a:spcBef>
              <a:spcAft>
                <a:spcPts val="0"/>
              </a:spcAft>
              <a:buNone/>
            </a:pPr>
            <a:endParaRPr sz="1900" dirty="0">
              <a:solidFill>
                <a:schemeClr val="dk1"/>
              </a:solidFill>
            </a:endParaRPr>
          </a:p>
          <a:p>
            <a:pPr marL="0" lvl="0" indent="0" algn="l" rtl="0">
              <a:lnSpc>
                <a:spcPct val="100000"/>
              </a:lnSpc>
              <a:spcBef>
                <a:spcPts val="1000"/>
              </a:spcBef>
              <a:spcAft>
                <a:spcPts val="0"/>
              </a:spcAft>
              <a:buNone/>
            </a:pPr>
            <a:endParaRPr sz="1900" dirty="0">
              <a:solidFill>
                <a:schemeClr val="dk1"/>
              </a:solidFill>
            </a:endParaRPr>
          </a:p>
          <a:p>
            <a:pPr marL="0" lvl="0" indent="0" algn="l" rtl="0">
              <a:lnSpc>
                <a:spcPct val="100000"/>
              </a:lnSpc>
              <a:spcBef>
                <a:spcPts val="0"/>
              </a:spcBef>
              <a:spcAft>
                <a:spcPts val="0"/>
              </a:spcAft>
              <a:buNone/>
            </a:pPr>
            <a:endParaRPr sz="1900" dirty="0">
              <a:solidFill>
                <a:schemeClr val="dk1"/>
              </a:solidFill>
            </a:endParaRPr>
          </a:p>
          <a:p>
            <a:pPr marL="0" lvl="0" indent="0" algn="l" rtl="0">
              <a:lnSpc>
                <a:spcPct val="100000"/>
              </a:lnSpc>
              <a:spcBef>
                <a:spcPts val="0"/>
              </a:spcBef>
              <a:spcAft>
                <a:spcPts val="0"/>
              </a:spcAft>
              <a:buNone/>
            </a:pPr>
            <a:endParaRPr sz="1900" dirty="0">
              <a:solidFill>
                <a:schemeClr val="dk1"/>
              </a:solidFill>
            </a:endParaRPr>
          </a:p>
          <a:p>
            <a:pPr marL="457200" lvl="0" indent="0" algn="l" rtl="0">
              <a:lnSpc>
                <a:spcPct val="100000"/>
              </a:lnSpc>
              <a:spcBef>
                <a:spcPts val="1000"/>
              </a:spcBef>
              <a:spcAft>
                <a:spcPts val="0"/>
              </a:spcAft>
              <a:buNone/>
            </a:pPr>
            <a:endParaRPr sz="1900" dirty="0">
              <a:solidFill>
                <a:schemeClr val="dk1"/>
              </a:solidFill>
            </a:endParaRPr>
          </a:p>
        </p:txBody>
      </p:sp>
      <p:sp>
        <p:nvSpPr>
          <p:cNvPr id="2" name="Slide Number Placeholder 1">
            <a:extLst>
              <a:ext uri="{FF2B5EF4-FFF2-40B4-BE49-F238E27FC236}">
                <a16:creationId xmlns:a16="http://schemas.microsoft.com/office/drawing/2014/main" id="{FA205025-208C-2CE6-C171-B4787CB6D5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6" name="Google Shape;266;p43"/>
          <p:cNvGrpSpPr/>
          <p:nvPr/>
        </p:nvGrpSpPr>
        <p:grpSpPr>
          <a:xfrm>
            <a:off x="512075" y="1734431"/>
            <a:ext cx="7338038" cy="3255893"/>
            <a:chOff x="647127" y="1347375"/>
            <a:chExt cx="7338038" cy="3492698"/>
          </a:xfrm>
        </p:grpSpPr>
        <p:grpSp>
          <p:nvGrpSpPr>
            <p:cNvPr id="267" name="Google Shape;267;p43"/>
            <p:cNvGrpSpPr/>
            <p:nvPr/>
          </p:nvGrpSpPr>
          <p:grpSpPr>
            <a:xfrm>
              <a:off x="647126" y="1347375"/>
              <a:ext cx="477000" cy="3032100"/>
              <a:chOff x="647127" y="1347375"/>
              <a:chExt cx="477000" cy="3032100"/>
            </a:xfrm>
          </p:grpSpPr>
          <p:cxnSp>
            <p:nvCxnSpPr>
              <p:cNvPr id="268" name="Google Shape;268;p43"/>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269" name="Google Shape;269;p43"/>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270" name="Google Shape;270;p43"/>
            <p:cNvGrpSpPr/>
            <p:nvPr/>
          </p:nvGrpSpPr>
          <p:grpSpPr>
            <a:xfrm rot="-5400000">
              <a:off x="4273661" y="1128570"/>
              <a:ext cx="511913" cy="6911094"/>
              <a:chOff x="688505" y="1428550"/>
              <a:chExt cx="452100" cy="2821200"/>
            </a:xfrm>
          </p:grpSpPr>
          <p:cxnSp>
            <p:nvCxnSpPr>
              <p:cNvPr id="271" name="Google Shape;271;p43"/>
              <p:cNvCxnSpPr/>
              <p:nvPr/>
            </p:nvCxnSpPr>
            <p:spPr>
              <a:xfrm rot="5400000">
                <a:off x="-315325" y="2839150"/>
                <a:ext cx="2821200" cy="0"/>
              </a:xfrm>
              <a:prstGeom prst="straightConnector1">
                <a:avLst/>
              </a:prstGeom>
              <a:noFill/>
              <a:ln w="19050" cap="flat" cmpd="sng">
                <a:solidFill>
                  <a:schemeClr val="dk1"/>
                </a:solidFill>
                <a:prstDash val="solid"/>
                <a:round/>
                <a:headEnd type="none" w="med" len="med"/>
                <a:tailEnd type="triangle" w="med" len="med"/>
              </a:ln>
            </p:spPr>
          </p:cxnSp>
          <p:sp>
            <p:nvSpPr>
              <p:cNvPr id="272" name="Google Shape;272;p43"/>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grpSp>
        <p:nvGrpSpPr>
          <p:cNvPr id="273" name="Google Shape;273;p43"/>
          <p:cNvGrpSpPr/>
          <p:nvPr/>
        </p:nvGrpSpPr>
        <p:grpSpPr>
          <a:xfrm>
            <a:off x="175013" y="835350"/>
            <a:ext cx="2042400" cy="919450"/>
            <a:chOff x="175013" y="835350"/>
            <a:chExt cx="2042400" cy="919450"/>
          </a:xfrm>
        </p:grpSpPr>
        <p:sp>
          <p:nvSpPr>
            <p:cNvPr id="274" name="Google Shape;274;p43"/>
            <p:cNvSpPr/>
            <p:nvPr/>
          </p:nvSpPr>
          <p:spPr>
            <a:xfrm>
              <a:off x="175013" y="8353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Google Sans"/>
                  <a:ea typeface="Google Sans"/>
                  <a:cs typeface="Google Sans"/>
                  <a:sym typeface="Google Sans"/>
                </a:rPr>
                <a:t>Upper/lower bounds</a:t>
              </a:r>
              <a:endParaRPr sz="1800">
                <a:latin typeface="Google Sans"/>
                <a:ea typeface="Google Sans"/>
                <a:cs typeface="Google Sans"/>
                <a:sym typeface="Google Sans"/>
              </a:endParaRPr>
            </a:p>
          </p:txBody>
        </p:sp>
        <p:sp>
          <p:nvSpPr>
            <p:cNvPr id="275" name="Google Shape;275;p43"/>
            <p:cNvSpPr/>
            <p:nvPr/>
          </p:nvSpPr>
          <p:spPr>
            <a:xfrm>
              <a:off x="1135600" y="1557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43"/>
          <p:cNvGrpSpPr/>
          <p:nvPr/>
        </p:nvGrpSpPr>
        <p:grpSpPr>
          <a:xfrm>
            <a:off x="1956350" y="954875"/>
            <a:ext cx="2508300" cy="952325"/>
            <a:chOff x="1803950" y="954875"/>
            <a:chExt cx="2508300" cy="952325"/>
          </a:xfrm>
        </p:grpSpPr>
        <p:sp>
          <p:nvSpPr>
            <p:cNvPr id="277" name="Google Shape;277;p43"/>
            <p:cNvSpPr/>
            <p:nvPr/>
          </p:nvSpPr>
          <p:spPr>
            <a:xfrm>
              <a:off x="2888200" y="17098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3"/>
            <p:cNvSpPr txBox="1"/>
            <p:nvPr/>
          </p:nvSpPr>
          <p:spPr>
            <a:xfrm>
              <a:off x="1803950" y="954875"/>
              <a:ext cx="2508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Google Sans"/>
                  <a:ea typeface="Google Sans"/>
                  <a:cs typeface="Google Sans"/>
                  <a:sym typeface="Google Sans"/>
                </a:rPr>
                <a:t>Natural language (code documentation)</a:t>
              </a:r>
              <a:endParaRPr sz="1800">
                <a:latin typeface="Google Sans"/>
                <a:ea typeface="Google Sans"/>
                <a:cs typeface="Google Sans"/>
                <a:sym typeface="Google Sans"/>
              </a:endParaRPr>
            </a:p>
          </p:txBody>
        </p:sp>
      </p:grpSp>
      <p:grpSp>
        <p:nvGrpSpPr>
          <p:cNvPr id="279" name="Google Shape;279;p43"/>
          <p:cNvGrpSpPr/>
          <p:nvPr/>
        </p:nvGrpSpPr>
        <p:grpSpPr>
          <a:xfrm>
            <a:off x="4488400" y="1347550"/>
            <a:ext cx="2890800" cy="1016850"/>
            <a:chOff x="4488400" y="1347550"/>
            <a:chExt cx="2890800" cy="1016850"/>
          </a:xfrm>
        </p:grpSpPr>
        <p:sp>
          <p:nvSpPr>
            <p:cNvPr id="280" name="Google Shape;280;p43"/>
            <p:cNvSpPr/>
            <p:nvPr/>
          </p:nvSpPr>
          <p:spPr>
            <a:xfrm>
              <a:off x="5860000" y="2167000"/>
              <a:ext cx="197400" cy="197400"/>
            </a:xfrm>
            <a:prstGeom prst="ellipse">
              <a:avLst/>
            </a:prstGeom>
            <a:solidFill>
              <a:srgbClr val="EA4335"/>
            </a:solidFill>
            <a:ln w="1905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3"/>
            <p:cNvSpPr txBox="1"/>
            <p:nvPr/>
          </p:nvSpPr>
          <p:spPr>
            <a:xfrm>
              <a:off x="4488400" y="1347550"/>
              <a:ext cx="2890800" cy="738900"/>
            </a:xfrm>
            <a:prstGeom prst="rect">
              <a:avLst/>
            </a:prstGeom>
            <a:noFill/>
            <a:ln w="38100" cap="flat" cmpd="sng">
              <a:solidFill>
                <a:srgbClr val="EA433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Simple programs </a:t>
              </a:r>
              <a:br>
                <a:rPr lang="en" sz="1800" dirty="0">
                  <a:latin typeface="Google Sans"/>
                  <a:ea typeface="Google Sans"/>
                  <a:cs typeface="Google Sans"/>
                  <a:sym typeface="Google Sans"/>
                </a:rPr>
              </a:br>
              <a:r>
                <a:rPr lang="en" sz="1800" dirty="0">
                  <a:latin typeface="Google Sans"/>
                  <a:ea typeface="Google Sans"/>
                  <a:cs typeface="Google Sans"/>
                  <a:sym typeface="Google Sans"/>
                </a:rPr>
                <a:t>(functional specifications)</a:t>
              </a:r>
              <a:endParaRPr sz="1800" dirty="0">
                <a:latin typeface="Google Sans"/>
                <a:ea typeface="Google Sans"/>
                <a:cs typeface="Google Sans"/>
                <a:sym typeface="Google Sans"/>
              </a:endParaRPr>
            </a:p>
          </p:txBody>
        </p:sp>
      </p:grpSp>
      <p:sp>
        <p:nvSpPr>
          <p:cNvPr id="284" name="Google Shape;284;p43"/>
          <p:cNvSpPr/>
          <p:nvPr/>
        </p:nvSpPr>
        <p:spPr>
          <a:xfrm>
            <a:off x="7536400" y="4224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43"/>
          <p:cNvSpPr/>
          <p:nvPr/>
        </p:nvSpPr>
        <p:spPr>
          <a:xfrm>
            <a:off x="7307800" y="32004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0;p39">
            <a:extLst>
              <a:ext uri="{FF2B5EF4-FFF2-40B4-BE49-F238E27FC236}">
                <a16:creationId xmlns:a16="http://schemas.microsoft.com/office/drawing/2014/main" id="{503C1F06-020F-25B8-C119-C2D3E32CB655}"/>
              </a:ext>
            </a:extLst>
          </p:cNvPr>
          <p:cNvSpPr txBox="1"/>
          <p:nvPr/>
        </p:nvSpPr>
        <p:spPr>
          <a:xfrm>
            <a:off x="5567424" y="2490550"/>
            <a:ext cx="3475084"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Performance IR using Petri nets (IRs like LLVM)</a:t>
            </a:r>
            <a:endParaRPr sz="1800" dirty="0">
              <a:latin typeface="Google Sans"/>
              <a:ea typeface="Google Sans"/>
              <a:cs typeface="Google Sans"/>
              <a:sym typeface="Google Sans"/>
            </a:endParaRPr>
          </a:p>
        </p:txBody>
      </p:sp>
      <p:sp>
        <p:nvSpPr>
          <p:cNvPr id="8" name="Google Shape;243;p40">
            <a:extLst>
              <a:ext uri="{FF2B5EF4-FFF2-40B4-BE49-F238E27FC236}">
                <a16:creationId xmlns:a16="http://schemas.microsoft.com/office/drawing/2014/main" id="{80FAC2D0-6B3E-C304-14E3-0B9842F7450F}"/>
              </a:ext>
            </a:extLst>
          </p:cNvPr>
          <p:cNvSpPr txBox="1"/>
          <p:nvPr/>
        </p:nvSpPr>
        <p:spPr>
          <a:xfrm>
            <a:off x="5997600" y="3545725"/>
            <a:ext cx="313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Cycle-accurate model, </a:t>
            </a:r>
            <a:endParaRPr sz="1800" dirty="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Accelerator implementation</a:t>
            </a:r>
            <a:endParaRPr sz="1800" dirty="0">
              <a:solidFill>
                <a:schemeClr val="dk1"/>
              </a:solidFill>
              <a:latin typeface="Google Sans"/>
              <a:ea typeface="Google Sans"/>
              <a:cs typeface="Google Sans"/>
              <a:sym typeface="Google Sans"/>
            </a:endParaRPr>
          </a:p>
        </p:txBody>
      </p:sp>
      <p:sp>
        <p:nvSpPr>
          <p:cNvPr id="9" name="Slide Number Placeholder 8">
            <a:extLst>
              <a:ext uri="{FF2B5EF4-FFF2-40B4-BE49-F238E27FC236}">
                <a16:creationId xmlns:a16="http://schemas.microsoft.com/office/drawing/2014/main" id="{D6AA2650-219F-9E24-2DFD-3F0154E09E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2" name="Google Shape;198;p39">
            <a:extLst>
              <a:ext uri="{FF2B5EF4-FFF2-40B4-BE49-F238E27FC236}">
                <a16:creationId xmlns:a16="http://schemas.microsoft.com/office/drawing/2014/main" id="{BA485129-6A4F-1B78-86DE-EC8D93024151}"/>
              </a:ext>
            </a:extLst>
          </p:cNvPr>
          <p:cNvSpPr txBox="1">
            <a:spLocks noGrp="1"/>
          </p:cNvSpPr>
          <p:nvPr>
            <p:ph type="title"/>
          </p:nvPr>
        </p:nvSpPr>
        <p:spPr>
          <a:xfrm>
            <a:off x="3600" y="184375"/>
            <a:ext cx="913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dirty="0"/>
              <a:t>What should performance interfaces look like? </a:t>
            </a:r>
            <a:endParaRPr sz="3100" dirty="0"/>
          </a:p>
        </p:txBody>
      </p:sp>
      <p:grpSp>
        <p:nvGrpSpPr>
          <p:cNvPr id="23" name="Group 22">
            <a:extLst>
              <a:ext uri="{FF2B5EF4-FFF2-40B4-BE49-F238E27FC236}">
                <a16:creationId xmlns:a16="http://schemas.microsoft.com/office/drawing/2014/main" id="{753DC97F-81DB-5E7A-FA6C-C62799452FCE}"/>
              </a:ext>
            </a:extLst>
          </p:cNvPr>
          <p:cNvGrpSpPr/>
          <p:nvPr/>
        </p:nvGrpSpPr>
        <p:grpSpPr>
          <a:xfrm>
            <a:off x="1195442" y="3601310"/>
            <a:ext cx="2637107" cy="738900"/>
            <a:chOff x="1332999" y="3203079"/>
            <a:chExt cx="2637107" cy="716318"/>
          </a:xfrm>
        </p:grpSpPr>
        <p:sp>
          <p:nvSpPr>
            <p:cNvPr id="24" name="Google Shape;235;p40">
              <a:extLst>
                <a:ext uri="{FF2B5EF4-FFF2-40B4-BE49-F238E27FC236}">
                  <a16:creationId xmlns:a16="http://schemas.microsoft.com/office/drawing/2014/main" id="{90557B49-4F10-1876-C0D4-E9F8A9FA2722}"/>
                </a:ext>
              </a:extLst>
            </p:cNvPr>
            <p:cNvSpPr/>
            <p:nvPr/>
          </p:nvSpPr>
          <p:spPr>
            <a:xfrm>
              <a:off x="1424236" y="3340128"/>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2CFCD0E2-13D9-6064-29A7-0FDFA77AA077}"/>
                </a:ext>
              </a:extLst>
            </p:cNvPr>
            <p:cNvSpPr txBox="1"/>
            <p:nvPr/>
          </p:nvSpPr>
          <p:spPr>
            <a:xfrm>
              <a:off x="1675609" y="3288237"/>
              <a:ext cx="2294497" cy="584775"/>
            </a:xfrm>
            <a:prstGeom prst="rect">
              <a:avLst/>
            </a:prstGeom>
            <a:noFill/>
          </p:spPr>
          <p:txBody>
            <a:bodyPr wrap="square" rtlCol="0">
              <a:spAutoFit/>
            </a:bodyPr>
            <a:lstStyle/>
            <a:p>
              <a:r>
                <a:rPr lang="en" sz="1600" dirty="0">
                  <a:latin typeface="Google Sans"/>
                  <a:ea typeface="Google Sans"/>
                  <a:cs typeface="Google Sans"/>
                  <a:sym typeface="Google Sans"/>
                </a:rPr>
                <a:t>Existing interfaces</a:t>
              </a:r>
            </a:p>
            <a:p>
              <a:r>
                <a:rPr lang="en" sz="1600" dirty="0">
                  <a:latin typeface="Google Sans"/>
                  <a:ea typeface="Google Sans"/>
                  <a:cs typeface="Google Sans"/>
                  <a:sym typeface="Google Sans"/>
                </a:rPr>
                <a:t>Our proposals</a:t>
              </a:r>
              <a:endParaRPr lang="en-CH" sz="1600" dirty="0"/>
            </a:p>
          </p:txBody>
        </p:sp>
        <p:sp>
          <p:nvSpPr>
            <p:cNvPr id="26" name="Google Shape;235;p40">
              <a:extLst>
                <a:ext uri="{FF2B5EF4-FFF2-40B4-BE49-F238E27FC236}">
                  <a16:creationId xmlns:a16="http://schemas.microsoft.com/office/drawing/2014/main" id="{21305629-D67A-5CDE-8091-FFC7A3EA1AFD}"/>
                </a:ext>
              </a:extLst>
            </p:cNvPr>
            <p:cNvSpPr/>
            <p:nvPr/>
          </p:nvSpPr>
          <p:spPr>
            <a:xfrm>
              <a:off x="1424236" y="3621826"/>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Rectangle 26">
              <a:extLst>
                <a:ext uri="{FF2B5EF4-FFF2-40B4-BE49-F238E27FC236}">
                  <a16:creationId xmlns:a16="http://schemas.microsoft.com/office/drawing/2014/main" id="{5879CA9D-DA8D-3660-A29B-DEB04E846193}"/>
                </a:ext>
              </a:extLst>
            </p:cNvPr>
            <p:cNvSpPr/>
            <p:nvPr/>
          </p:nvSpPr>
          <p:spPr>
            <a:xfrm>
              <a:off x="1332999" y="3203079"/>
              <a:ext cx="2294491" cy="71631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p:nvPr/>
        </p:nvSpPr>
        <p:spPr>
          <a:xfrm>
            <a:off x="566100" y="754500"/>
            <a:ext cx="8011800" cy="36345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Google Sans"/>
                <a:ea typeface="Google Sans"/>
                <a:cs typeface="Google Sans"/>
                <a:sym typeface="Google Sans"/>
              </a:rPr>
              <a:t>Performance interfaces for hardware accelerators are </a:t>
            </a:r>
            <a:r>
              <a:rPr lang="en" sz="3600" b="1">
                <a:solidFill>
                  <a:srgbClr val="EA4335"/>
                </a:solidFill>
                <a:latin typeface="Google Sans"/>
                <a:ea typeface="Google Sans"/>
                <a:cs typeface="Google Sans"/>
                <a:sym typeface="Google Sans"/>
              </a:rPr>
              <a:t>necessary</a:t>
            </a:r>
            <a:r>
              <a:rPr lang="en" sz="3600" b="1">
                <a:latin typeface="Google Sans"/>
                <a:ea typeface="Google Sans"/>
                <a:cs typeface="Google Sans"/>
                <a:sym typeface="Google Sans"/>
              </a:rPr>
              <a:t> and </a:t>
            </a:r>
            <a:r>
              <a:rPr lang="en" sz="3600" b="1">
                <a:solidFill>
                  <a:srgbClr val="EA4335"/>
                </a:solidFill>
                <a:latin typeface="Google Sans"/>
                <a:ea typeface="Google Sans"/>
                <a:cs typeface="Google Sans"/>
                <a:sym typeface="Google Sans"/>
              </a:rPr>
              <a:t>feasible</a:t>
            </a:r>
            <a:endParaRPr sz="3600" b="1">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01BFCD5E-D122-2C85-97DA-35D86E768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Interfaces as simple, executable programs</a:t>
            </a:r>
            <a:endParaRPr/>
          </a:p>
        </p:txBody>
      </p:sp>
      <p:sp>
        <p:nvSpPr>
          <p:cNvPr id="293" name="Google Shape;293;p4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4" name="Google Shape;294;p44"/>
          <p:cNvSpPr txBox="1">
            <a:spLocks noGrp="1"/>
          </p:cNvSpPr>
          <p:nvPr>
            <p:ph type="body" idx="1"/>
          </p:nvPr>
        </p:nvSpPr>
        <p:spPr>
          <a:xfrm>
            <a:off x="178650" y="1362500"/>
            <a:ext cx="8965500" cy="29730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 sz="2000" dirty="0">
                <a:solidFill>
                  <a:srgbClr val="0000FF"/>
                </a:solidFill>
                <a:latin typeface="Fira Code"/>
                <a:ea typeface="Fira Code"/>
                <a:cs typeface="Fira Code"/>
                <a:sym typeface="Fira Code"/>
              </a:rPr>
              <a:t>def</a:t>
            </a:r>
            <a:r>
              <a:rPr lang="en" sz="2000" dirty="0">
                <a:solidFill>
                  <a:schemeClr val="dk1"/>
                </a:solidFill>
                <a:latin typeface="Fira Code"/>
                <a:ea typeface="Fira Code"/>
                <a:cs typeface="Fira Code"/>
                <a:sym typeface="Fira Code"/>
              </a:rPr>
              <a:t> </a:t>
            </a:r>
            <a:r>
              <a:rPr lang="en" sz="2000" dirty="0" err="1">
                <a:solidFill>
                  <a:schemeClr val="dk1"/>
                </a:solidFill>
                <a:latin typeface="Fira Code"/>
                <a:ea typeface="Fira Code"/>
                <a:cs typeface="Fira Code"/>
                <a:sym typeface="Fira Code"/>
              </a:rPr>
              <a:t>latency_jpeg_decode</a:t>
            </a:r>
            <a:r>
              <a:rPr lang="en" sz="2000" dirty="0">
                <a:solidFill>
                  <a:schemeClr val="dk1"/>
                </a:solidFill>
                <a:latin typeface="Fira Code"/>
                <a:ea typeface="Fira Code"/>
                <a:cs typeface="Fira Code"/>
                <a:sym typeface="Fira Code"/>
              </a:rPr>
              <a:t>(</a:t>
            </a:r>
            <a:r>
              <a:rPr lang="en" sz="2000" dirty="0" err="1">
                <a:solidFill>
                  <a:schemeClr val="dk1"/>
                </a:solidFill>
                <a:latin typeface="Fira Code"/>
                <a:ea typeface="Fira Code"/>
                <a:cs typeface="Fira Code"/>
                <a:sym typeface="Fira Code"/>
              </a:rPr>
              <a:t>img</a:t>
            </a:r>
            <a:r>
              <a:rPr lang="en" sz="2000" dirty="0">
                <a:solidFill>
                  <a:schemeClr val="dk1"/>
                </a:solidFill>
                <a:latin typeface="Fira Code"/>
                <a:ea typeface="Fira Code"/>
                <a:cs typeface="Fira Code"/>
                <a:sym typeface="Fira Code"/>
              </a:rPr>
              <a:t>):</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None/>
            </a:pPr>
            <a:r>
              <a:rPr lang="en" sz="2000" dirty="0">
                <a:solidFill>
                  <a:schemeClr val="dk1"/>
                </a:solidFill>
                <a:latin typeface="Fira Code"/>
                <a:ea typeface="Fira Code"/>
                <a:cs typeface="Fira Code"/>
                <a:sym typeface="Fira Code"/>
              </a:rPr>
              <a:t>	size = </a:t>
            </a:r>
            <a:r>
              <a:rPr lang="en" sz="2000" dirty="0" err="1">
                <a:solidFill>
                  <a:schemeClr val="dk1"/>
                </a:solidFill>
                <a:latin typeface="Fira Code"/>
                <a:ea typeface="Fira Code"/>
                <a:cs typeface="Fira Code"/>
                <a:sym typeface="Fira Code"/>
              </a:rPr>
              <a:t>img.orig_size</a:t>
            </a:r>
            <a:r>
              <a:rPr lang="en" sz="2000" dirty="0">
                <a:solidFill>
                  <a:schemeClr val="dk1"/>
                </a:solidFill>
                <a:latin typeface="Fira Code"/>
                <a:ea typeface="Fira Code"/>
                <a:cs typeface="Fira Code"/>
                <a:sym typeface="Fira Code"/>
              </a:rPr>
              <a:t>/64</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None/>
            </a:pPr>
            <a:r>
              <a:rPr lang="en" sz="2000" dirty="0">
                <a:solidFill>
                  <a:schemeClr val="dk1"/>
                </a:solidFill>
                <a:latin typeface="Fira Code"/>
                <a:ea typeface="Fira Code"/>
                <a:cs typeface="Fira Code"/>
                <a:sym typeface="Fira Code"/>
              </a:rPr>
              <a:t>	</a:t>
            </a:r>
            <a:r>
              <a:rPr lang="en" sz="2000" dirty="0">
                <a:solidFill>
                  <a:srgbClr val="0000FF"/>
                </a:solidFill>
                <a:latin typeface="Fira Code"/>
                <a:ea typeface="Fira Code"/>
                <a:cs typeface="Fira Code"/>
                <a:sym typeface="Fira Code"/>
              </a:rPr>
              <a:t>return max</a:t>
            </a:r>
            <a:r>
              <a:rPr lang="en" sz="2000" dirty="0">
                <a:solidFill>
                  <a:schemeClr val="dk1"/>
                </a:solidFill>
                <a:latin typeface="Fira Code"/>
                <a:ea typeface="Fira Code"/>
                <a:cs typeface="Fira Code"/>
                <a:sym typeface="Fira Code"/>
              </a:rPr>
              <a:t> (size*136.5,</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None/>
            </a:pPr>
            <a:r>
              <a:rPr lang="en" sz="2000" dirty="0">
                <a:solidFill>
                  <a:schemeClr val="dk1"/>
                </a:solidFill>
                <a:latin typeface="Fira Code"/>
                <a:ea typeface="Fira Code"/>
                <a:cs typeface="Fira Code"/>
                <a:sym typeface="Fira Code"/>
              </a:rPr>
              <a:t>			size/64*(15/img.compress_ratio+6)*1.5)</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None/>
            </a:pP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None/>
            </a:pPr>
            <a:r>
              <a:rPr lang="en" sz="2000" dirty="0">
                <a:solidFill>
                  <a:srgbClr val="0000FF"/>
                </a:solidFill>
                <a:latin typeface="Fira Code"/>
                <a:ea typeface="Fira Code"/>
                <a:cs typeface="Fira Code"/>
                <a:sym typeface="Fira Code"/>
              </a:rPr>
              <a:t>def</a:t>
            </a:r>
            <a:r>
              <a:rPr lang="en" sz="2000" dirty="0">
                <a:solidFill>
                  <a:schemeClr val="dk1"/>
                </a:solidFill>
                <a:latin typeface="Fira Code"/>
                <a:ea typeface="Fira Code"/>
                <a:cs typeface="Fira Code"/>
                <a:sym typeface="Fira Code"/>
              </a:rPr>
              <a:t> </a:t>
            </a:r>
            <a:r>
              <a:rPr lang="en" sz="2000" dirty="0" err="1">
                <a:solidFill>
                  <a:schemeClr val="dk1"/>
                </a:solidFill>
                <a:latin typeface="Fira Code"/>
                <a:ea typeface="Fira Code"/>
                <a:cs typeface="Fira Code"/>
                <a:sym typeface="Fira Code"/>
              </a:rPr>
              <a:t>throughput_jpeg_decode</a:t>
            </a:r>
            <a:r>
              <a:rPr lang="en" sz="2000" dirty="0">
                <a:solidFill>
                  <a:schemeClr val="dk1"/>
                </a:solidFill>
                <a:latin typeface="Fira Code"/>
                <a:ea typeface="Fira Code"/>
                <a:cs typeface="Fira Code"/>
                <a:sym typeface="Fira Code"/>
              </a:rPr>
              <a:t>(</a:t>
            </a:r>
            <a:r>
              <a:rPr lang="en" sz="2000" dirty="0" err="1">
                <a:solidFill>
                  <a:schemeClr val="dk1"/>
                </a:solidFill>
                <a:latin typeface="Fira Code"/>
                <a:ea typeface="Fira Code"/>
                <a:cs typeface="Fira Code"/>
                <a:sym typeface="Fira Code"/>
              </a:rPr>
              <a:t>img</a:t>
            </a:r>
            <a:r>
              <a:rPr lang="en" sz="2000" dirty="0">
                <a:solidFill>
                  <a:schemeClr val="dk1"/>
                </a:solidFill>
                <a:latin typeface="Fira Code"/>
                <a:ea typeface="Fira Code"/>
                <a:cs typeface="Fira Code"/>
                <a:sym typeface="Fira Code"/>
              </a:rPr>
              <a:t>):</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Clr>
                <a:schemeClr val="dk1"/>
              </a:buClr>
              <a:buSzPts val="1100"/>
              <a:buFont typeface="Arial"/>
              <a:buNone/>
            </a:pPr>
            <a:r>
              <a:rPr lang="en" sz="2000" dirty="0">
                <a:solidFill>
                  <a:schemeClr val="dk1"/>
                </a:solidFill>
                <a:latin typeface="Fira Code"/>
                <a:ea typeface="Fira Code"/>
                <a:cs typeface="Fira Code"/>
                <a:sym typeface="Fira Code"/>
              </a:rPr>
              <a:t>	</a:t>
            </a:r>
            <a:r>
              <a:rPr lang="en" sz="2000" dirty="0">
                <a:solidFill>
                  <a:srgbClr val="666666"/>
                </a:solidFill>
                <a:latin typeface="Fira Code"/>
                <a:ea typeface="Fira Code"/>
                <a:cs typeface="Fira Code"/>
                <a:sym typeface="Fira Code"/>
              </a:rPr>
              <a:t># images are processed one at a time</a:t>
            </a:r>
            <a:endParaRPr sz="2000" dirty="0">
              <a:solidFill>
                <a:schemeClr val="dk1"/>
              </a:solidFill>
              <a:latin typeface="Fira Code"/>
              <a:ea typeface="Fira Code"/>
              <a:cs typeface="Fira Code"/>
              <a:sym typeface="Fira Code"/>
            </a:endParaRPr>
          </a:p>
          <a:p>
            <a:pPr marL="457200" lvl="0" indent="0" algn="l" rtl="0">
              <a:lnSpc>
                <a:spcPct val="100000"/>
              </a:lnSpc>
              <a:spcBef>
                <a:spcPts val="0"/>
              </a:spcBef>
              <a:spcAft>
                <a:spcPts val="0"/>
              </a:spcAft>
              <a:buClr>
                <a:schemeClr val="dk1"/>
              </a:buClr>
              <a:buSzPts val="1100"/>
              <a:buFont typeface="Arial"/>
              <a:buNone/>
            </a:pPr>
            <a:r>
              <a:rPr lang="en" sz="2000" dirty="0">
                <a:solidFill>
                  <a:schemeClr val="dk1"/>
                </a:solidFill>
                <a:latin typeface="Fira Code"/>
                <a:ea typeface="Fira Code"/>
                <a:cs typeface="Fira Code"/>
                <a:sym typeface="Fira Code"/>
              </a:rPr>
              <a:t>	</a:t>
            </a:r>
            <a:r>
              <a:rPr lang="en" sz="2000" dirty="0">
                <a:solidFill>
                  <a:srgbClr val="0000FF"/>
                </a:solidFill>
                <a:latin typeface="Fira Code"/>
                <a:ea typeface="Fira Code"/>
                <a:cs typeface="Fira Code"/>
                <a:sym typeface="Fira Code"/>
              </a:rPr>
              <a:t>return </a:t>
            </a:r>
            <a:r>
              <a:rPr lang="en" sz="2000" dirty="0">
                <a:solidFill>
                  <a:schemeClr val="dk1"/>
                </a:solidFill>
                <a:latin typeface="Fira Code"/>
                <a:ea typeface="Fira Code"/>
                <a:cs typeface="Fira Code"/>
                <a:sym typeface="Fira Code"/>
              </a:rPr>
              <a:t>1/</a:t>
            </a:r>
            <a:r>
              <a:rPr lang="en" sz="2000" dirty="0" err="1">
                <a:solidFill>
                  <a:schemeClr val="dk1"/>
                </a:solidFill>
                <a:latin typeface="Fira Code"/>
                <a:ea typeface="Fira Code"/>
                <a:cs typeface="Fira Code"/>
                <a:sym typeface="Fira Code"/>
              </a:rPr>
              <a:t>latency_jpeg_decode</a:t>
            </a:r>
            <a:r>
              <a:rPr lang="en" sz="2000" dirty="0">
                <a:solidFill>
                  <a:schemeClr val="dk1"/>
                </a:solidFill>
                <a:latin typeface="Fira Code"/>
                <a:ea typeface="Fira Code"/>
                <a:cs typeface="Fira Code"/>
                <a:sym typeface="Fira Code"/>
              </a:rPr>
              <a:t>(</a:t>
            </a:r>
            <a:r>
              <a:rPr lang="en" sz="2000" dirty="0" err="1">
                <a:solidFill>
                  <a:schemeClr val="dk1"/>
                </a:solidFill>
                <a:latin typeface="Fira Code"/>
                <a:ea typeface="Fira Code"/>
                <a:cs typeface="Fira Code"/>
                <a:sym typeface="Fira Code"/>
              </a:rPr>
              <a:t>img</a:t>
            </a:r>
            <a:r>
              <a:rPr lang="en" sz="2000" dirty="0">
                <a:solidFill>
                  <a:schemeClr val="dk1"/>
                </a:solidFill>
                <a:latin typeface="Fira Code"/>
                <a:ea typeface="Fira Code"/>
                <a:cs typeface="Fira Code"/>
                <a:sym typeface="Fira Code"/>
              </a:rPr>
              <a:t>)</a:t>
            </a:r>
            <a:endParaRPr sz="2000" dirty="0">
              <a:solidFill>
                <a:schemeClr val="dk1"/>
              </a:solidFill>
              <a:latin typeface="Fira Code"/>
              <a:ea typeface="Fira Code"/>
              <a:cs typeface="Fira Code"/>
              <a:sym typeface="Fira Code"/>
            </a:endParaRPr>
          </a:p>
          <a:p>
            <a:pPr marL="0" lvl="0" indent="0" algn="l" rtl="0">
              <a:lnSpc>
                <a:spcPct val="100000"/>
              </a:lnSpc>
              <a:spcBef>
                <a:spcPts val="1000"/>
              </a:spcBef>
              <a:spcAft>
                <a:spcPts val="0"/>
              </a:spcAft>
              <a:buNone/>
            </a:pPr>
            <a:endParaRPr sz="1900" dirty="0">
              <a:solidFill>
                <a:schemeClr val="dk1"/>
              </a:solidFill>
            </a:endParaRPr>
          </a:p>
          <a:p>
            <a:pPr marL="0" lvl="0" indent="0" algn="l" rtl="0">
              <a:lnSpc>
                <a:spcPct val="100000"/>
              </a:lnSpc>
              <a:spcBef>
                <a:spcPts val="0"/>
              </a:spcBef>
              <a:spcAft>
                <a:spcPts val="0"/>
              </a:spcAft>
              <a:buNone/>
            </a:pPr>
            <a:endParaRPr sz="1900" dirty="0">
              <a:solidFill>
                <a:schemeClr val="dk1"/>
              </a:solidFill>
            </a:endParaRPr>
          </a:p>
          <a:p>
            <a:pPr marL="0" lvl="0" indent="0" algn="l" rtl="0">
              <a:lnSpc>
                <a:spcPct val="100000"/>
              </a:lnSpc>
              <a:spcBef>
                <a:spcPts val="0"/>
              </a:spcBef>
              <a:spcAft>
                <a:spcPts val="0"/>
              </a:spcAft>
              <a:buNone/>
            </a:pPr>
            <a:endParaRPr sz="1900" dirty="0">
              <a:solidFill>
                <a:schemeClr val="dk1"/>
              </a:solidFill>
            </a:endParaRPr>
          </a:p>
          <a:p>
            <a:pPr marL="457200" lvl="0" indent="0" algn="l" rtl="0">
              <a:lnSpc>
                <a:spcPct val="100000"/>
              </a:lnSpc>
              <a:spcBef>
                <a:spcPts val="1000"/>
              </a:spcBef>
              <a:spcAft>
                <a:spcPts val="0"/>
              </a:spcAft>
              <a:buNone/>
            </a:pPr>
            <a:endParaRPr sz="1900" dirty="0">
              <a:solidFill>
                <a:schemeClr val="dk1"/>
              </a:solidFill>
            </a:endParaRPr>
          </a:p>
        </p:txBody>
      </p:sp>
      <p:sp>
        <p:nvSpPr>
          <p:cNvPr id="2" name="Slide Number Placeholder 1">
            <a:extLst>
              <a:ext uri="{FF2B5EF4-FFF2-40B4-BE49-F238E27FC236}">
                <a16:creationId xmlns:a16="http://schemas.microsoft.com/office/drawing/2014/main" id="{F56922FD-8D7A-62EB-B03A-8FF5090AE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Representing performance as programs</a:t>
            </a:r>
            <a:endParaRPr/>
          </a:p>
        </p:txBody>
      </p:sp>
      <p:sp>
        <p:nvSpPr>
          <p:cNvPr id="301" name="Google Shape;301;p45"/>
          <p:cNvSpPr txBox="1">
            <a:spLocks noGrp="1"/>
          </p:cNvSpPr>
          <p:nvPr>
            <p:ph type="body" idx="1"/>
          </p:nvPr>
        </p:nvSpPr>
        <p:spPr>
          <a:xfrm>
            <a:off x="234700" y="1152150"/>
            <a:ext cx="8827200" cy="297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Manually derived programmatic interfaces for 3 accelerators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1 person-day per accelerator</a:t>
            </a: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Hard to derive for VTA which has an ISA. </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Can predict throughput and latency with reasonable accuracy</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Tested using  random workloads (e.g., 1500 random images)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Average prediction error of </a:t>
            </a:r>
            <a:r>
              <a:rPr lang="en" sz="1900" b="1" dirty="0">
                <a:solidFill>
                  <a:schemeClr val="dk1"/>
                </a:solidFill>
              </a:rPr>
              <a:t>2 - 6%</a:t>
            </a:r>
            <a:r>
              <a:rPr lang="en" sz="1900" dirty="0">
                <a:solidFill>
                  <a:schemeClr val="dk1"/>
                </a:solidFill>
              </a:rPr>
              <a:t> across 3 accelerators. </a:t>
            </a:r>
            <a:endParaRPr sz="1900" dirty="0">
              <a:solidFill>
                <a:schemeClr val="dk1"/>
              </a:solidFill>
            </a:endParaRPr>
          </a:p>
          <a:p>
            <a:pPr marL="0" lvl="0" indent="0" algn="l" rtl="0">
              <a:lnSpc>
                <a:spcPct val="100000"/>
              </a:lnSpc>
              <a:spcBef>
                <a:spcPts val="100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457200" lvl="0" indent="0" algn="l" rtl="0">
              <a:lnSpc>
                <a:spcPct val="100000"/>
              </a:lnSpc>
              <a:spcBef>
                <a:spcPts val="1000"/>
              </a:spcBef>
              <a:spcAft>
                <a:spcPts val="0"/>
              </a:spcAft>
              <a:buSzPct val="60000"/>
              <a:buNone/>
            </a:pPr>
            <a:endParaRPr sz="1900" dirty="0">
              <a:solidFill>
                <a:schemeClr val="dk1"/>
              </a:solidFill>
            </a:endParaRPr>
          </a:p>
        </p:txBody>
      </p:sp>
      <p:sp>
        <p:nvSpPr>
          <p:cNvPr id="2" name="Slide Number Placeholder 1">
            <a:extLst>
              <a:ext uri="{FF2B5EF4-FFF2-40B4-BE49-F238E27FC236}">
                <a16:creationId xmlns:a16="http://schemas.microsoft.com/office/drawing/2014/main" id="{EDF6C45F-0E12-858D-9252-1111ADF9BB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grpSp>
        <p:nvGrpSpPr>
          <p:cNvPr id="307" name="Google Shape;307;p46"/>
          <p:cNvGrpSpPr/>
          <p:nvPr/>
        </p:nvGrpSpPr>
        <p:grpSpPr>
          <a:xfrm>
            <a:off x="512075" y="1734431"/>
            <a:ext cx="7338038" cy="3255893"/>
            <a:chOff x="647127" y="1347375"/>
            <a:chExt cx="7338038" cy="3492698"/>
          </a:xfrm>
        </p:grpSpPr>
        <p:grpSp>
          <p:nvGrpSpPr>
            <p:cNvPr id="308" name="Google Shape;308;p46"/>
            <p:cNvGrpSpPr/>
            <p:nvPr/>
          </p:nvGrpSpPr>
          <p:grpSpPr>
            <a:xfrm>
              <a:off x="647126" y="1347375"/>
              <a:ext cx="477000" cy="3032100"/>
              <a:chOff x="647127" y="1347375"/>
              <a:chExt cx="477000" cy="3032100"/>
            </a:xfrm>
          </p:grpSpPr>
          <p:cxnSp>
            <p:nvCxnSpPr>
              <p:cNvPr id="309" name="Google Shape;309;p46"/>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310" name="Google Shape;310;p46"/>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311" name="Google Shape;311;p46"/>
            <p:cNvGrpSpPr/>
            <p:nvPr/>
          </p:nvGrpSpPr>
          <p:grpSpPr>
            <a:xfrm rot="-5400000">
              <a:off x="4273661" y="1128570"/>
              <a:ext cx="511913" cy="6911094"/>
              <a:chOff x="688505" y="1428550"/>
              <a:chExt cx="452100" cy="2821200"/>
            </a:xfrm>
          </p:grpSpPr>
          <p:cxnSp>
            <p:nvCxnSpPr>
              <p:cNvPr id="312" name="Google Shape;312;p46"/>
              <p:cNvCxnSpPr/>
              <p:nvPr/>
            </p:nvCxnSpPr>
            <p:spPr>
              <a:xfrm rot="5400000">
                <a:off x="-315325" y="2839150"/>
                <a:ext cx="2821200" cy="0"/>
              </a:xfrm>
              <a:prstGeom prst="straightConnector1">
                <a:avLst/>
              </a:prstGeom>
              <a:noFill/>
              <a:ln w="19050" cap="flat" cmpd="sng">
                <a:solidFill>
                  <a:schemeClr val="dk1"/>
                </a:solidFill>
                <a:prstDash val="solid"/>
                <a:round/>
                <a:headEnd type="none" w="med" len="med"/>
                <a:tailEnd type="triangle" w="med" len="med"/>
              </a:ln>
            </p:spPr>
          </p:cxnSp>
          <p:sp>
            <p:nvSpPr>
              <p:cNvPr id="313" name="Google Shape;313;p46"/>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grpSp>
        <p:nvGrpSpPr>
          <p:cNvPr id="314" name="Google Shape;314;p46"/>
          <p:cNvGrpSpPr/>
          <p:nvPr/>
        </p:nvGrpSpPr>
        <p:grpSpPr>
          <a:xfrm>
            <a:off x="175013" y="835350"/>
            <a:ext cx="2042400" cy="919450"/>
            <a:chOff x="175013" y="835350"/>
            <a:chExt cx="2042400" cy="919450"/>
          </a:xfrm>
        </p:grpSpPr>
        <p:sp>
          <p:nvSpPr>
            <p:cNvPr id="315" name="Google Shape;315;p46"/>
            <p:cNvSpPr/>
            <p:nvPr/>
          </p:nvSpPr>
          <p:spPr>
            <a:xfrm>
              <a:off x="175013" y="8353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Google Sans"/>
                  <a:ea typeface="Google Sans"/>
                  <a:cs typeface="Google Sans"/>
                  <a:sym typeface="Google Sans"/>
                </a:rPr>
                <a:t>Upper/lower bounds</a:t>
              </a:r>
              <a:endParaRPr sz="1800">
                <a:latin typeface="Google Sans"/>
                <a:ea typeface="Google Sans"/>
                <a:cs typeface="Google Sans"/>
                <a:sym typeface="Google Sans"/>
              </a:endParaRPr>
            </a:p>
          </p:txBody>
        </p:sp>
        <p:sp>
          <p:nvSpPr>
            <p:cNvPr id="316" name="Google Shape;316;p46"/>
            <p:cNvSpPr/>
            <p:nvPr/>
          </p:nvSpPr>
          <p:spPr>
            <a:xfrm>
              <a:off x="1135600" y="1557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46"/>
          <p:cNvGrpSpPr/>
          <p:nvPr/>
        </p:nvGrpSpPr>
        <p:grpSpPr>
          <a:xfrm>
            <a:off x="1956350" y="954875"/>
            <a:ext cx="2508300" cy="952325"/>
            <a:chOff x="1803950" y="954875"/>
            <a:chExt cx="2508300" cy="952325"/>
          </a:xfrm>
        </p:grpSpPr>
        <p:sp>
          <p:nvSpPr>
            <p:cNvPr id="318" name="Google Shape;318;p46"/>
            <p:cNvSpPr/>
            <p:nvPr/>
          </p:nvSpPr>
          <p:spPr>
            <a:xfrm>
              <a:off x="2888200" y="1709800"/>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6"/>
            <p:cNvSpPr txBox="1"/>
            <p:nvPr/>
          </p:nvSpPr>
          <p:spPr>
            <a:xfrm>
              <a:off x="1803950" y="954875"/>
              <a:ext cx="2508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latin typeface="Google Sans"/>
                  <a:ea typeface="Google Sans"/>
                  <a:cs typeface="Google Sans"/>
                  <a:sym typeface="Google Sans"/>
                </a:rPr>
                <a:t>Natural language (code documentation)</a:t>
              </a:r>
              <a:endParaRPr sz="1800">
                <a:latin typeface="Google Sans"/>
                <a:ea typeface="Google Sans"/>
                <a:cs typeface="Google Sans"/>
                <a:sym typeface="Google Sans"/>
              </a:endParaRPr>
            </a:p>
          </p:txBody>
        </p:sp>
      </p:grpSp>
      <p:grpSp>
        <p:nvGrpSpPr>
          <p:cNvPr id="320" name="Google Shape;320;p46"/>
          <p:cNvGrpSpPr/>
          <p:nvPr/>
        </p:nvGrpSpPr>
        <p:grpSpPr>
          <a:xfrm>
            <a:off x="4488400" y="1347550"/>
            <a:ext cx="2890800" cy="940650"/>
            <a:chOff x="4488400" y="1347550"/>
            <a:chExt cx="2890800" cy="940650"/>
          </a:xfrm>
        </p:grpSpPr>
        <p:sp>
          <p:nvSpPr>
            <p:cNvPr id="321" name="Google Shape;321;p46"/>
            <p:cNvSpPr/>
            <p:nvPr/>
          </p:nvSpPr>
          <p:spPr>
            <a:xfrm>
              <a:off x="5860000" y="2090800"/>
              <a:ext cx="197400" cy="197400"/>
            </a:xfrm>
            <a:prstGeom prst="ellipse">
              <a:avLst/>
            </a:prstGeom>
            <a:solidFill>
              <a:schemeClr val="tx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6"/>
            <p:cNvSpPr txBox="1"/>
            <p:nvPr/>
          </p:nvSpPr>
          <p:spPr>
            <a:xfrm>
              <a:off x="4488400" y="1347550"/>
              <a:ext cx="2890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Simple programs </a:t>
              </a:r>
              <a:br>
                <a:rPr lang="en" sz="1800" dirty="0">
                  <a:latin typeface="Google Sans"/>
                  <a:ea typeface="Google Sans"/>
                  <a:cs typeface="Google Sans"/>
                  <a:sym typeface="Google Sans"/>
                </a:rPr>
              </a:br>
              <a:r>
                <a:rPr lang="en" sz="1800" dirty="0">
                  <a:latin typeface="Google Sans"/>
                  <a:ea typeface="Google Sans"/>
                  <a:cs typeface="Google Sans"/>
                  <a:sym typeface="Google Sans"/>
                </a:rPr>
                <a:t>(functional specifications)</a:t>
              </a:r>
              <a:endParaRPr sz="1800" dirty="0">
                <a:latin typeface="Google Sans"/>
                <a:ea typeface="Google Sans"/>
                <a:cs typeface="Google Sans"/>
                <a:sym typeface="Google Sans"/>
              </a:endParaRPr>
            </a:p>
          </p:txBody>
        </p:sp>
      </p:grpSp>
      <p:grpSp>
        <p:nvGrpSpPr>
          <p:cNvPr id="323" name="Google Shape;323;p46"/>
          <p:cNvGrpSpPr/>
          <p:nvPr/>
        </p:nvGrpSpPr>
        <p:grpSpPr>
          <a:xfrm>
            <a:off x="6075600" y="3545725"/>
            <a:ext cx="3139200" cy="876075"/>
            <a:chOff x="6075600" y="3545725"/>
            <a:chExt cx="3139200" cy="876075"/>
          </a:xfrm>
        </p:grpSpPr>
        <p:sp>
          <p:nvSpPr>
            <p:cNvPr id="324" name="Google Shape;324;p46"/>
            <p:cNvSpPr txBox="1"/>
            <p:nvPr/>
          </p:nvSpPr>
          <p:spPr>
            <a:xfrm>
              <a:off x="6075600" y="3545725"/>
              <a:ext cx="313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Cycle-accurate model, </a:t>
              </a:r>
              <a:endParaRPr sz="1800" dirty="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Accelerator implementation</a:t>
              </a:r>
              <a:endParaRPr sz="1800" dirty="0">
                <a:solidFill>
                  <a:schemeClr val="dk1"/>
                </a:solidFill>
                <a:latin typeface="Google Sans"/>
                <a:ea typeface="Google Sans"/>
                <a:cs typeface="Google Sans"/>
                <a:sym typeface="Google Sans"/>
              </a:endParaRPr>
            </a:p>
          </p:txBody>
        </p:sp>
        <p:sp>
          <p:nvSpPr>
            <p:cNvPr id="325" name="Google Shape;325;p46"/>
            <p:cNvSpPr/>
            <p:nvPr/>
          </p:nvSpPr>
          <p:spPr>
            <a:xfrm>
              <a:off x="7536400" y="4224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46"/>
          <p:cNvSpPr/>
          <p:nvPr/>
        </p:nvSpPr>
        <p:spPr>
          <a:xfrm>
            <a:off x="7307800" y="3276600"/>
            <a:ext cx="197400" cy="197400"/>
          </a:xfrm>
          <a:prstGeom prst="ellipse">
            <a:avLst/>
          </a:prstGeom>
          <a:solidFill>
            <a:srgbClr val="EA4335"/>
          </a:solidFill>
          <a:ln w="1905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0;p39">
            <a:extLst>
              <a:ext uri="{FF2B5EF4-FFF2-40B4-BE49-F238E27FC236}">
                <a16:creationId xmlns:a16="http://schemas.microsoft.com/office/drawing/2014/main" id="{DB294F51-86D9-5F79-53AB-A98D1E8911AF}"/>
              </a:ext>
            </a:extLst>
          </p:cNvPr>
          <p:cNvSpPr txBox="1"/>
          <p:nvPr/>
        </p:nvSpPr>
        <p:spPr>
          <a:xfrm>
            <a:off x="5567424" y="2490550"/>
            <a:ext cx="3475084" cy="702000"/>
          </a:xfrm>
          <a:prstGeom prst="rect">
            <a:avLst/>
          </a:prstGeom>
          <a:noFill/>
          <a:ln w="38100">
            <a:solidFill>
              <a:srgbClr val="EA4335"/>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Performance IR using Petri nets (IRs like LLVM)</a:t>
            </a:r>
            <a:endParaRPr sz="1800" dirty="0">
              <a:latin typeface="Google Sans"/>
              <a:ea typeface="Google Sans"/>
              <a:cs typeface="Google Sans"/>
              <a:sym typeface="Google Sans"/>
            </a:endParaRPr>
          </a:p>
        </p:txBody>
      </p:sp>
      <p:sp>
        <p:nvSpPr>
          <p:cNvPr id="8" name="Slide Number Placeholder 7">
            <a:extLst>
              <a:ext uri="{FF2B5EF4-FFF2-40B4-BE49-F238E27FC236}">
                <a16:creationId xmlns:a16="http://schemas.microsoft.com/office/drawing/2014/main" id="{DE0B451F-EB8D-01E0-8017-14825BC37B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17" name="Google Shape;198;p39">
            <a:extLst>
              <a:ext uri="{FF2B5EF4-FFF2-40B4-BE49-F238E27FC236}">
                <a16:creationId xmlns:a16="http://schemas.microsoft.com/office/drawing/2014/main" id="{F7D98766-1880-818A-1CF2-179F4BE57D30}"/>
              </a:ext>
            </a:extLst>
          </p:cNvPr>
          <p:cNvSpPr txBox="1">
            <a:spLocks noGrp="1"/>
          </p:cNvSpPr>
          <p:nvPr>
            <p:ph type="title"/>
          </p:nvPr>
        </p:nvSpPr>
        <p:spPr>
          <a:xfrm>
            <a:off x="3600" y="184375"/>
            <a:ext cx="9136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00" dirty="0"/>
              <a:t>What should performance interfaces look like? </a:t>
            </a:r>
            <a:endParaRPr sz="3100" dirty="0"/>
          </a:p>
        </p:txBody>
      </p:sp>
      <p:grpSp>
        <p:nvGrpSpPr>
          <p:cNvPr id="18" name="Group 17">
            <a:extLst>
              <a:ext uri="{FF2B5EF4-FFF2-40B4-BE49-F238E27FC236}">
                <a16:creationId xmlns:a16="http://schemas.microsoft.com/office/drawing/2014/main" id="{344A70B8-0B9C-DDBD-072E-7B5A724556A8}"/>
              </a:ext>
            </a:extLst>
          </p:cNvPr>
          <p:cNvGrpSpPr/>
          <p:nvPr/>
        </p:nvGrpSpPr>
        <p:grpSpPr>
          <a:xfrm>
            <a:off x="1195442" y="3601310"/>
            <a:ext cx="2637107" cy="738900"/>
            <a:chOff x="1332999" y="3203079"/>
            <a:chExt cx="2637107" cy="716318"/>
          </a:xfrm>
        </p:grpSpPr>
        <p:sp>
          <p:nvSpPr>
            <p:cNvPr id="19" name="Google Shape;235;p40">
              <a:extLst>
                <a:ext uri="{FF2B5EF4-FFF2-40B4-BE49-F238E27FC236}">
                  <a16:creationId xmlns:a16="http://schemas.microsoft.com/office/drawing/2014/main" id="{AD2A3D02-96D9-9001-0925-7B3822D30F0D}"/>
                </a:ext>
              </a:extLst>
            </p:cNvPr>
            <p:cNvSpPr/>
            <p:nvPr/>
          </p:nvSpPr>
          <p:spPr>
            <a:xfrm>
              <a:off x="1424236" y="3340128"/>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336E18E0-1D0C-4C85-827C-86EB70DC4439}"/>
                </a:ext>
              </a:extLst>
            </p:cNvPr>
            <p:cNvSpPr txBox="1"/>
            <p:nvPr/>
          </p:nvSpPr>
          <p:spPr>
            <a:xfrm>
              <a:off x="1675609" y="3288237"/>
              <a:ext cx="2294497" cy="584775"/>
            </a:xfrm>
            <a:prstGeom prst="rect">
              <a:avLst/>
            </a:prstGeom>
            <a:noFill/>
          </p:spPr>
          <p:txBody>
            <a:bodyPr wrap="square" rtlCol="0">
              <a:spAutoFit/>
            </a:bodyPr>
            <a:lstStyle/>
            <a:p>
              <a:r>
                <a:rPr lang="en" sz="1600" dirty="0">
                  <a:latin typeface="Google Sans"/>
                  <a:ea typeface="Google Sans"/>
                  <a:cs typeface="Google Sans"/>
                  <a:sym typeface="Google Sans"/>
                </a:rPr>
                <a:t>Existing interfaces</a:t>
              </a:r>
            </a:p>
            <a:p>
              <a:r>
                <a:rPr lang="en" sz="1600" dirty="0">
                  <a:latin typeface="Google Sans"/>
                  <a:ea typeface="Google Sans"/>
                  <a:cs typeface="Google Sans"/>
                  <a:sym typeface="Google Sans"/>
                </a:rPr>
                <a:t>Our proposals</a:t>
              </a:r>
              <a:endParaRPr lang="en-CH" sz="1600" dirty="0"/>
            </a:p>
          </p:txBody>
        </p:sp>
        <p:sp>
          <p:nvSpPr>
            <p:cNvPr id="21" name="Google Shape;235;p40">
              <a:extLst>
                <a:ext uri="{FF2B5EF4-FFF2-40B4-BE49-F238E27FC236}">
                  <a16:creationId xmlns:a16="http://schemas.microsoft.com/office/drawing/2014/main" id="{60D51BE0-CAA3-85D6-8918-FB1FD0FD027C}"/>
                </a:ext>
              </a:extLst>
            </p:cNvPr>
            <p:cNvSpPr/>
            <p:nvPr/>
          </p:nvSpPr>
          <p:spPr>
            <a:xfrm>
              <a:off x="1424236" y="3621826"/>
              <a:ext cx="197400" cy="197400"/>
            </a:xfrm>
            <a:prstGeom prst="ellipse">
              <a:avLst/>
            </a:prstGeom>
            <a:solidFill>
              <a:schemeClr val="tx1"/>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Rectangle 21">
              <a:extLst>
                <a:ext uri="{FF2B5EF4-FFF2-40B4-BE49-F238E27FC236}">
                  <a16:creationId xmlns:a16="http://schemas.microsoft.com/office/drawing/2014/main" id="{CE5BE1EC-C9F2-F744-FBFB-EFE218D1624C}"/>
                </a:ext>
              </a:extLst>
            </p:cNvPr>
            <p:cNvSpPr/>
            <p:nvPr/>
          </p:nvSpPr>
          <p:spPr>
            <a:xfrm>
              <a:off x="1332999" y="3203079"/>
              <a:ext cx="2294491" cy="71631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What are Petri nets?</a:t>
            </a:r>
            <a:endParaRPr dirty="0"/>
          </a:p>
        </p:txBody>
      </p:sp>
      <p:sp>
        <p:nvSpPr>
          <p:cNvPr id="334" name="Google Shape;334;p47"/>
          <p:cNvSpPr txBox="1">
            <a:spLocks noGrp="1"/>
          </p:cNvSpPr>
          <p:nvPr>
            <p:ph type="body" idx="1"/>
          </p:nvPr>
        </p:nvSpPr>
        <p:spPr>
          <a:xfrm>
            <a:off x="234700" y="910407"/>
            <a:ext cx="9144000" cy="90099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Class of graphs suited to modelling parallel systems</a:t>
            </a:r>
          </a:p>
          <a:p>
            <a:pPr marL="457200" lvl="0" indent="-349250" algn="l" rtl="0">
              <a:lnSpc>
                <a:spcPct val="100000"/>
              </a:lnSpc>
              <a:spcAft>
                <a:spcPts val="0"/>
              </a:spcAft>
              <a:buClr>
                <a:schemeClr val="dk1"/>
              </a:buClr>
              <a:buSzPct val="60000"/>
              <a:buChar char="●"/>
            </a:pPr>
            <a:r>
              <a:rPr lang="en" sz="1900" dirty="0">
                <a:solidFill>
                  <a:schemeClr val="dk1"/>
                </a:solidFill>
              </a:rPr>
              <a:t>Two components: places (buffers) and transitions (actions)</a:t>
            </a: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lang="en-US"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p:txBody>
      </p:sp>
      <p:sp>
        <p:nvSpPr>
          <p:cNvPr id="6" name="Google Shape;335;p47">
            <a:extLst>
              <a:ext uri="{FF2B5EF4-FFF2-40B4-BE49-F238E27FC236}">
                <a16:creationId xmlns:a16="http://schemas.microsoft.com/office/drawing/2014/main" id="{6BFFF017-53C3-C032-D2C8-07DA48123EA0}"/>
              </a:ext>
            </a:extLst>
          </p:cNvPr>
          <p:cNvSpPr/>
          <p:nvPr/>
        </p:nvSpPr>
        <p:spPr>
          <a:xfrm>
            <a:off x="1044150" y="4340275"/>
            <a:ext cx="7055700" cy="5727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Petri nets are a good fit for hardware’s execution model</a:t>
            </a:r>
            <a:endParaRPr sz="1900" b="1">
              <a:latin typeface="Google Sans"/>
              <a:ea typeface="Google Sans"/>
              <a:cs typeface="Google Sans"/>
              <a:sym typeface="Google Sans"/>
            </a:endParaRPr>
          </a:p>
        </p:txBody>
      </p:sp>
      <p:sp>
        <p:nvSpPr>
          <p:cNvPr id="21" name="Slide Number Placeholder 20">
            <a:extLst>
              <a:ext uri="{FF2B5EF4-FFF2-40B4-BE49-F238E27FC236}">
                <a16:creationId xmlns:a16="http://schemas.microsoft.com/office/drawing/2014/main" id="{08FC7103-6AB5-42A8-3DED-4186152FD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31" name="Group 30">
            <a:extLst>
              <a:ext uri="{FF2B5EF4-FFF2-40B4-BE49-F238E27FC236}">
                <a16:creationId xmlns:a16="http://schemas.microsoft.com/office/drawing/2014/main" id="{12D9037C-734D-3766-87E6-F08157916712}"/>
              </a:ext>
            </a:extLst>
          </p:cNvPr>
          <p:cNvGrpSpPr/>
          <p:nvPr/>
        </p:nvGrpSpPr>
        <p:grpSpPr>
          <a:xfrm>
            <a:off x="2259214" y="1964729"/>
            <a:ext cx="4625572" cy="1981666"/>
            <a:chOff x="2613351" y="2542194"/>
            <a:chExt cx="4625572" cy="1981666"/>
          </a:xfrm>
        </p:grpSpPr>
        <p:sp>
          <p:nvSpPr>
            <p:cNvPr id="32" name="TextBox 31">
              <a:extLst>
                <a:ext uri="{FF2B5EF4-FFF2-40B4-BE49-F238E27FC236}">
                  <a16:creationId xmlns:a16="http://schemas.microsoft.com/office/drawing/2014/main" id="{14D87920-0F35-6F9D-1B82-8AC79FB047AC}"/>
                </a:ext>
              </a:extLst>
            </p:cNvPr>
            <p:cNvSpPr txBox="1"/>
            <p:nvPr/>
          </p:nvSpPr>
          <p:spPr>
            <a:xfrm>
              <a:off x="3521495" y="2542194"/>
              <a:ext cx="415498" cy="338554"/>
            </a:xfrm>
            <a:prstGeom prst="rect">
              <a:avLst/>
            </a:prstGeom>
            <a:noFill/>
          </p:spPr>
          <p:txBody>
            <a:bodyPr wrap="none" rtlCol="0">
              <a:spAutoFit/>
            </a:bodyPr>
            <a:lstStyle/>
            <a:p>
              <a:r>
                <a:rPr lang="en" sz="1600" dirty="0">
                  <a:latin typeface="Google Sans"/>
                  <a:ea typeface="Google Sans"/>
                  <a:cs typeface="Google Sans"/>
                  <a:sym typeface="Google Sans"/>
                </a:rPr>
                <a:t>p2</a:t>
              </a:r>
              <a:endParaRPr lang="en-CH" sz="1600" dirty="0"/>
            </a:p>
          </p:txBody>
        </p:sp>
        <p:grpSp>
          <p:nvGrpSpPr>
            <p:cNvPr id="34" name="Group 33">
              <a:extLst>
                <a:ext uri="{FF2B5EF4-FFF2-40B4-BE49-F238E27FC236}">
                  <a16:creationId xmlns:a16="http://schemas.microsoft.com/office/drawing/2014/main" id="{17D58793-B329-F2B8-C4CE-6783AEFC25DF}"/>
                </a:ext>
              </a:extLst>
            </p:cNvPr>
            <p:cNvGrpSpPr/>
            <p:nvPr/>
          </p:nvGrpSpPr>
          <p:grpSpPr>
            <a:xfrm>
              <a:off x="2613351" y="2542194"/>
              <a:ext cx="4625572" cy="1981666"/>
              <a:chOff x="2613351" y="2542194"/>
              <a:chExt cx="4625572" cy="1981666"/>
            </a:xfrm>
          </p:grpSpPr>
          <p:sp>
            <p:nvSpPr>
              <p:cNvPr id="35" name="Oval 34">
                <a:extLst>
                  <a:ext uri="{FF2B5EF4-FFF2-40B4-BE49-F238E27FC236}">
                    <a16:creationId xmlns:a16="http://schemas.microsoft.com/office/drawing/2014/main" id="{93799241-1AE1-43DF-15D6-6CC5B42528A7}"/>
                  </a:ext>
                </a:extLst>
              </p:cNvPr>
              <p:cNvSpPr>
                <a:spLocks noChangeAspect="1"/>
              </p:cNvSpPr>
              <p:nvPr/>
            </p:nvSpPr>
            <p:spPr>
              <a:xfrm>
                <a:off x="3585467"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5E02F764-2160-0708-AEA7-1258C5F22726}"/>
                  </a:ext>
                </a:extLst>
              </p:cNvPr>
              <p:cNvSpPr/>
              <p:nvPr/>
            </p:nvSpPr>
            <p:spPr>
              <a:xfrm>
                <a:off x="4265788"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Oval 36">
                <a:extLst>
                  <a:ext uri="{FF2B5EF4-FFF2-40B4-BE49-F238E27FC236}">
                    <a16:creationId xmlns:a16="http://schemas.microsoft.com/office/drawing/2014/main" id="{B0C8D089-0A29-F077-D247-0D695F62E4D7}"/>
                  </a:ext>
                </a:extLst>
              </p:cNvPr>
              <p:cNvSpPr>
                <a:spLocks noChangeAspect="1"/>
              </p:cNvSpPr>
              <p:nvPr/>
            </p:nvSpPr>
            <p:spPr>
              <a:xfrm>
                <a:off x="4760118"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FA9648F8-5B74-4B68-1FB2-C2844352D366}"/>
                  </a:ext>
                </a:extLst>
              </p:cNvPr>
              <p:cNvSpPr/>
              <p:nvPr/>
            </p:nvSpPr>
            <p:spPr>
              <a:xfrm>
                <a:off x="5440439"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0" name="Group 39">
                <a:extLst>
                  <a:ext uri="{FF2B5EF4-FFF2-40B4-BE49-F238E27FC236}">
                    <a16:creationId xmlns:a16="http://schemas.microsoft.com/office/drawing/2014/main" id="{E653DB7C-3375-FE8B-8583-3104CA7853F0}"/>
                  </a:ext>
                </a:extLst>
              </p:cNvPr>
              <p:cNvGrpSpPr/>
              <p:nvPr/>
            </p:nvGrpSpPr>
            <p:grpSpPr>
              <a:xfrm>
                <a:off x="2613351" y="2542194"/>
                <a:ext cx="4625572" cy="1806646"/>
                <a:chOff x="2613351" y="2542194"/>
                <a:chExt cx="4625572" cy="1806646"/>
              </a:xfrm>
            </p:grpSpPr>
            <p:sp>
              <p:nvSpPr>
                <p:cNvPr id="43" name="Oval 42">
                  <a:extLst>
                    <a:ext uri="{FF2B5EF4-FFF2-40B4-BE49-F238E27FC236}">
                      <a16:creationId xmlns:a16="http://schemas.microsoft.com/office/drawing/2014/main" id="{F607F96E-E614-ADE8-7DC5-6DA7442C12E8}"/>
                    </a:ext>
                  </a:extLst>
                </p:cNvPr>
                <p:cNvSpPr>
                  <a:spLocks noChangeAspect="1"/>
                </p:cNvSpPr>
                <p:nvPr/>
              </p:nvSpPr>
              <p:spPr>
                <a:xfrm>
                  <a:off x="2678906"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B91ECCF0-C989-AB4A-27A4-400D595D0E1B}"/>
                    </a:ext>
                  </a:extLst>
                </p:cNvPr>
                <p:cNvSpPr/>
                <p:nvPr/>
              </p:nvSpPr>
              <p:spPr>
                <a:xfrm>
                  <a:off x="3264693"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Oval 44">
                  <a:extLst>
                    <a:ext uri="{FF2B5EF4-FFF2-40B4-BE49-F238E27FC236}">
                      <a16:creationId xmlns:a16="http://schemas.microsoft.com/office/drawing/2014/main" id="{5E6A1463-C18E-2CD5-601F-A080AFE371CF}"/>
                    </a:ext>
                  </a:extLst>
                </p:cNvPr>
                <p:cNvSpPr>
                  <a:spLocks noChangeAspect="1"/>
                </p:cNvSpPr>
                <p:nvPr/>
              </p:nvSpPr>
              <p:spPr>
                <a:xfrm>
                  <a:off x="3895726" y="2776188"/>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Oval 45">
                  <a:extLst>
                    <a:ext uri="{FF2B5EF4-FFF2-40B4-BE49-F238E27FC236}">
                      <a16:creationId xmlns:a16="http://schemas.microsoft.com/office/drawing/2014/main" id="{A97B6B2B-22C8-81DD-5BC0-D70944B82615}"/>
                    </a:ext>
                  </a:extLst>
                </p:cNvPr>
                <p:cNvSpPr>
                  <a:spLocks noChangeAspect="1"/>
                </p:cNvSpPr>
                <p:nvPr/>
              </p:nvSpPr>
              <p:spPr>
                <a:xfrm>
                  <a:off x="3796558"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E903A4AC-661D-9EDC-9BAF-AB2D1D35DF6A}"/>
                    </a:ext>
                  </a:extLst>
                </p:cNvPr>
                <p:cNvSpPr/>
                <p:nvPr/>
              </p:nvSpPr>
              <p:spPr>
                <a:xfrm>
                  <a:off x="4760118" y="2727165"/>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CE1116B-FA80-0EBB-32C3-B2E6A1B9EF2E}"/>
                    </a:ext>
                  </a:extLst>
                </p:cNvPr>
                <p:cNvSpPr/>
                <p:nvPr/>
              </p:nvSpPr>
              <p:spPr>
                <a:xfrm>
                  <a:off x="4570591"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Oval 49">
                  <a:extLst>
                    <a:ext uri="{FF2B5EF4-FFF2-40B4-BE49-F238E27FC236}">
                      <a16:creationId xmlns:a16="http://schemas.microsoft.com/office/drawing/2014/main" id="{D665647D-37FA-DEED-7ED5-8AD1F94AD1D9}"/>
                    </a:ext>
                  </a:extLst>
                </p:cNvPr>
                <p:cNvSpPr>
                  <a:spLocks noChangeAspect="1"/>
                </p:cNvSpPr>
                <p:nvPr/>
              </p:nvSpPr>
              <p:spPr>
                <a:xfrm>
                  <a:off x="5775227"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9061D633-1403-6E09-D6AE-4DAB98BA25C7}"/>
                    </a:ext>
                  </a:extLst>
                </p:cNvPr>
                <p:cNvSpPr/>
                <p:nvPr/>
              </p:nvSpPr>
              <p:spPr>
                <a:xfrm>
                  <a:off x="6403178"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2" name="Oval 51">
                  <a:extLst>
                    <a:ext uri="{FF2B5EF4-FFF2-40B4-BE49-F238E27FC236}">
                      <a16:creationId xmlns:a16="http://schemas.microsoft.com/office/drawing/2014/main" id="{327F1F27-9035-0773-5552-546E863AB8A0}"/>
                    </a:ext>
                  </a:extLst>
                </p:cNvPr>
                <p:cNvSpPr>
                  <a:spLocks noChangeAspect="1"/>
                </p:cNvSpPr>
                <p:nvPr/>
              </p:nvSpPr>
              <p:spPr>
                <a:xfrm>
                  <a:off x="6885035"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24" name="Straight Arrow Connector 323">
                  <a:extLst>
                    <a:ext uri="{FF2B5EF4-FFF2-40B4-BE49-F238E27FC236}">
                      <a16:creationId xmlns:a16="http://schemas.microsoft.com/office/drawing/2014/main" id="{153D2774-F806-ED52-1459-2537B5A24FB3}"/>
                    </a:ext>
                  </a:extLst>
                </p:cNvPr>
                <p:cNvCxnSpPr>
                  <a:cxnSpLocks/>
                  <a:stCxn id="43" idx="6"/>
                  <a:endCxn id="44" idx="1"/>
                </p:cNvCxnSpPr>
                <p:nvPr/>
              </p:nvCxnSpPr>
              <p:spPr>
                <a:xfrm flipV="1">
                  <a:off x="2929632" y="3575889"/>
                  <a:ext cx="335061"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57DCDE16-3685-A2AD-5E63-F9E765B4BD4C}"/>
                    </a:ext>
                  </a:extLst>
                </p:cNvPr>
                <p:cNvCxnSpPr>
                  <a:cxnSpLocks/>
                  <a:stCxn id="44" idx="3"/>
                  <a:endCxn id="45" idx="3"/>
                </p:cNvCxnSpPr>
                <p:nvPr/>
              </p:nvCxnSpPr>
              <p:spPr>
                <a:xfrm flipV="1">
                  <a:off x="3372693" y="2991283"/>
                  <a:ext cx="559751" cy="58460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F5275E37-C7C7-9F80-19F3-8A244898BA7D}"/>
                    </a:ext>
                  </a:extLst>
                </p:cNvPr>
                <p:cNvCxnSpPr>
                  <a:cxnSpLocks/>
                  <a:stCxn id="44" idx="3"/>
                  <a:endCxn id="46" idx="2"/>
                </p:cNvCxnSpPr>
                <p:nvPr/>
              </p:nvCxnSpPr>
              <p:spPr>
                <a:xfrm>
                  <a:off x="3372693" y="3575889"/>
                  <a:ext cx="42386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14B99D46-89DD-863C-E55F-FEB0B7D6A7A7}"/>
                    </a:ext>
                  </a:extLst>
                </p:cNvPr>
                <p:cNvCxnSpPr>
                  <a:cxnSpLocks/>
                  <a:stCxn id="44" idx="3"/>
                  <a:endCxn id="35" idx="2"/>
                </p:cNvCxnSpPr>
                <p:nvPr/>
              </p:nvCxnSpPr>
              <p:spPr>
                <a:xfrm>
                  <a:off x="3372693" y="3575889"/>
                  <a:ext cx="212774" cy="77295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58527633-6D04-4330-BBD6-11941CC99C96}"/>
                    </a:ext>
                  </a:extLst>
                </p:cNvPr>
                <p:cNvCxnSpPr>
                  <a:cxnSpLocks/>
                  <a:stCxn id="45" idx="6"/>
                  <a:endCxn id="47" idx="1"/>
                </p:cNvCxnSpPr>
                <p:nvPr/>
              </p:nvCxnSpPr>
              <p:spPr>
                <a:xfrm flipV="1">
                  <a:off x="4146452" y="2902187"/>
                  <a:ext cx="613666"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DD9CA8C8-E1B9-D435-6BE3-01E1DBF16EC5}"/>
                    </a:ext>
                  </a:extLst>
                </p:cNvPr>
                <p:cNvCxnSpPr>
                  <a:cxnSpLocks/>
                  <a:stCxn id="47" idx="3"/>
                  <a:endCxn id="50" idx="1"/>
                </p:cNvCxnSpPr>
                <p:nvPr/>
              </p:nvCxnSpPr>
              <p:spPr>
                <a:xfrm>
                  <a:off x="4868118" y="2902187"/>
                  <a:ext cx="943827" cy="58460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66A519DB-20FA-6438-D2D6-E413C8AB6EC3}"/>
                    </a:ext>
                  </a:extLst>
                </p:cNvPr>
                <p:cNvCxnSpPr>
                  <a:cxnSpLocks/>
                  <a:stCxn id="46" idx="6"/>
                  <a:endCxn id="49" idx="1"/>
                </p:cNvCxnSpPr>
                <p:nvPr/>
              </p:nvCxnSpPr>
              <p:spPr>
                <a:xfrm flipV="1">
                  <a:off x="4047284" y="3575889"/>
                  <a:ext cx="523307"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F232A8A8-03A8-86FB-C52A-E443649E486C}"/>
                    </a:ext>
                  </a:extLst>
                </p:cNvPr>
                <p:cNvCxnSpPr>
                  <a:cxnSpLocks/>
                  <a:stCxn id="49" idx="3"/>
                  <a:endCxn id="50" idx="2"/>
                </p:cNvCxnSpPr>
                <p:nvPr/>
              </p:nvCxnSpPr>
              <p:spPr>
                <a:xfrm>
                  <a:off x="4678591" y="3575889"/>
                  <a:ext cx="1096636"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7C01F81E-1843-A748-1FEE-4054390E1264}"/>
                    </a:ext>
                  </a:extLst>
                </p:cNvPr>
                <p:cNvCxnSpPr>
                  <a:cxnSpLocks/>
                  <a:stCxn id="50" idx="6"/>
                  <a:endCxn id="51" idx="1"/>
                </p:cNvCxnSpPr>
                <p:nvPr/>
              </p:nvCxnSpPr>
              <p:spPr>
                <a:xfrm flipV="1">
                  <a:off x="6025953" y="3575889"/>
                  <a:ext cx="37722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657219C4-E500-0ED5-7B60-0A795EFD5A82}"/>
                    </a:ext>
                  </a:extLst>
                </p:cNvPr>
                <p:cNvCxnSpPr>
                  <a:cxnSpLocks/>
                  <a:stCxn id="51" idx="3"/>
                  <a:endCxn id="52" idx="2"/>
                </p:cNvCxnSpPr>
                <p:nvPr/>
              </p:nvCxnSpPr>
              <p:spPr>
                <a:xfrm>
                  <a:off x="6511178" y="3575889"/>
                  <a:ext cx="373857"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B69C935A-E246-5053-440E-943464ADEB3A}"/>
                    </a:ext>
                  </a:extLst>
                </p:cNvPr>
                <p:cNvCxnSpPr>
                  <a:cxnSpLocks/>
                  <a:stCxn id="35" idx="6"/>
                  <a:endCxn id="36" idx="1"/>
                </p:cNvCxnSpPr>
                <p:nvPr/>
              </p:nvCxnSpPr>
              <p:spPr>
                <a:xfrm flipV="1">
                  <a:off x="3836193" y="4348839"/>
                  <a:ext cx="42959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78F79178-06C0-B607-318D-18EF0B4AE88D}"/>
                    </a:ext>
                  </a:extLst>
                </p:cNvPr>
                <p:cNvCxnSpPr>
                  <a:cxnSpLocks/>
                  <a:stCxn id="36" idx="3"/>
                  <a:endCxn id="37" idx="2"/>
                </p:cNvCxnSpPr>
                <p:nvPr/>
              </p:nvCxnSpPr>
              <p:spPr>
                <a:xfrm>
                  <a:off x="4373788" y="4348839"/>
                  <a:ext cx="386330"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4C1A764B-7D0D-E78B-C0EC-0213E4724FAE}"/>
                    </a:ext>
                  </a:extLst>
                </p:cNvPr>
                <p:cNvCxnSpPr>
                  <a:cxnSpLocks/>
                  <a:stCxn id="37" idx="6"/>
                  <a:endCxn id="39" idx="1"/>
                </p:cNvCxnSpPr>
                <p:nvPr/>
              </p:nvCxnSpPr>
              <p:spPr>
                <a:xfrm flipV="1">
                  <a:off x="5010844" y="4348839"/>
                  <a:ext cx="42959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1BA50D38-3781-6232-A086-4654B5EBA448}"/>
                    </a:ext>
                  </a:extLst>
                </p:cNvPr>
                <p:cNvCxnSpPr>
                  <a:cxnSpLocks/>
                  <a:stCxn id="39" idx="3"/>
                  <a:endCxn id="50" idx="4"/>
                </p:cNvCxnSpPr>
                <p:nvPr/>
              </p:nvCxnSpPr>
              <p:spPr>
                <a:xfrm flipV="1">
                  <a:off x="5548439" y="3701889"/>
                  <a:ext cx="352151" cy="64695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6" name="Straight Arrow Connector 355">
                  <a:extLst>
                    <a:ext uri="{FF2B5EF4-FFF2-40B4-BE49-F238E27FC236}">
                      <a16:creationId xmlns:a16="http://schemas.microsoft.com/office/drawing/2014/main" id="{12404295-EAA7-6ACA-3EB2-7AD17DFF90A1}"/>
                    </a:ext>
                  </a:extLst>
                </p:cNvPr>
                <p:cNvCxnSpPr>
                  <a:cxnSpLocks/>
                  <a:stCxn id="45" idx="5"/>
                </p:cNvCxnSpPr>
                <p:nvPr/>
              </p:nvCxnSpPr>
              <p:spPr>
                <a:xfrm>
                  <a:off x="4109734" y="2991283"/>
                  <a:ext cx="411407" cy="48577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7" name="TextBox 356">
                  <a:extLst>
                    <a:ext uri="{FF2B5EF4-FFF2-40B4-BE49-F238E27FC236}">
                      <a16:creationId xmlns:a16="http://schemas.microsoft.com/office/drawing/2014/main" id="{7E45B588-00E9-62D8-91BB-C541F5DB3831}"/>
                    </a:ext>
                  </a:extLst>
                </p:cNvPr>
                <p:cNvSpPr txBox="1"/>
                <p:nvPr/>
              </p:nvSpPr>
              <p:spPr>
                <a:xfrm>
                  <a:off x="2613351" y="3131059"/>
                  <a:ext cx="386644" cy="338554"/>
                </a:xfrm>
                <a:prstGeom prst="rect">
                  <a:avLst/>
                </a:prstGeom>
                <a:noFill/>
              </p:spPr>
              <p:txBody>
                <a:bodyPr wrap="none" rtlCol="0">
                  <a:spAutoFit/>
                </a:bodyPr>
                <a:lstStyle/>
                <a:p>
                  <a:r>
                    <a:rPr lang="en" sz="1600" dirty="0">
                      <a:latin typeface="Google Sans"/>
                      <a:ea typeface="Google Sans"/>
                      <a:cs typeface="Google Sans"/>
                      <a:sym typeface="Google Sans"/>
                    </a:rPr>
                    <a:t>p</a:t>
                  </a:r>
                  <a:r>
                    <a:rPr kumimoji="0" lang="en"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1</a:t>
                  </a:r>
                  <a:endParaRPr lang="en-CH" sz="1600" dirty="0"/>
                </a:p>
              </p:txBody>
            </p:sp>
            <p:sp>
              <p:nvSpPr>
                <p:cNvPr id="358" name="TextBox 357">
                  <a:extLst>
                    <a:ext uri="{FF2B5EF4-FFF2-40B4-BE49-F238E27FC236}">
                      <a16:creationId xmlns:a16="http://schemas.microsoft.com/office/drawing/2014/main" id="{6ABEC5CF-E867-27D2-C08F-C0F4F8398626}"/>
                    </a:ext>
                  </a:extLst>
                </p:cNvPr>
                <p:cNvSpPr txBox="1"/>
                <p:nvPr/>
              </p:nvSpPr>
              <p:spPr>
                <a:xfrm>
                  <a:off x="3127775" y="3077208"/>
                  <a:ext cx="338554" cy="338554"/>
                </a:xfrm>
                <a:prstGeom prst="rect">
                  <a:avLst/>
                </a:prstGeom>
                <a:noFill/>
              </p:spPr>
              <p:txBody>
                <a:bodyPr wrap="none" rtlCol="0">
                  <a:spAutoFit/>
                </a:bodyPr>
                <a:lstStyle/>
                <a:p>
                  <a:r>
                    <a:rPr lang="en" sz="1600" dirty="0">
                      <a:latin typeface="Google Sans"/>
                      <a:ea typeface="Google Sans"/>
                      <a:cs typeface="Google Sans"/>
                      <a:sym typeface="Google Sans"/>
                    </a:rPr>
                    <a:t>t</a:t>
                  </a:r>
                  <a:r>
                    <a:rPr kumimoji="0" lang="en"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1</a:t>
                  </a:r>
                  <a:endParaRPr lang="en-CH" sz="1600" dirty="0"/>
                </a:p>
              </p:txBody>
            </p:sp>
            <p:sp>
              <p:nvSpPr>
                <p:cNvPr id="359" name="TextBox 358">
                  <a:extLst>
                    <a:ext uri="{FF2B5EF4-FFF2-40B4-BE49-F238E27FC236}">
                      <a16:creationId xmlns:a16="http://schemas.microsoft.com/office/drawing/2014/main" id="{6769D7E8-9EEE-7B6E-2E22-79463449E6A4}"/>
                    </a:ext>
                  </a:extLst>
                </p:cNvPr>
                <p:cNvSpPr txBox="1"/>
                <p:nvPr/>
              </p:nvSpPr>
              <p:spPr>
                <a:xfrm>
                  <a:off x="4685941" y="3197863"/>
                  <a:ext cx="367408" cy="338554"/>
                </a:xfrm>
                <a:prstGeom prst="rect">
                  <a:avLst/>
                </a:prstGeom>
                <a:noFill/>
              </p:spPr>
              <p:txBody>
                <a:bodyPr wrap="none" rtlCol="0">
                  <a:spAutoFit/>
                </a:bodyPr>
                <a:lstStyle/>
                <a:p>
                  <a:r>
                    <a:rPr lang="en" sz="1600" dirty="0">
                      <a:latin typeface="Google Sans"/>
                      <a:ea typeface="Google Sans"/>
                      <a:cs typeface="Google Sans"/>
                      <a:sym typeface="Google Sans"/>
                    </a:rPr>
                    <a:t>t2</a:t>
                  </a:r>
                  <a:endParaRPr lang="en-CH" sz="1600" dirty="0"/>
                </a:p>
              </p:txBody>
            </p:sp>
            <p:sp>
              <p:nvSpPr>
                <p:cNvPr id="360" name="TextBox 359">
                  <a:extLst>
                    <a:ext uri="{FF2B5EF4-FFF2-40B4-BE49-F238E27FC236}">
                      <a16:creationId xmlns:a16="http://schemas.microsoft.com/office/drawing/2014/main" id="{2F3B68C8-273D-1EC6-65E0-6C171B22895C}"/>
                    </a:ext>
                  </a:extLst>
                </p:cNvPr>
                <p:cNvSpPr txBox="1"/>
                <p:nvPr/>
              </p:nvSpPr>
              <p:spPr>
                <a:xfrm>
                  <a:off x="4858233" y="2542194"/>
                  <a:ext cx="369012" cy="338554"/>
                </a:xfrm>
                <a:prstGeom prst="rect">
                  <a:avLst/>
                </a:prstGeom>
                <a:noFill/>
              </p:spPr>
              <p:txBody>
                <a:bodyPr wrap="none" rtlCol="0">
                  <a:spAutoFit/>
                </a:bodyPr>
                <a:lstStyle/>
                <a:p>
                  <a:r>
                    <a:rPr lang="en" sz="1600" dirty="0">
                      <a:latin typeface="Google Sans"/>
                      <a:ea typeface="Google Sans"/>
                      <a:cs typeface="Google Sans"/>
                      <a:sym typeface="Google Sans"/>
                    </a:rPr>
                    <a:t>t3</a:t>
                  </a:r>
                  <a:endParaRPr lang="en-CH" sz="1600" dirty="0"/>
                </a:p>
              </p:txBody>
            </p:sp>
            <p:sp>
              <p:nvSpPr>
                <p:cNvPr id="361" name="TextBox 360">
                  <a:extLst>
                    <a:ext uri="{FF2B5EF4-FFF2-40B4-BE49-F238E27FC236}">
                      <a16:creationId xmlns:a16="http://schemas.microsoft.com/office/drawing/2014/main" id="{3E878BAE-654C-E98B-7602-541E78ED9A78}"/>
                    </a:ext>
                  </a:extLst>
                </p:cNvPr>
                <p:cNvSpPr txBox="1"/>
                <p:nvPr/>
              </p:nvSpPr>
              <p:spPr>
                <a:xfrm>
                  <a:off x="4152129" y="3829520"/>
                  <a:ext cx="381836" cy="338554"/>
                </a:xfrm>
                <a:prstGeom prst="rect">
                  <a:avLst/>
                </a:prstGeom>
                <a:noFill/>
              </p:spPr>
              <p:txBody>
                <a:bodyPr wrap="none" rtlCol="0">
                  <a:spAutoFit/>
                </a:bodyPr>
                <a:lstStyle/>
                <a:p>
                  <a:r>
                    <a:rPr lang="en" sz="1600" dirty="0">
                      <a:latin typeface="Google Sans"/>
                      <a:ea typeface="Google Sans"/>
                      <a:cs typeface="Google Sans"/>
                      <a:sym typeface="Google Sans"/>
                    </a:rPr>
                    <a:t>t4</a:t>
                  </a:r>
                  <a:endParaRPr lang="en-CH" sz="1600" dirty="0"/>
                </a:p>
              </p:txBody>
            </p:sp>
            <p:sp>
              <p:nvSpPr>
                <p:cNvPr id="362" name="TextBox 361">
                  <a:extLst>
                    <a:ext uri="{FF2B5EF4-FFF2-40B4-BE49-F238E27FC236}">
                      <a16:creationId xmlns:a16="http://schemas.microsoft.com/office/drawing/2014/main" id="{FC5E40CE-10A4-F04B-0953-39B36429D9C9}"/>
                    </a:ext>
                  </a:extLst>
                </p:cNvPr>
                <p:cNvSpPr txBox="1"/>
                <p:nvPr/>
              </p:nvSpPr>
              <p:spPr>
                <a:xfrm>
                  <a:off x="5298622" y="3829520"/>
                  <a:ext cx="375424" cy="338554"/>
                </a:xfrm>
                <a:prstGeom prst="rect">
                  <a:avLst/>
                </a:prstGeom>
                <a:noFill/>
              </p:spPr>
              <p:txBody>
                <a:bodyPr wrap="none" rtlCol="0">
                  <a:spAutoFit/>
                </a:bodyPr>
                <a:lstStyle/>
                <a:p>
                  <a:r>
                    <a:rPr lang="en" sz="1600" dirty="0">
                      <a:latin typeface="Google Sans"/>
                      <a:ea typeface="Google Sans"/>
                      <a:cs typeface="Google Sans"/>
                      <a:sym typeface="Google Sans"/>
                    </a:rPr>
                    <a:t>t5</a:t>
                  </a:r>
                  <a:endParaRPr lang="en-CH" sz="1600" dirty="0"/>
                </a:p>
              </p:txBody>
            </p:sp>
            <p:sp>
              <p:nvSpPr>
                <p:cNvPr id="363" name="TextBox 362">
                  <a:extLst>
                    <a:ext uri="{FF2B5EF4-FFF2-40B4-BE49-F238E27FC236}">
                      <a16:creationId xmlns:a16="http://schemas.microsoft.com/office/drawing/2014/main" id="{75F131E9-6F7E-69F2-AD48-5C5DC2F1C3C9}"/>
                    </a:ext>
                  </a:extLst>
                </p:cNvPr>
                <p:cNvSpPr txBox="1"/>
                <p:nvPr/>
              </p:nvSpPr>
              <p:spPr>
                <a:xfrm>
                  <a:off x="6285761" y="3056570"/>
                  <a:ext cx="373820" cy="338554"/>
                </a:xfrm>
                <a:prstGeom prst="rect">
                  <a:avLst/>
                </a:prstGeom>
                <a:noFill/>
              </p:spPr>
              <p:txBody>
                <a:bodyPr wrap="none" rtlCol="0">
                  <a:spAutoFit/>
                </a:bodyPr>
                <a:lstStyle/>
                <a:p>
                  <a:r>
                    <a:rPr lang="en" sz="1600" dirty="0">
                      <a:latin typeface="Google Sans"/>
                      <a:ea typeface="Google Sans"/>
                      <a:cs typeface="Google Sans"/>
                      <a:sym typeface="Google Sans"/>
                    </a:rPr>
                    <a:t>t6</a:t>
                  </a:r>
                  <a:endParaRPr lang="en-CH" sz="1600" dirty="0"/>
                </a:p>
              </p:txBody>
            </p:sp>
            <p:sp>
              <p:nvSpPr>
                <p:cNvPr id="364" name="TextBox 363">
                  <a:extLst>
                    <a:ext uri="{FF2B5EF4-FFF2-40B4-BE49-F238E27FC236}">
                      <a16:creationId xmlns:a16="http://schemas.microsoft.com/office/drawing/2014/main" id="{045BBD39-B6A3-8FC7-5691-D3A074486EB7}"/>
                    </a:ext>
                  </a:extLst>
                </p:cNvPr>
                <p:cNvSpPr txBox="1"/>
                <p:nvPr/>
              </p:nvSpPr>
              <p:spPr>
                <a:xfrm>
                  <a:off x="3761864" y="3123842"/>
                  <a:ext cx="417102" cy="338554"/>
                </a:xfrm>
                <a:prstGeom prst="rect">
                  <a:avLst/>
                </a:prstGeom>
                <a:noFill/>
              </p:spPr>
              <p:txBody>
                <a:bodyPr wrap="none" rtlCol="0">
                  <a:spAutoFit/>
                </a:bodyPr>
                <a:lstStyle/>
                <a:p>
                  <a:r>
                    <a:rPr lang="en" sz="1600" dirty="0">
                      <a:latin typeface="Google Sans"/>
                      <a:ea typeface="Google Sans"/>
                      <a:cs typeface="Google Sans"/>
                      <a:sym typeface="Google Sans"/>
                    </a:rPr>
                    <a:t>p3</a:t>
                  </a:r>
                  <a:endParaRPr lang="en-CH" sz="1600" dirty="0"/>
                </a:p>
              </p:txBody>
            </p:sp>
            <p:sp>
              <p:nvSpPr>
                <p:cNvPr id="365" name="TextBox 364">
                  <a:extLst>
                    <a:ext uri="{FF2B5EF4-FFF2-40B4-BE49-F238E27FC236}">
                      <a16:creationId xmlns:a16="http://schemas.microsoft.com/office/drawing/2014/main" id="{F990F0B8-117A-AD0E-5435-E3BA3FC33967}"/>
                    </a:ext>
                  </a:extLst>
                </p:cNvPr>
                <p:cNvSpPr txBox="1"/>
                <p:nvPr/>
              </p:nvSpPr>
              <p:spPr>
                <a:xfrm>
                  <a:off x="3584625" y="3876911"/>
                  <a:ext cx="429926" cy="338554"/>
                </a:xfrm>
                <a:prstGeom prst="rect">
                  <a:avLst/>
                </a:prstGeom>
                <a:noFill/>
              </p:spPr>
              <p:txBody>
                <a:bodyPr wrap="none" rtlCol="0">
                  <a:spAutoFit/>
                </a:bodyPr>
                <a:lstStyle/>
                <a:p>
                  <a:r>
                    <a:rPr lang="en" sz="1600" dirty="0">
                      <a:latin typeface="Google Sans"/>
                      <a:ea typeface="Google Sans"/>
                      <a:cs typeface="Google Sans"/>
                      <a:sym typeface="Google Sans"/>
                    </a:rPr>
                    <a:t>p4</a:t>
                  </a:r>
                  <a:endParaRPr lang="en-CH" sz="1600" dirty="0"/>
                </a:p>
              </p:txBody>
            </p:sp>
            <p:sp>
              <p:nvSpPr>
                <p:cNvPr id="366" name="TextBox 365">
                  <a:extLst>
                    <a:ext uri="{FF2B5EF4-FFF2-40B4-BE49-F238E27FC236}">
                      <a16:creationId xmlns:a16="http://schemas.microsoft.com/office/drawing/2014/main" id="{4BF181F9-144F-352C-51CE-B12CE5C2984D}"/>
                    </a:ext>
                  </a:extLst>
                </p:cNvPr>
                <p:cNvSpPr txBox="1"/>
                <p:nvPr/>
              </p:nvSpPr>
              <p:spPr>
                <a:xfrm>
                  <a:off x="4671543" y="3879734"/>
                  <a:ext cx="423514" cy="338554"/>
                </a:xfrm>
                <a:prstGeom prst="rect">
                  <a:avLst/>
                </a:prstGeom>
                <a:noFill/>
              </p:spPr>
              <p:txBody>
                <a:bodyPr wrap="none" rtlCol="0">
                  <a:spAutoFit/>
                </a:bodyPr>
                <a:lstStyle/>
                <a:p>
                  <a:r>
                    <a:rPr lang="en" sz="1600" dirty="0">
                      <a:latin typeface="Google Sans"/>
                      <a:ea typeface="Google Sans"/>
                      <a:cs typeface="Google Sans"/>
                      <a:sym typeface="Google Sans"/>
                    </a:rPr>
                    <a:t>p5</a:t>
                  </a:r>
                  <a:endParaRPr lang="en-CH" sz="1600" dirty="0"/>
                </a:p>
              </p:txBody>
            </p:sp>
            <p:sp>
              <p:nvSpPr>
                <p:cNvPr id="367" name="TextBox 366">
                  <a:extLst>
                    <a:ext uri="{FF2B5EF4-FFF2-40B4-BE49-F238E27FC236}">
                      <a16:creationId xmlns:a16="http://schemas.microsoft.com/office/drawing/2014/main" id="{A8BB665D-2CB1-57CE-7441-FD0E85CD5D57}"/>
                    </a:ext>
                  </a:extLst>
                </p:cNvPr>
                <p:cNvSpPr txBox="1"/>
                <p:nvPr/>
              </p:nvSpPr>
              <p:spPr>
                <a:xfrm>
                  <a:off x="5770153" y="3060003"/>
                  <a:ext cx="421910" cy="338554"/>
                </a:xfrm>
                <a:prstGeom prst="rect">
                  <a:avLst/>
                </a:prstGeom>
                <a:noFill/>
              </p:spPr>
              <p:txBody>
                <a:bodyPr wrap="none" rtlCol="0">
                  <a:spAutoFit/>
                </a:bodyPr>
                <a:lstStyle/>
                <a:p>
                  <a:r>
                    <a:rPr lang="en" sz="1600" dirty="0">
                      <a:latin typeface="Google Sans"/>
                      <a:ea typeface="Google Sans"/>
                      <a:cs typeface="Google Sans"/>
                      <a:sym typeface="Google Sans"/>
                    </a:rPr>
                    <a:t>p6</a:t>
                  </a:r>
                  <a:endParaRPr lang="en-CH" sz="1600" dirty="0"/>
                </a:p>
              </p:txBody>
            </p:sp>
            <p:sp>
              <p:nvSpPr>
                <p:cNvPr id="368" name="TextBox 367">
                  <a:extLst>
                    <a:ext uri="{FF2B5EF4-FFF2-40B4-BE49-F238E27FC236}">
                      <a16:creationId xmlns:a16="http://schemas.microsoft.com/office/drawing/2014/main" id="{F344AFE8-61D2-8266-5FC1-4D3944FCEFED}"/>
                    </a:ext>
                  </a:extLst>
                </p:cNvPr>
                <p:cNvSpPr txBox="1"/>
                <p:nvPr/>
              </p:nvSpPr>
              <p:spPr>
                <a:xfrm>
                  <a:off x="6821821" y="3064154"/>
                  <a:ext cx="417102" cy="338554"/>
                </a:xfrm>
                <a:prstGeom prst="rect">
                  <a:avLst/>
                </a:prstGeom>
                <a:noFill/>
              </p:spPr>
              <p:txBody>
                <a:bodyPr wrap="none" rtlCol="0">
                  <a:spAutoFit/>
                </a:bodyPr>
                <a:lstStyle/>
                <a:p>
                  <a:r>
                    <a:rPr lang="en" sz="1600" dirty="0">
                      <a:latin typeface="Google Sans"/>
                      <a:ea typeface="Google Sans"/>
                      <a:cs typeface="Google Sans"/>
                      <a:sym typeface="Google Sans"/>
                    </a:rPr>
                    <a:t>p7</a:t>
                  </a:r>
                  <a:endParaRPr lang="en-CH" sz="1600" dirty="0"/>
                </a:p>
              </p:txBody>
            </p:sp>
          </p:grpSp>
        </p:grpSp>
      </p:grpSp>
    </p:spTree>
    <p:custDataLst>
      <p:tags r:id="rId1"/>
    </p:custDataLst>
    <p:extLst>
      <p:ext uri="{BB962C8B-B14F-4D97-AF65-F5344CB8AC3E}">
        <p14:creationId xmlns:p14="http://schemas.microsoft.com/office/powerpoint/2010/main" val="3014656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196900" y="184375"/>
            <a:ext cx="875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Representing performance using Petri nets</a:t>
            </a:r>
            <a:endParaRPr dirty="0"/>
          </a:p>
        </p:txBody>
      </p:sp>
      <p:sp>
        <p:nvSpPr>
          <p:cNvPr id="342" name="Google Shape;342;p48"/>
          <p:cNvSpPr txBox="1">
            <a:spLocks noGrp="1"/>
          </p:cNvSpPr>
          <p:nvPr>
            <p:ph type="body" idx="1"/>
          </p:nvPr>
        </p:nvSpPr>
        <p:spPr>
          <a:xfrm>
            <a:off x="234700" y="1152150"/>
            <a:ext cx="8827200" cy="297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Wrote transition functions for each processing element in accelerator</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Models delay</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Modifies tokens for all dependent transitions</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Took 2-3 person days per accelerator</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Petri nets accurately predict throughput and latency</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Average error between </a:t>
            </a:r>
            <a:r>
              <a:rPr lang="en" sz="1900" b="1" dirty="0">
                <a:solidFill>
                  <a:schemeClr val="dk1"/>
                </a:solidFill>
              </a:rPr>
              <a:t>0.1 - 1.5%</a:t>
            </a:r>
            <a:r>
              <a:rPr lang="en" sz="1900" dirty="0">
                <a:solidFill>
                  <a:schemeClr val="dk1"/>
                </a:solidFill>
              </a:rPr>
              <a:t> across 4 accelerators</a:t>
            </a: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457200" lvl="0" indent="0" algn="l" rtl="0">
              <a:lnSpc>
                <a:spcPct val="100000"/>
              </a:lnSpc>
              <a:spcBef>
                <a:spcPts val="1000"/>
              </a:spcBef>
              <a:spcAft>
                <a:spcPts val="0"/>
              </a:spcAft>
              <a:buSzPct val="60000"/>
              <a:buNone/>
            </a:pPr>
            <a:endParaRPr sz="1900" dirty="0">
              <a:solidFill>
                <a:schemeClr val="dk1"/>
              </a:solidFill>
            </a:endParaRPr>
          </a:p>
        </p:txBody>
      </p:sp>
      <p:sp>
        <p:nvSpPr>
          <p:cNvPr id="2" name="Slide Number Placeholder 1">
            <a:extLst>
              <a:ext uri="{FF2B5EF4-FFF2-40B4-BE49-F238E27FC236}">
                <a16:creationId xmlns:a16="http://schemas.microsoft.com/office/drawing/2014/main" id="{7A2E03CD-F08E-A7B7-E780-3696A22A51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Performance IR is immediately useful</a:t>
            </a:r>
            <a:endParaRPr dirty="0"/>
          </a:p>
        </p:txBody>
      </p:sp>
      <p:sp>
        <p:nvSpPr>
          <p:cNvPr id="348" name="Google Shape;348;p49"/>
          <p:cNvSpPr txBox="1">
            <a:spLocks noGrp="1"/>
          </p:cNvSpPr>
          <p:nvPr>
            <p:ph type="body" idx="1"/>
          </p:nvPr>
        </p:nvSpPr>
        <p:spPr>
          <a:xfrm>
            <a:off x="234700" y="1152150"/>
            <a:ext cx="8909300" cy="29730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Added support for Petri net IR in TVM’s auto-tuning engine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Compiler uses Petri net to profile accelerator</a:t>
            </a:r>
          </a:p>
          <a:p>
            <a:pPr marL="457200" lvl="0" indent="-349250" algn="l" rtl="0">
              <a:lnSpc>
                <a:spcPct val="100000"/>
              </a:lnSpc>
              <a:spcBef>
                <a:spcPts val="1000"/>
              </a:spcBef>
              <a:spcAft>
                <a:spcPts val="0"/>
              </a:spcAft>
              <a:buClr>
                <a:schemeClr val="dk1"/>
              </a:buClr>
              <a:buSzPct val="60000"/>
              <a:buChar char="●"/>
            </a:pPr>
            <a:r>
              <a:rPr lang="en-GB" sz="1900" dirty="0">
                <a:solidFill>
                  <a:schemeClr val="dk1"/>
                </a:solidFill>
              </a:rPr>
              <a:t>Compared auto-tuning time to baseline using cycle-accurate simulation</a:t>
            </a: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Observed speedups of </a:t>
            </a:r>
            <a:r>
              <a:rPr lang="en" sz="1900" b="1" dirty="0">
                <a:solidFill>
                  <a:schemeClr val="dk1"/>
                </a:solidFill>
              </a:rPr>
              <a:t>2 -1,300x</a:t>
            </a:r>
            <a:endParaRPr lang="en"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Speedup since transition functions do not model semantics </a:t>
            </a: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457200" lvl="0" indent="0" algn="l" rtl="0">
              <a:lnSpc>
                <a:spcPct val="100000"/>
              </a:lnSpc>
              <a:spcBef>
                <a:spcPts val="1000"/>
              </a:spcBef>
              <a:spcAft>
                <a:spcPts val="0"/>
              </a:spcAft>
              <a:buSzPct val="60000"/>
              <a:buNone/>
            </a:pPr>
            <a:endParaRPr sz="1900" dirty="0">
              <a:solidFill>
                <a:schemeClr val="dk1"/>
              </a:solidFill>
            </a:endParaRPr>
          </a:p>
        </p:txBody>
      </p:sp>
      <p:sp>
        <p:nvSpPr>
          <p:cNvPr id="2" name="Slide Number Placeholder 1">
            <a:extLst>
              <a:ext uri="{FF2B5EF4-FFF2-40B4-BE49-F238E27FC236}">
                <a16:creationId xmlns:a16="http://schemas.microsoft.com/office/drawing/2014/main" id="{3B6C2E4D-895A-DD41-4A36-6BBA5AAFFD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Open Questions</a:t>
            </a:r>
            <a:endParaRPr dirty="0"/>
          </a:p>
        </p:txBody>
      </p:sp>
      <p:sp>
        <p:nvSpPr>
          <p:cNvPr id="2" name="Slide Number Placeholder 1">
            <a:extLst>
              <a:ext uri="{FF2B5EF4-FFF2-40B4-BE49-F238E27FC236}">
                <a16:creationId xmlns:a16="http://schemas.microsoft.com/office/drawing/2014/main" id="{4421B235-ECAA-51A1-15E5-AF310FC033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 name="Google Shape;348;p49">
            <a:extLst>
              <a:ext uri="{FF2B5EF4-FFF2-40B4-BE49-F238E27FC236}">
                <a16:creationId xmlns:a16="http://schemas.microsoft.com/office/drawing/2014/main" id="{FB874060-2F42-535F-3710-C3C58C564ADA}"/>
              </a:ext>
            </a:extLst>
          </p:cNvPr>
          <p:cNvSpPr txBox="1">
            <a:spLocks/>
          </p:cNvSpPr>
          <p:nvPr/>
        </p:nvSpPr>
        <p:spPr>
          <a:xfrm>
            <a:off x="234700" y="1152150"/>
            <a:ext cx="8909300" cy="297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49250">
              <a:lnSpc>
                <a:spcPct val="100000"/>
              </a:lnSpc>
              <a:spcBef>
                <a:spcPts val="1000"/>
              </a:spcBef>
              <a:buClr>
                <a:schemeClr val="dk1"/>
              </a:buClr>
              <a:buSzPct val="60000"/>
            </a:pPr>
            <a:r>
              <a:rPr lang="en-GB" sz="1900" dirty="0">
                <a:solidFill>
                  <a:schemeClr val="dk1"/>
                </a:solidFill>
              </a:rPr>
              <a:t>Are such interfaces feasible as accelerator complexity increases?</a:t>
            </a:r>
          </a:p>
          <a:p>
            <a:pPr lvl="1" indent="-349250">
              <a:lnSpc>
                <a:spcPct val="100000"/>
              </a:lnSpc>
              <a:buClr>
                <a:schemeClr val="dk1"/>
              </a:buClr>
              <a:buSzPct val="60000"/>
            </a:pPr>
            <a:r>
              <a:rPr lang="en-GB" sz="1900" dirty="0">
                <a:solidFill>
                  <a:schemeClr val="dk1"/>
                </a:solidFill>
              </a:rPr>
              <a:t>Challenge: dealing with external HW structures (e.g. interconnect)</a:t>
            </a:r>
            <a:endParaRPr lang="en-GB" sz="2300" dirty="0">
              <a:solidFill>
                <a:schemeClr val="dk1"/>
              </a:solidFill>
            </a:endParaRPr>
          </a:p>
          <a:p>
            <a:pPr indent="-349250">
              <a:lnSpc>
                <a:spcPct val="100000"/>
              </a:lnSpc>
              <a:spcBef>
                <a:spcPts val="1000"/>
              </a:spcBef>
              <a:buClr>
                <a:schemeClr val="dk1"/>
              </a:buClr>
              <a:buSzPct val="60000"/>
            </a:pPr>
            <a:r>
              <a:rPr lang="en-GB" sz="1900" dirty="0">
                <a:solidFill>
                  <a:schemeClr val="dk1"/>
                </a:solidFill>
              </a:rPr>
              <a:t>How should accelerator vendor produce such interfaces?</a:t>
            </a:r>
          </a:p>
          <a:p>
            <a:pPr lvl="1" indent="-349250">
              <a:lnSpc>
                <a:spcPct val="100000"/>
              </a:lnSpc>
              <a:buClr>
                <a:schemeClr val="dk1"/>
              </a:buClr>
              <a:buSzPct val="60000"/>
            </a:pPr>
            <a:r>
              <a:rPr lang="en-GB" sz="1900" dirty="0">
                <a:solidFill>
                  <a:schemeClr val="dk1"/>
                </a:solidFill>
              </a:rPr>
              <a:t>Challenge: can interfaces be extracted automatically? </a:t>
            </a:r>
          </a:p>
          <a:p>
            <a:pPr indent="-349250">
              <a:lnSpc>
                <a:spcPct val="100000"/>
              </a:lnSpc>
              <a:spcBef>
                <a:spcPts val="1000"/>
              </a:spcBef>
              <a:buClr>
                <a:schemeClr val="dk1"/>
              </a:buClr>
              <a:buSzPct val="60000"/>
            </a:pPr>
            <a:r>
              <a:rPr lang="en-GB" sz="1900" dirty="0">
                <a:solidFill>
                  <a:schemeClr val="dk1"/>
                </a:solidFill>
              </a:rPr>
              <a:t>How to use interfaces to reason about end-to-end performance?</a:t>
            </a:r>
          </a:p>
          <a:p>
            <a:pPr lvl="1" indent="-349250">
              <a:lnSpc>
                <a:spcPct val="100000"/>
              </a:lnSpc>
              <a:buClr>
                <a:schemeClr val="dk1"/>
              </a:buClr>
              <a:buSzPct val="60000"/>
            </a:pPr>
            <a:r>
              <a:rPr lang="en-GB" sz="1900" dirty="0">
                <a:solidFill>
                  <a:schemeClr val="dk1"/>
                </a:solidFill>
              </a:rPr>
              <a:t>Challenge: end-to-end performance is application specific</a:t>
            </a:r>
          </a:p>
          <a:p>
            <a:pPr marL="0" indent="0">
              <a:lnSpc>
                <a:spcPct val="100000"/>
              </a:lnSpc>
              <a:buSzPct val="60000"/>
              <a:buFont typeface="Google Sans"/>
              <a:buNone/>
            </a:pPr>
            <a:endParaRPr lang="en-GB" sz="1900" dirty="0">
              <a:solidFill>
                <a:schemeClr val="dk1"/>
              </a:solidFill>
            </a:endParaRPr>
          </a:p>
          <a:p>
            <a:pPr indent="0">
              <a:lnSpc>
                <a:spcPct val="100000"/>
              </a:lnSpc>
              <a:spcBef>
                <a:spcPts val="1000"/>
              </a:spcBef>
              <a:buSzPct val="60000"/>
              <a:buFont typeface="Google Sans"/>
              <a:buNone/>
            </a:pPr>
            <a:endParaRPr lang="en-GB" sz="1900"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p:cNvSpPr/>
          <p:nvPr/>
        </p:nvSpPr>
        <p:spPr>
          <a:xfrm>
            <a:off x="566100" y="1455835"/>
            <a:ext cx="8011800" cy="715485"/>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Google Sans"/>
                <a:ea typeface="Google Sans"/>
                <a:cs typeface="Google Sans"/>
                <a:sym typeface="Google Sans"/>
              </a:rPr>
              <a:t>Performance interfaces for hardware accelerators are </a:t>
            </a:r>
            <a:r>
              <a:rPr lang="en" sz="3600" b="1" dirty="0">
                <a:solidFill>
                  <a:srgbClr val="EA4335"/>
                </a:solidFill>
                <a:latin typeface="Google Sans"/>
                <a:ea typeface="Google Sans"/>
                <a:cs typeface="Google Sans"/>
                <a:sym typeface="Google Sans"/>
              </a:rPr>
              <a:t>necessary</a:t>
            </a:r>
            <a:r>
              <a:rPr lang="en" sz="3600" b="1" dirty="0">
                <a:latin typeface="Google Sans"/>
                <a:ea typeface="Google Sans"/>
                <a:cs typeface="Google Sans"/>
                <a:sym typeface="Google Sans"/>
              </a:rPr>
              <a:t> and </a:t>
            </a:r>
            <a:r>
              <a:rPr lang="en" sz="3600" b="1" dirty="0">
                <a:solidFill>
                  <a:srgbClr val="EA4335"/>
                </a:solidFill>
                <a:latin typeface="Google Sans"/>
                <a:ea typeface="Google Sans"/>
                <a:cs typeface="Google Sans"/>
                <a:sym typeface="Google Sans"/>
              </a:rPr>
              <a:t>feasible</a:t>
            </a:r>
            <a:endParaRPr sz="3600" b="1" dirty="0">
              <a:solidFill>
                <a:srgbClr val="EA4335"/>
              </a:solidFill>
              <a:latin typeface="Google Sans"/>
              <a:ea typeface="Google Sans"/>
              <a:cs typeface="Google Sans"/>
              <a:sym typeface="Google Sans"/>
            </a:endParaRPr>
          </a:p>
        </p:txBody>
      </p:sp>
      <p:graphicFrame>
        <p:nvGraphicFramePr>
          <p:cNvPr id="6" name="Google Shape;254;p41">
            <a:extLst>
              <a:ext uri="{FF2B5EF4-FFF2-40B4-BE49-F238E27FC236}">
                <a16:creationId xmlns:a16="http://schemas.microsoft.com/office/drawing/2014/main" id="{BB38C187-999E-B460-7FFB-3C7D6512695A}"/>
              </a:ext>
            </a:extLst>
          </p:cNvPr>
          <p:cNvGraphicFramePr/>
          <p:nvPr>
            <p:extLst>
              <p:ext uri="{D42A27DB-BD31-4B8C-83A1-F6EECF244321}">
                <p14:modId xmlns:p14="http://schemas.microsoft.com/office/powerpoint/2010/main" val="4101729881"/>
              </p:ext>
            </p:extLst>
          </p:nvPr>
        </p:nvGraphicFramePr>
        <p:xfrm>
          <a:off x="623847" y="3143325"/>
          <a:ext cx="2252512" cy="1062327"/>
        </p:xfrm>
        <a:graphic>
          <a:graphicData uri="http://schemas.openxmlformats.org/drawingml/2006/table">
            <a:tbl>
              <a:tblPr>
                <a:noFill/>
                <a:tableStyleId>{790FF13C-F36E-4B79-A5F8-2B7E25CB07E2}</a:tableStyleId>
              </a:tblPr>
              <a:tblGrid>
                <a:gridCol w="2252512">
                  <a:extLst>
                    <a:ext uri="{9D8B030D-6E8A-4147-A177-3AD203B41FA5}">
                      <a16:colId xmlns:a16="http://schemas.microsoft.com/office/drawing/2014/main" val="20000"/>
                    </a:ext>
                  </a:extLst>
                </a:gridCol>
              </a:tblGrid>
              <a:tr h="361249">
                <a:tc>
                  <a:txBody>
                    <a:bodyPr/>
                    <a:lstStyle/>
                    <a:p>
                      <a:pPr marL="0" lvl="0" indent="0" algn="l" rtl="0">
                        <a:spcBef>
                          <a:spcPts val="0"/>
                        </a:spcBef>
                        <a:spcAft>
                          <a:spcPts val="0"/>
                        </a:spcAft>
                        <a:buNone/>
                      </a:pPr>
                      <a:r>
                        <a:rPr lang="en" sz="1200" dirty="0">
                          <a:latin typeface="Google Sans Medium"/>
                          <a:ea typeface="Google Sans Medium"/>
                          <a:cs typeface="Google Sans Medium"/>
                          <a:sym typeface="Google Sans Medium"/>
                        </a:rPr>
                        <a:t>JPEG decoder</a:t>
                      </a:r>
                      <a:endParaRPr sz="1200" dirty="0">
                        <a:latin typeface="Google Sans Medium"/>
                        <a:ea typeface="Google Sans Medium"/>
                        <a:cs typeface="Google Sans Medium"/>
                        <a:sym typeface="Google Sans Medium"/>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EEEEE"/>
                    </a:solidFill>
                  </a:tcPr>
                </a:tc>
                <a:extLst>
                  <a:ext uri="{0D108BD9-81ED-4DB2-BD59-A6C34878D82A}">
                    <a16:rowId xmlns:a16="http://schemas.microsoft.com/office/drawing/2014/main" val="10000"/>
                  </a:ext>
                </a:extLst>
              </a:tr>
              <a:tr h="696597">
                <a:tc>
                  <a:txBody>
                    <a:bodyPr/>
                    <a:lstStyle/>
                    <a:p>
                      <a:pPr marL="0" lvl="0" indent="0" algn="ctr" rtl="0">
                        <a:spcBef>
                          <a:spcPts val="0"/>
                        </a:spcBef>
                        <a:spcAft>
                          <a:spcPts val="0"/>
                        </a:spcAft>
                        <a:buNone/>
                      </a:pPr>
                      <a:r>
                        <a:rPr lang="en" sz="1100" dirty="0">
                          <a:latin typeface="Google Sans"/>
                          <a:ea typeface="Google Sans"/>
                          <a:cs typeface="Google Sans"/>
                          <a:sym typeface="Google Sans"/>
                        </a:rPr>
                        <a:t>Latency is inversely (linearly) proportional to the input image’s compression ratio</a:t>
                      </a:r>
                      <a:endParaRPr sz="1100" dirty="0">
                        <a:solidFill>
                          <a:srgbClr val="000000"/>
                        </a:solidFill>
                        <a:latin typeface="Google Sans"/>
                        <a:ea typeface="Google Sans"/>
                        <a:cs typeface="Google Sans"/>
                        <a:sym typeface="Google Sans"/>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443" name="Group 442">
            <a:extLst>
              <a:ext uri="{FF2B5EF4-FFF2-40B4-BE49-F238E27FC236}">
                <a16:creationId xmlns:a16="http://schemas.microsoft.com/office/drawing/2014/main" id="{8C7D4134-C305-E624-8DAF-C6E65FCE9143}"/>
              </a:ext>
            </a:extLst>
          </p:cNvPr>
          <p:cNvGrpSpPr/>
          <p:nvPr/>
        </p:nvGrpSpPr>
        <p:grpSpPr>
          <a:xfrm>
            <a:off x="2897537" y="3143324"/>
            <a:ext cx="2569934" cy="1062534"/>
            <a:chOff x="3172489" y="3143324"/>
            <a:chExt cx="2569934" cy="1062534"/>
          </a:xfrm>
        </p:grpSpPr>
        <p:sp>
          <p:nvSpPr>
            <p:cNvPr id="436" name="TextBox 435">
              <a:extLst>
                <a:ext uri="{FF2B5EF4-FFF2-40B4-BE49-F238E27FC236}">
                  <a16:creationId xmlns:a16="http://schemas.microsoft.com/office/drawing/2014/main" id="{DAA70C00-4FAE-17A3-912A-91CB594BCC68}"/>
                </a:ext>
              </a:extLst>
            </p:cNvPr>
            <p:cNvSpPr txBox="1"/>
            <p:nvPr/>
          </p:nvSpPr>
          <p:spPr>
            <a:xfrm>
              <a:off x="3172489" y="3313306"/>
              <a:ext cx="2569934" cy="892552"/>
            </a:xfrm>
            <a:prstGeom prst="rect">
              <a:avLst/>
            </a:prstGeom>
            <a:noFill/>
          </p:spPr>
          <p:txBody>
            <a:bodyPr wrap="square" rtlCol="0">
              <a:spAutoFit/>
            </a:bodyPr>
            <a:lstStyle/>
            <a:p>
              <a:pPr marL="457200" lvl="0" indent="0" algn="l" rtl="0">
                <a:lnSpc>
                  <a:spcPct val="100000"/>
                </a:lnSpc>
                <a:spcBef>
                  <a:spcPts val="0"/>
                </a:spcBef>
                <a:spcAft>
                  <a:spcPts val="0"/>
                </a:spcAft>
                <a:buNone/>
              </a:pPr>
              <a:r>
                <a:rPr lang="en-GB" sz="1000" dirty="0">
                  <a:solidFill>
                    <a:srgbClr val="0000FF"/>
                  </a:solidFill>
                  <a:latin typeface="Fira Code"/>
                  <a:ea typeface="Fira Code"/>
                  <a:cs typeface="Fira Code"/>
                  <a:sym typeface="Fira Code"/>
                </a:rPr>
                <a:t>def</a:t>
              </a:r>
              <a:r>
                <a:rPr lang="en-GB" sz="1000" dirty="0">
                  <a:solidFill>
                    <a:schemeClr val="dk1"/>
                  </a:solidFill>
                  <a:latin typeface="Fira Code"/>
                  <a:ea typeface="Fira Code"/>
                  <a:cs typeface="Fira Code"/>
                  <a:sym typeface="Fira Code"/>
                </a:rPr>
                <a:t> latency_jpeg(img):</a:t>
              </a:r>
            </a:p>
            <a:p>
              <a:pPr marL="457200" lvl="0" indent="0" algn="l" rtl="0">
                <a:lnSpc>
                  <a:spcPct val="100000"/>
                </a:lnSpc>
                <a:spcBef>
                  <a:spcPts val="0"/>
                </a:spcBef>
                <a:spcAft>
                  <a:spcPts val="0"/>
                </a:spcAft>
                <a:buNone/>
              </a:pPr>
              <a:r>
                <a:rPr lang="en-GB" sz="1000" dirty="0">
                  <a:solidFill>
                    <a:schemeClr val="dk1"/>
                  </a:solidFill>
                  <a:latin typeface="Fira Code"/>
                  <a:ea typeface="Fira Code"/>
                  <a:cs typeface="Fira Code"/>
                  <a:sym typeface="Fira Code"/>
                </a:rPr>
                <a:t>  size = img.orig_size/64</a:t>
              </a:r>
            </a:p>
            <a:p>
              <a:pPr marL="457200" lvl="0" indent="0" algn="l" rtl="0">
                <a:lnSpc>
                  <a:spcPct val="100000"/>
                </a:lnSpc>
                <a:spcBef>
                  <a:spcPts val="0"/>
                </a:spcBef>
                <a:spcAft>
                  <a:spcPts val="0"/>
                </a:spcAft>
                <a:buNone/>
              </a:pPr>
              <a:r>
                <a:rPr lang="en-GB" sz="1000" dirty="0">
                  <a:solidFill>
                    <a:schemeClr val="dk1"/>
                  </a:solidFill>
                  <a:latin typeface="Fira Code"/>
                  <a:ea typeface="Fira Code"/>
                  <a:cs typeface="Fira Code"/>
                  <a:sym typeface="Fira Code"/>
                </a:rPr>
                <a:t>  </a:t>
              </a:r>
              <a:r>
                <a:rPr lang="en-GB" sz="1000" dirty="0">
                  <a:solidFill>
                    <a:srgbClr val="0000FF"/>
                  </a:solidFill>
                  <a:latin typeface="Fira Code"/>
                  <a:ea typeface="Fira Code"/>
                  <a:cs typeface="Fira Code"/>
                  <a:sym typeface="Fira Code"/>
                </a:rPr>
                <a:t>return max</a:t>
              </a:r>
              <a:r>
                <a:rPr lang="en-GB" sz="1000" dirty="0">
                  <a:solidFill>
                    <a:schemeClr val="dk1"/>
                  </a:solidFill>
                  <a:latin typeface="Fira Code"/>
                  <a:ea typeface="Fira Code"/>
                  <a:cs typeface="Fira Code"/>
                  <a:sym typeface="Fira Code"/>
                </a:rPr>
                <a:t> (size*136.5,</a:t>
              </a:r>
            </a:p>
            <a:p>
              <a:pPr marL="457200" lvl="0" indent="0" algn="l" rtl="0">
                <a:lnSpc>
                  <a:spcPct val="100000"/>
                </a:lnSpc>
                <a:spcBef>
                  <a:spcPts val="0"/>
                </a:spcBef>
                <a:spcAft>
                  <a:spcPts val="0"/>
                </a:spcAft>
                <a:buNone/>
              </a:pPr>
              <a:r>
                <a:rPr lang="en-GB" sz="1000" dirty="0">
                  <a:solidFill>
                    <a:schemeClr val="dk1"/>
                  </a:solidFill>
                  <a:latin typeface="Fira Code"/>
                  <a:ea typeface="Fira Code"/>
                  <a:cs typeface="Fira Code"/>
                  <a:sym typeface="Fira Code"/>
                </a:rPr>
                <a:t>              ……)</a:t>
              </a:r>
            </a:p>
            <a:p>
              <a:endParaRPr lang="en-CH" sz="1200" dirty="0"/>
            </a:p>
          </p:txBody>
        </p:sp>
        <p:sp>
          <p:nvSpPr>
            <p:cNvPr id="426" name="Snip Single Corner of Rectangle 425">
              <a:extLst>
                <a:ext uri="{FF2B5EF4-FFF2-40B4-BE49-F238E27FC236}">
                  <a16:creationId xmlns:a16="http://schemas.microsoft.com/office/drawing/2014/main" id="{EC457443-A76D-44E9-3135-186C321A753F}"/>
                </a:ext>
              </a:extLst>
            </p:cNvPr>
            <p:cNvSpPr/>
            <p:nvPr/>
          </p:nvSpPr>
          <p:spPr>
            <a:xfrm>
              <a:off x="3650914" y="3143325"/>
              <a:ext cx="2084352" cy="1057846"/>
            </a:xfrm>
            <a:prstGeom prst="snip1Rect">
              <a:avLst>
                <a:gd name="adj" fmla="val 23778"/>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28" name="Straight Connector 427">
              <a:extLst>
                <a:ext uri="{FF2B5EF4-FFF2-40B4-BE49-F238E27FC236}">
                  <a16:creationId xmlns:a16="http://schemas.microsoft.com/office/drawing/2014/main" id="{E69A33D0-4EDD-A358-2B00-EE82E36245A3}"/>
                </a:ext>
              </a:extLst>
            </p:cNvPr>
            <p:cNvCxnSpPr>
              <a:cxnSpLocks/>
            </p:cNvCxnSpPr>
            <p:nvPr/>
          </p:nvCxnSpPr>
          <p:spPr>
            <a:xfrm>
              <a:off x="5495279" y="3143324"/>
              <a:ext cx="0" cy="257683"/>
            </a:xfrm>
            <a:prstGeom prst="line">
              <a:avLst/>
            </a:prstGeom>
            <a:ln w="19050"/>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779AB411-56AD-C0FD-38D3-173E9CFB6383}"/>
                </a:ext>
              </a:extLst>
            </p:cNvPr>
            <p:cNvCxnSpPr>
              <a:cxnSpLocks/>
            </p:cNvCxnSpPr>
            <p:nvPr/>
          </p:nvCxnSpPr>
          <p:spPr>
            <a:xfrm>
              <a:off x="5495279" y="3401007"/>
              <a:ext cx="23998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44" name="Google Shape;319;p46">
            <a:extLst>
              <a:ext uri="{FF2B5EF4-FFF2-40B4-BE49-F238E27FC236}">
                <a16:creationId xmlns:a16="http://schemas.microsoft.com/office/drawing/2014/main" id="{92E6DA98-798D-5286-5A91-554BDBE762F6}"/>
              </a:ext>
            </a:extLst>
          </p:cNvPr>
          <p:cNvSpPr txBox="1"/>
          <p:nvPr/>
        </p:nvSpPr>
        <p:spPr>
          <a:xfrm>
            <a:off x="495953" y="4201170"/>
            <a:ext cx="25083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Google Sans"/>
                <a:ea typeface="Google Sans"/>
                <a:cs typeface="Google Sans"/>
                <a:sym typeface="Google Sans"/>
              </a:rPr>
              <a:t>Natural language text</a:t>
            </a:r>
            <a:endParaRPr sz="1600" dirty="0">
              <a:latin typeface="Google Sans"/>
              <a:ea typeface="Google Sans"/>
              <a:cs typeface="Google Sans"/>
              <a:sym typeface="Google Sans"/>
            </a:endParaRPr>
          </a:p>
        </p:txBody>
      </p:sp>
      <p:sp>
        <p:nvSpPr>
          <p:cNvPr id="445" name="Google Shape;319;p46">
            <a:extLst>
              <a:ext uri="{FF2B5EF4-FFF2-40B4-BE49-F238E27FC236}">
                <a16:creationId xmlns:a16="http://schemas.microsoft.com/office/drawing/2014/main" id="{244113A7-1E08-2818-E692-0E5C314303D7}"/>
              </a:ext>
            </a:extLst>
          </p:cNvPr>
          <p:cNvSpPr txBox="1"/>
          <p:nvPr/>
        </p:nvSpPr>
        <p:spPr>
          <a:xfrm>
            <a:off x="3199500" y="4205652"/>
            <a:ext cx="25083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Google Sans"/>
                <a:ea typeface="Google Sans"/>
                <a:cs typeface="Google Sans"/>
                <a:sym typeface="Google Sans"/>
              </a:rPr>
              <a:t>Simple programs</a:t>
            </a:r>
            <a:endParaRPr sz="1600" dirty="0">
              <a:latin typeface="Google Sans"/>
              <a:ea typeface="Google Sans"/>
              <a:cs typeface="Google Sans"/>
              <a:sym typeface="Google Sans"/>
            </a:endParaRPr>
          </a:p>
        </p:txBody>
      </p:sp>
      <p:sp>
        <p:nvSpPr>
          <p:cNvPr id="446" name="Google Shape;319;p46">
            <a:extLst>
              <a:ext uri="{FF2B5EF4-FFF2-40B4-BE49-F238E27FC236}">
                <a16:creationId xmlns:a16="http://schemas.microsoft.com/office/drawing/2014/main" id="{1194B40F-1025-2399-BA20-34B8453FE9B9}"/>
              </a:ext>
            </a:extLst>
          </p:cNvPr>
          <p:cNvSpPr txBox="1"/>
          <p:nvPr/>
        </p:nvSpPr>
        <p:spPr>
          <a:xfrm>
            <a:off x="5645536" y="4196416"/>
            <a:ext cx="3285395"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Google Sans"/>
                <a:ea typeface="Google Sans"/>
                <a:cs typeface="Google Sans"/>
                <a:sym typeface="Google Sans"/>
              </a:rPr>
              <a:t>Performance IR using Petri nets</a:t>
            </a:r>
            <a:endParaRPr sz="1600" dirty="0">
              <a:latin typeface="Google Sans"/>
              <a:ea typeface="Google Sans"/>
              <a:cs typeface="Google Sans"/>
              <a:sym typeface="Google Sans"/>
            </a:endParaRPr>
          </a:p>
        </p:txBody>
      </p:sp>
      <p:sp>
        <p:nvSpPr>
          <p:cNvPr id="447" name="Slide Number Placeholder 446">
            <a:extLst>
              <a:ext uri="{FF2B5EF4-FFF2-40B4-BE49-F238E27FC236}">
                <a16:creationId xmlns:a16="http://schemas.microsoft.com/office/drawing/2014/main" id="{400F0892-B43A-70E7-BBE4-D69DF96533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22" name="Rectangle 521">
            <a:extLst>
              <a:ext uri="{FF2B5EF4-FFF2-40B4-BE49-F238E27FC236}">
                <a16:creationId xmlns:a16="http://schemas.microsoft.com/office/drawing/2014/main" id="{01A08CF9-3734-4F0B-76A3-3EB8195A129F}"/>
              </a:ext>
            </a:extLst>
          </p:cNvPr>
          <p:cNvSpPr/>
          <p:nvPr/>
        </p:nvSpPr>
        <p:spPr>
          <a:xfrm>
            <a:off x="5903801" y="3143705"/>
            <a:ext cx="2712408" cy="10527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92" name="Group 491">
            <a:extLst>
              <a:ext uri="{FF2B5EF4-FFF2-40B4-BE49-F238E27FC236}">
                <a16:creationId xmlns:a16="http://schemas.microsoft.com/office/drawing/2014/main" id="{CA60E05A-474F-9E6E-B563-3454CA4F1533}"/>
              </a:ext>
            </a:extLst>
          </p:cNvPr>
          <p:cNvGrpSpPr/>
          <p:nvPr/>
        </p:nvGrpSpPr>
        <p:grpSpPr>
          <a:xfrm>
            <a:off x="5954374" y="3185931"/>
            <a:ext cx="2623309" cy="995410"/>
            <a:chOff x="2678906" y="2727165"/>
            <a:chExt cx="4456855" cy="1796695"/>
          </a:xfrm>
        </p:grpSpPr>
        <p:sp>
          <p:nvSpPr>
            <p:cNvPr id="493" name="Oval 492">
              <a:extLst>
                <a:ext uri="{FF2B5EF4-FFF2-40B4-BE49-F238E27FC236}">
                  <a16:creationId xmlns:a16="http://schemas.microsoft.com/office/drawing/2014/main" id="{86CC832B-1D96-E739-3B03-B46A07A215FE}"/>
                </a:ext>
              </a:extLst>
            </p:cNvPr>
            <p:cNvSpPr>
              <a:spLocks noChangeAspect="1"/>
            </p:cNvSpPr>
            <p:nvPr/>
          </p:nvSpPr>
          <p:spPr>
            <a:xfrm>
              <a:off x="3585467"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4" name="Rectangle 493">
              <a:extLst>
                <a:ext uri="{FF2B5EF4-FFF2-40B4-BE49-F238E27FC236}">
                  <a16:creationId xmlns:a16="http://schemas.microsoft.com/office/drawing/2014/main" id="{FC4DF45D-A7CD-1ECD-E135-26F18BD842B1}"/>
                </a:ext>
              </a:extLst>
            </p:cNvPr>
            <p:cNvSpPr/>
            <p:nvPr/>
          </p:nvSpPr>
          <p:spPr>
            <a:xfrm>
              <a:off x="4265788"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5" name="Oval 494">
              <a:extLst>
                <a:ext uri="{FF2B5EF4-FFF2-40B4-BE49-F238E27FC236}">
                  <a16:creationId xmlns:a16="http://schemas.microsoft.com/office/drawing/2014/main" id="{E512D696-1916-9238-4566-84236F056001}"/>
                </a:ext>
              </a:extLst>
            </p:cNvPr>
            <p:cNvSpPr>
              <a:spLocks noChangeAspect="1"/>
            </p:cNvSpPr>
            <p:nvPr/>
          </p:nvSpPr>
          <p:spPr>
            <a:xfrm>
              <a:off x="4760118"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6" name="Rectangle 495">
              <a:extLst>
                <a:ext uri="{FF2B5EF4-FFF2-40B4-BE49-F238E27FC236}">
                  <a16:creationId xmlns:a16="http://schemas.microsoft.com/office/drawing/2014/main" id="{3A9C7D6D-6DE1-DC82-00D2-F51FD7AE6FB2}"/>
                </a:ext>
              </a:extLst>
            </p:cNvPr>
            <p:cNvSpPr/>
            <p:nvPr/>
          </p:nvSpPr>
          <p:spPr>
            <a:xfrm>
              <a:off x="5440439"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97" name="Group 496">
              <a:extLst>
                <a:ext uri="{FF2B5EF4-FFF2-40B4-BE49-F238E27FC236}">
                  <a16:creationId xmlns:a16="http://schemas.microsoft.com/office/drawing/2014/main" id="{EBC5E947-C19C-C4EE-4F3D-283861480DE2}"/>
                </a:ext>
              </a:extLst>
            </p:cNvPr>
            <p:cNvGrpSpPr/>
            <p:nvPr/>
          </p:nvGrpSpPr>
          <p:grpSpPr>
            <a:xfrm>
              <a:off x="2678906" y="2727165"/>
              <a:ext cx="4456855" cy="1621675"/>
              <a:chOff x="2678906" y="2727165"/>
              <a:chExt cx="4456855" cy="1621675"/>
            </a:xfrm>
          </p:grpSpPr>
          <p:sp>
            <p:nvSpPr>
              <p:cNvPr id="498" name="Oval 497">
                <a:extLst>
                  <a:ext uri="{FF2B5EF4-FFF2-40B4-BE49-F238E27FC236}">
                    <a16:creationId xmlns:a16="http://schemas.microsoft.com/office/drawing/2014/main" id="{8E4F6839-4AF1-4698-988A-A5C506A0AE09}"/>
                  </a:ext>
                </a:extLst>
              </p:cNvPr>
              <p:cNvSpPr>
                <a:spLocks noChangeAspect="1"/>
              </p:cNvSpPr>
              <p:nvPr/>
            </p:nvSpPr>
            <p:spPr>
              <a:xfrm>
                <a:off x="2678906"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9" name="Rectangle 498">
                <a:extLst>
                  <a:ext uri="{FF2B5EF4-FFF2-40B4-BE49-F238E27FC236}">
                    <a16:creationId xmlns:a16="http://schemas.microsoft.com/office/drawing/2014/main" id="{01843F84-B67E-557B-885F-E68514F41B33}"/>
                  </a:ext>
                </a:extLst>
              </p:cNvPr>
              <p:cNvSpPr/>
              <p:nvPr/>
            </p:nvSpPr>
            <p:spPr>
              <a:xfrm>
                <a:off x="3264693"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0" name="Oval 499">
                <a:extLst>
                  <a:ext uri="{FF2B5EF4-FFF2-40B4-BE49-F238E27FC236}">
                    <a16:creationId xmlns:a16="http://schemas.microsoft.com/office/drawing/2014/main" id="{B213EDF2-84D4-3813-7B08-68376101D1D0}"/>
                  </a:ext>
                </a:extLst>
              </p:cNvPr>
              <p:cNvSpPr>
                <a:spLocks noChangeAspect="1"/>
              </p:cNvSpPr>
              <p:nvPr/>
            </p:nvSpPr>
            <p:spPr>
              <a:xfrm>
                <a:off x="3895726" y="2776188"/>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1" name="Oval 500">
                <a:extLst>
                  <a:ext uri="{FF2B5EF4-FFF2-40B4-BE49-F238E27FC236}">
                    <a16:creationId xmlns:a16="http://schemas.microsoft.com/office/drawing/2014/main" id="{B261504F-1E8A-4A89-584C-D1E8E848EB52}"/>
                  </a:ext>
                </a:extLst>
              </p:cNvPr>
              <p:cNvSpPr>
                <a:spLocks noChangeAspect="1"/>
              </p:cNvSpPr>
              <p:nvPr/>
            </p:nvSpPr>
            <p:spPr>
              <a:xfrm>
                <a:off x="3796558"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2" name="Rectangle 501">
                <a:extLst>
                  <a:ext uri="{FF2B5EF4-FFF2-40B4-BE49-F238E27FC236}">
                    <a16:creationId xmlns:a16="http://schemas.microsoft.com/office/drawing/2014/main" id="{28D84A90-F53A-5BE7-D3CB-1F73FC5CD534}"/>
                  </a:ext>
                </a:extLst>
              </p:cNvPr>
              <p:cNvSpPr/>
              <p:nvPr/>
            </p:nvSpPr>
            <p:spPr>
              <a:xfrm>
                <a:off x="4760118" y="2727165"/>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3" name="Rectangle 502">
                <a:extLst>
                  <a:ext uri="{FF2B5EF4-FFF2-40B4-BE49-F238E27FC236}">
                    <a16:creationId xmlns:a16="http://schemas.microsoft.com/office/drawing/2014/main" id="{C4AA27D2-4E19-8BD5-FCD3-269CB75E75AA}"/>
                  </a:ext>
                </a:extLst>
              </p:cNvPr>
              <p:cNvSpPr/>
              <p:nvPr/>
            </p:nvSpPr>
            <p:spPr>
              <a:xfrm>
                <a:off x="4570591"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4" name="Oval 503">
                <a:extLst>
                  <a:ext uri="{FF2B5EF4-FFF2-40B4-BE49-F238E27FC236}">
                    <a16:creationId xmlns:a16="http://schemas.microsoft.com/office/drawing/2014/main" id="{6E6B6BBD-BF59-2D65-71D2-764CBB5FDB39}"/>
                  </a:ext>
                </a:extLst>
              </p:cNvPr>
              <p:cNvSpPr>
                <a:spLocks noChangeAspect="1"/>
              </p:cNvSpPr>
              <p:nvPr/>
            </p:nvSpPr>
            <p:spPr>
              <a:xfrm>
                <a:off x="5775227"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5" name="Rectangle 504">
                <a:extLst>
                  <a:ext uri="{FF2B5EF4-FFF2-40B4-BE49-F238E27FC236}">
                    <a16:creationId xmlns:a16="http://schemas.microsoft.com/office/drawing/2014/main" id="{C20E1471-36EE-A61E-A28C-A9BEACE3BE10}"/>
                  </a:ext>
                </a:extLst>
              </p:cNvPr>
              <p:cNvSpPr/>
              <p:nvPr/>
            </p:nvSpPr>
            <p:spPr>
              <a:xfrm>
                <a:off x="6403178"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6" name="Oval 505">
                <a:extLst>
                  <a:ext uri="{FF2B5EF4-FFF2-40B4-BE49-F238E27FC236}">
                    <a16:creationId xmlns:a16="http://schemas.microsoft.com/office/drawing/2014/main" id="{27B04A34-CE95-F6BA-8957-83B3F28CCA5C}"/>
                  </a:ext>
                </a:extLst>
              </p:cNvPr>
              <p:cNvSpPr>
                <a:spLocks noChangeAspect="1"/>
              </p:cNvSpPr>
              <p:nvPr/>
            </p:nvSpPr>
            <p:spPr>
              <a:xfrm>
                <a:off x="6885035"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07" name="Straight Arrow Connector 506">
                <a:extLst>
                  <a:ext uri="{FF2B5EF4-FFF2-40B4-BE49-F238E27FC236}">
                    <a16:creationId xmlns:a16="http://schemas.microsoft.com/office/drawing/2014/main" id="{3CDC5F58-3809-F563-90B6-C244DD551077}"/>
                  </a:ext>
                </a:extLst>
              </p:cNvPr>
              <p:cNvCxnSpPr>
                <a:cxnSpLocks/>
                <a:stCxn id="498" idx="6"/>
                <a:endCxn id="499" idx="1"/>
              </p:cNvCxnSpPr>
              <p:nvPr/>
            </p:nvCxnSpPr>
            <p:spPr>
              <a:xfrm flipV="1">
                <a:off x="2929632" y="3575889"/>
                <a:ext cx="335061"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57E248B7-8D7E-D3CA-90E6-60781C2A92D6}"/>
                  </a:ext>
                </a:extLst>
              </p:cNvPr>
              <p:cNvCxnSpPr>
                <a:cxnSpLocks/>
                <a:stCxn id="499" idx="3"/>
                <a:endCxn id="500" idx="3"/>
              </p:cNvCxnSpPr>
              <p:nvPr/>
            </p:nvCxnSpPr>
            <p:spPr>
              <a:xfrm flipV="1">
                <a:off x="3372693" y="2991283"/>
                <a:ext cx="559751" cy="58460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D5E0EF7E-83B3-94B4-2B95-1C082F8C4924}"/>
                  </a:ext>
                </a:extLst>
              </p:cNvPr>
              <p:cNvCxnSpPr>
                <a:cxnSpLocks/>
                <a:stCxn id="499" idx="3"/>
                <a:endCxn id="501" idx="2"/>
              </p:cNvCxnSpPr>
              <p:nvPr/>
            </p:nvCxnSpPr>
            <p:spPr>
              <a:xfrm>
                <a:off x="3372693" y="3575889"/>
                <a:ext cx="423865"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F9EEAC1C-A9EF-144E-41C2-446778E5F5D7}"/>
                  </a:ext>
                </a:extLst>
              </p:cNvPr>
              <p:cNvCxnSpPr>
                <a:cxnSpLocks/>
                <a:stCxn id="499" idx="3"/>
                <a:endCxn id="493" idx="2"/>
              </p:cNvCxnSpPr>
              <p:nvPr/>
            </p:nvCxnSpPr>
            <p:spPr>
              <a:xfrm>
                <a:off x="3372693" y="3575889"/>
                <a:ext cx="212774" cy="77295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9ED22F92-F69B-659B-B722-C5DB442D4406}"/>
                  </a:ext>
                </a:extLst>
              </p:cNvPr>
              <p:cNvCxnSpPr>
                <a:cxnSpLocks/>
                <a:stCxn id="500" idx="6"/>
                <a:endCxn id="502" idx="1"/>
              </p:cNvCxnSpPr>
              <p:nvPr/>
            </p:nvCxnSpPr>
            <p:spPr>
              <a:xfrm flipV="1">
                <a:off x="4146452" y="2902187"/>
                <a:ext cx="613666"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BC68234E-D3E1-CB6C-A40A-A0A392F7EFF1}"/>
                  </a:ext>
                </a:extLst>
              </p:cNvPr>
              <p:cNvCxnSpPr>
                <a:cxnSpLocks/>
                <a:stCxn id="502" idx="3"/>
                <a:endCxn id="504" idx="1"/>
              </p:cNvCxnSpPr>
              <p:nvPr/>
            </p:nvCxnSpPr>
            <p:spPr>
              <a:xfrm>
                <a:off x="4868118" y="2902187"/>
                <a:ext cx="943827" cy="58460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7EFCD2D5-B65A-8ECA-889F-E353D62A23EB}"/>
                  </a:ext>
                </a:extLst>
              </p:cNvPr>
              <p:cNvCxnSpPr>
                <a:cxnSpLocks/>
                <a:stCxn id="501" idx="6"/>
                <a:endCxn id="503" idx="1"/>
              </p:cNvCxnSpPr>
              <p:nvPr/>
            </p:nvCxnSpPr>
            <p:spPr>
              <a:xfrm flipV="1">
                <a:off x="4047284" y="3575889"/>
                <a:ext cx="523307"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140FCAFF-F6E6-744E-26EF-371DBB53AB96}"/>
                  </a:ext>
                </a:extLst>
              </p:cNvPr>
              <p:cNvCxnSpPr>
                <a:cxnSpLocks/>
                <a:stCxn id="503" idx="3"/>
                <a:endCxn id="504" idx="2"/>
              </p:cNvCxnSpPr>
              <p:nvPr/>
            </p:nvCxnSpPr>
            <p:spPr>
              <a:xfrm>
                <a:off x="4678591" y="3575889"/>
                <a:ext cx="1096636"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BEF8FE80-5F6E-7F31-07BC-4E7214B2EC63}"/>
                  </a:ext>
                </a:extLst>
              </p:cNvPr>
              <p:cNvCxnSpPr>
                <a:cxnSpLocks/>
                <a:stCxn id="504" idx="6"/>
                <a:endCxn id="505" idx="1"/>
              </p:cNvCxnSpPr>
              <p:nvPr/>
            </p:nvCxnSpPr>
            <p:spPr>
              <a:xfrm flipV="1">
                <a:off x="6025953" y="3575889"/>
                <a:ext cx="377225"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6" name="Straight Arrow Connector 515">
                <a:extLst>
                  <a:ext uri="{FF2B5EF4-FFF2-40B4-BE49-F238E27FC236}">
                    <a16:creationId xmlns:a16="http://schemas.microsoft.com/office/drawing/2014/main" id="{1F44F558-CE1C-F4B4-B5C8-F93C1FDEAE16}"/>
                  </a:ext>
                </a:extLst>
              </p:cNvPr>
              <p:cNvCxnSpPr>
                <a:cxnSpLocks/>
                <a:stCxn id="505" idx="3"/>
                <a:endCxn id="506" idx="2"/>
              </p:cNvCxnSpPr>
              <p:nvPr/>
            </p:nvCxnSpPr>
            <p:spPr>
              <a:xfrm>
                <a:off x="6511178" y="3575889"/>
                <a:ext cx="373857"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7" name="Straight Arrow Connector 516">
                <a:extLst>
                  <a:ext uri="{FF2B5EF4-FFF2-40B4-BE49-F238E27FC236}">
                    <a16:creationId xmlns:a16="http://schemas.microsoft.com/office/drawing/2014/main" id="{D0B8FA08-A6FB-D745-CC68-FC037F6D4D4F}"/>
                  </a:ext>
                </a:extLst>
              </p:cNvPr>
              <p:cNvCxnSpPr>
                <a:cxnSpLocks/>
                <a:stCxn id="493" idx="6"/>
                <a:endCxn id="494" idx="1"/>
              </p:cNvCxnSpPr>
              <p:nvPr/>
            </p:nvCxnSpPr>
            <p:spPr>
              <a:xfrm flipV="1">
                <a:off x="3836193" y="4348839"/>
                <a:ext cx="429595"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8" name="Straight Arrow Connector 517">
                <a:extLst>
                  <a:ext uri="{FF2B5EF4-FFF2-40B4-BE49-F238E27FC236}">
                    <a16:creationId xmlns:a16="http://schemas.microsoft.com/office/drawing/2014/main" id="{ACA30AE5-748B-DAB0-684E-C5DC3AB179F1}"/>
                  </a:ext>
                </a:extLst>
              </p:cNvPr>
              <p:cNvCxnSpPr>
                <a:cxnSpLocks/>
                <a:stCxn id="494" idx="3"/>
                <a:endCxn id="495" idx="2"/>
              </p:cNvCxnSpPr>
              <p:nvPr/>
            </p:nvCxnSpPr>
            <p:spPr>
              <a:xfrm>
                <a:off x="4373788" y="4348839"/>
                <a:ext cx="386330"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9" name="Straight Arrow Connector 518">
                <a:extLst>
                  <a:ext uri="{FF2B5EF4-FFF2-40B4-BE49-F238E27FC236}">
                    <a16:creationId xmlns:a16="http://schemas.microsoft.com/office/drawing/2014/main" id="{8921C54A-81BD-D09E-52E1-234D414F0166}"/>
                  </a:ext>
                </a:extLst>
              </p:cNvPr>
              <p:cNvCxnSpPr>
                <a:cxnSpLocks/>
                <a:stCxn id="495" idx="6"/>
                <a:endCxn id="496" idx="1"/>
              </p:cNvCxnSpPr>
              <p:nvPr/>
            </p:nvCxnSpPr>
            <p:spPr>
              <a:xfrm flipV="1">
                <a:off x="5010844" y="4348839"/>
                <a:ext cx="429595"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0" name="Straight Arrow Connector 519">
                <a:extLst>
                  <a:ext uri="{FF2B5EF4-FFF2-40B4-BE49-F238E27FC236}">
                    <a16:creationId xmlns:a16="http://schemas.microsoft.com/office/drawing/2014/main" id="{59AA8DD2-684C-FAE9-A393-1BBB057F3131}"/>
                  </a:ext>
                </a:extLst>
              </p:cNvPr>
              <p:cNvCxnSpPr>
                <a:cxnSpLocks/>
                <a:stCxn id="496" idx="3"/>
                <a:endCxn id="504" idx="4"/>
              </p:cNvCxnSpPr>
              <p:nvPr/>
            </p:nvCxnSpPr>
            <p:spPr>
              <a:xfrm flipV="1">
                <a:off x="5548439" y="3701889"/>
                <a:ext cx="352151" cy="64695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1" name="Straight Arrow Connector 520">
                <a:extLst>
                  <a:ext uri="{FF2B5EF4-FFF2-40B4-BE49-F238E27FC236}">
                    <a16:creationId xmlns:a16="http://schemas.microsoft.com/office/drawing/2014/main" id="{497843D3-8C18-A456-966D-D5450F6E289E}"/>
                  </a:ext>
                </a:extLst>
              </p:cNvPr>
              <p:cNvCxnSpPr>
                <a:cxnSpLocks/>
                <a:stCxn id="500" idx="5"/>
              </p:cNvCxnSpPr>
              <p:nvPr/>
            </p:nvCxnSpPr>
            <p:spPr>
              <a:xfrm>
                <a:off x="4109734" y="2991283"/>
                <a:ext cx="411407" cy="485776"/>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93767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2"/>
          <p:cNvSpPr/>
          <p:nvPr/>
        </p:nvSpPr>
        <p:spPr>
          <a:xfrm>
            <a:off x="566100" y="754500"/>
            <a:ext cx="8011800" cy="36345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Google Sans"/>
                <a:ea typeface="Google Sans"/>
                <a:cs typeface="Google Sans"/>
                <a:sym typeface="Google Sans"/>
              </a:rPr>
              <a:t>Backup Slides</a:t>
            </a:r>
            <a:endParaRPr sz="3600" b="1">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942E9355-3DF3-2032-9E52-777E7819A8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sp>
        <p:nvSpPr>
          <p:cNvPr id="359" name="Google Shape;359;p51"/>
          <p:cNvSpPr/>
          <p:nvPr/>
        </p:nvSpPr>
        <p:spPr>
          <a:xfrm>
            <a:off x="566100" y="754500"/>
            <a:ext cx="8011800" cy="715485"/>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latin typeface="Google Sans"/>
                <a:ea typeface="Google Sans"/>
                <a:cs typeface="Google Sans"/>
                <a:sym typeface="Google Sans"/>
              </a:rPr>
              <a:t>Performance interfaces for hardware accelerators are </a:t>
            </a:r>
            <a:r>
              <a:rPr lang="en" sz="3600" b="1" dirty="0">
                <a:solidFill>
                  <a:srgbClr val="EA4335"/>
                </a:solidFill>
                <a:latin typeface="Google Sans"/>
                <a:ea typeface="Google Sans"/>
                <a:cs typeface="Google Sans"/>
                <a:sym typeface="Google Sans"/>
              </a:rPr>
              <a:t>necessary</a:t>
            </a:r>
            <a:r>
              <a:rPr lang="en" sz="3600" b="1" dirty="0">
                <a:latin typeface="Google Sans"/>
                <a:ea typeface="Google Sans"/>
                <a:cs typeface="Google Sans"/>
                <a:sym typeface="Google Sans"/>
              </a:rPr>
              <a:t> and </a:t>
            </a:r>
            <a:r>
              <a:rPr lang="en" sz="3600" b="1" dirty="0">
                <a:solidFill>
                  <a:srgbClr val="EA4335"/>
                </a:solidFill>
                <a:latin typeface="Google Sans"/>
                <a:ea typeface="Google Sans"/>
                <a:cs typeface="Google Sans"/>
                <a:sym typeface="Google Sans"/>
              </a:rPr>
              <a:t>feasible</a:t>
            </a:r>
            <a:endParaRPr sz="3600" b="1" dirty="0">
              <a:solidFill>
                <a:srgbClr val="EA4335"/>
              </a:solidFill>
              <a:latin typeface="Google Sans"/>
              <a:ea typeface="Google Sans"/>
              <a:cs typeface="Google Sans"/>
              <a:sym typeface="Google Sans"/>
            </a:endParaRPr>
          </a:p>
        </p:txBody>
      </p:sp>
      <p:grpSp>
        <p:nvGrpSpPr>
          <p:cNvPr id="29" name="Google Shape;307;p46">
            <a:extLst>
              <a:ext uri="{FF2B5EF4-FFF2-40B4-BE49-F238E27FC236}">
                <a16:creationId xmlns:a16="http://schemas.microsoft.com/office/drawing/2014/main" id="{940E7706-A10A-B2F9-A4B9-ADADFD92E05E}"/>
              </a:ext>
            </a:extLst>
          </p:cNvPr>
          <p:cNvGrpSpPr/>
          <p:nvPr/>
        </p:nvGrpSpPr>
        <p:grpSpPr>
          <a:xfrm>
            <a:off x="731992" y="2629625"/>
            <a:ext cx="7338040" cy="2418574"/>
            <a:chOff x="647125" y="1347375"/>
            <a:chExt cx="7338040" cy="3492698"/>
          </a:xfrm>
        </p:grpSpPr>
        <p:grpSp>
          <p:nvGrpSpPr>
            <p:cNvPr id="30" name="Google Shape;308;p46">
              <a:extLst>
                <a:ext uri="{FF2B5EF4-FFF2-40B4-BE49-F238E27FC236}">
                  <a16:creationId xmlns:a16="http://schemas.microsoft.com/office/drawing/2014/main" id="{01CA70CD-91B4-5E5B-0C36-5E5C8D3B43FF}"/>
                </a:ext>
              </a:extLst>
            </p:cNvPr>
            <p:cNvGrpSpPr/>
            <p:nvPr/>
          </p:nvGrpSpPr>
          <p:grpSpPr>
            <a:xfrm>
              <a:off x="647125" y="1347375"/>
              <a:ext cx="477000" cy="3032100"/>
              <a:chOff x="647126" y="1347375"/>
              <a:chExt cx="477000" cy="3032100"/>
            </a:xfrm>
          </p:grpSpPr>
          <p:cxnSp>
            <p:nvCxnSpPr>
              <p:cNvPr id="34" name="Google Shape;309;p46">
                <a:extLst>
                  <a:ext uri="{FF2B5EF4-FFF2-40B4-BE49-F238E27FC236}">
                    <a16:creationId xmlns:a16="http://schemas.microsoft.com/office/drawing/2014/main" id="{0F7AC8C9-055A-D781-10EB-08CC40BF2589}"/>
                  </a:ext>
                </a:extLst>
              </p:cNvPr>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35" name="Google Shape;310;p46">
                <a:extLst>
                  <a:ext uri="{FF2B5EF4-FFF2-40B4-BE49-F238E27FC236}">
                    <a16:creationId xmlns:a16="http://schemas.microsoft.com/office/drawing/2014/main" id="{E3FAD4F1-85DE-C674-BA6F-8945CF010466}"/>
                  </a:ext>
                </a:extLst>
              </p:cNvPr>
              <p:cNvSpPr txBox="1"/>
              <p:nvPr/>
            </p:nvSpPr>
            <p:spPr>
              <a:xfrm rot="16200000">
                <a:off x="-143690" y="2667274"/>
                <a:ext cx="2058631"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dirty="0">
                    <a:latin typeface="Google Sans"/>
                    <a:ea typeface="Google Sans"/>
                    <a:cs typeface="Google Sans"/>
                    <a:sym typeface="Google Sans"/>
                  </a:rPr>
                  <a:t>Readability</a:t>
                </a:r>
                <a:endParaRPr sz="1900" dirty="0">
                  <a:latin typeface="Google Sans"/>
                  <a:ea typeface="Google Sans"/>
                  <a:cs typeface="Google Sans"/>
                  <a:sym typeface="Google Sans"/>
                </a:endParaRPr>
              </a:p>
            </p:txBody>
          </p:sp>
        </p:grpSp>
        <p:grpSp>
          <p:nvGrpSpPr>
            <p:cNvPr id="31" name="Google Shape;311;p46">
              <a:extLst>
                <a:ext uri="{FF2B5EF4-FFF2-40B4-BE49-F238E27FC236}">
                  <a16:creationId xmlns:a16="http://schemas.microsoft.com/office/drawing/2014/main" id="{B267F1C5-FF01-671D-41E2-47EE899EAAB9}"/>
                </a:ext>
              </a:extLst>
            </p:cNvPr>
            <p:cNvGrpSpPr/>
            <p:nvPr/>
          </p:nvGrpSpPr>
          <p:grpSpPr>
            <a:xfrm rot="-5400000">
              <a:off x="4273661" y="1128570"/>
              <a:ext cx="511913" cy="6911094"/>
              <a:chOff x="688505" y="1428550"/>
              <a:chExt cx="452100" cy="2821200"/>
            </a:xfrm>
          </p:grpSpPr>
          <p:cxnSp>
            <p:nvCxnSpPr>
              <p:cNvPr id="32" name="Google Shape;312;p46">
                <a:extLst>
                  <a:ext uri="{FF2B5EF4-FFF2-40B4-BE49-F238E27FC236}">
                    <a16:creationId xmlns:a16="http://schemas.microsoft.com/office/drawing/2014/main" id="{B3B063BA-18F5-C6AF-CAE4-150E8D14BCE9}"/>
                  </a:ext>
                </a:extLst>
              </p:cNvPr>
              <p:cNvCxnSpPr/>
              <p:nvPr/>
            </p:nvCxnSpPr>
            <p:spPr>
              <a:xfrm rot="5400000">
                <a:off x="-315325" y="2839150"/>
                <a:ext cx="2821200" cy="0"/>
              </a:xfrm>
              <a:prstGeom prst="straightConnector1">
                <a:avLst/>
              </a:prstGeom>
              <a:noFill/>
              <a:ln w="19050" cap="flat" cmpd="sng">
                <a:solidFill>
                  <a:schemeClr val="dk1"/>
                </a:solidFill>
                <a:prstDash val="solid"/>
                <a:round/>
                <a:headEnd type="none" w="med" len="med"/>
                <a:tailEnd type="triangle" w="med" len="med"/>
              </a:ln>
            </p:spPr>
          </p:cxnSp>
          <p:sp>
            <p:nvSpPr>
              <p:cNvPr id="33" name="Google Shape;313;p46">
                <a:extLst>
                  <a:ext uri="{FF2B5EF4-FFF2-40B4-BE49-F238E27FC236}">
                    <a16:creationId xmlns:a16="http://schemas.microsoft.com/office/drawing/2014/main" id="{76E6200E-8466-B2F1-0A28-DB8917F43205}"/>
                  </a:ext>
                </a:extLst>
              </p:cNvPr>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dirty="0">
                    <a:latin typeface="Google Sans"/>
                    <a:ea typeface="Google Sans"/>
                    <a:cs typeface="Google Sans"/>
                    <a:sym typeface="Google Sans"/>
                  </a:rPr>
                  <a:t>Precision</a:t>
                </a:r>
                <a:endParaRPr sz="1900" dirty="0">
                  <a:latin typeface="Google Sans"/>
                  <a:ea typeface="Google Sans"/>
                  <a:cs typeface="Google Sans"/>
                  <a:sym typeface="Google Sans"/>
                </a:endParaRPr>
              </a:p>
            </p:txBody>
          </p:sp>
        </p:grpSp>
      </p:grpSp>
      <p:grpSp>
        <p:nvGrpSpPr>
          <p:cNvPr id="36" name="Google Shape;317;p46">
            <a:extLst>
              <a:ext uri="{FF2B5EF4-FFF2-40B4-BE49-F238E27FC236}">
                <a16:creationId xmlns:a16="http://schemas.microsoft.com/office/drawing/2014/main" id="{E8C38C48-2DA9-60AB-6440-6D5A13976A7E}"/>
              </a:ext>
            </a:extLst>
          </p:cNvPr>
          <p:cNvGrpSpPr/>
          <p:nvPr/>
        </p:nvGrpSpPr>
        <p:grpSpPr>
          <a:xfrm>
            <a:off x="2176269" y="2193366"/>
            <a:ext cx="2508300" cy="547211"/>
            <a:chOff x="1803950" y="1359989"/>
            <a:chExt cx="2508300" cy="547211"/>
          </a:xfrm>
        </p:grpSpPr>
        <p:sp>
          <p:nvSpPr>
            <p:cNvPr id="37" name="Google Shape;318;p46">
              <a:extLst>
                <a:ext uri="{FF2B5EF4-FFF2-40B4-BE49-F238E27FC236}">
                  <a16:creationId xmlns:a16="http://schemas.microsoft.com/office/drawing/2014/main" id="{0D6893FD-C0E4-7494-B7EF-1A4EBBE838CC}"/>
                </a:ext>
              </a:extLst>
            </p:cNvPr>
            <p:cNvSpPr/>
            <p:nvPr/>
          </p:nvSpPr>
          <p:spPr>
            <a:xfrm>
              <a:off x="2888200" y="1709800"/>
              <a:ext cx="197400" cy="197400"/>
            </a:xfrm>
            <a:prstGeom prst="ellipse">
              <a:avLst/>
            </a:prstGeom>
            <a:solidFill>
              <a:srgbClr val="CCCC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p46">
              <a:extLst>
                <a:ext uri="{FF2B5EF4-FFF2-40B4-BE49-F238E27FC236}">
                  <a16:creationId xmlns:a16="http://schemas.microsoft.com/office/drawing/2014/main" id="{3A8CF0D8-1B40-D05F-A9E1-F4F7C247E063}"/>
                </a:ext>
              </a:extLst>
            </p:cNvPr>
            <p:cNvSpPr txBox="1"/>
            <p:nvPr/>
          </p:nvSpPr>
          <p:spPr>
            <a:xfrm>
              <a:off x="1803950" y="1359989"/>
              <a:ext cx="25083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Natural language</a:t>
              </a:r>
              <a:endParaRPr sz="1800" dirty="0">
                <a:latin typeface="Google Sans"/>
                <a:ea typeface="Google Sans"/>
                <a:cs typeface="Google Sans"/>
                <a:sym typeface="Google Sans"/>
              </a:endParaRPr>
            </a:p>
          </p:txBody>
        </p:sp>
      </p:grpSp>
      <p:grpSp>
        <p:nvGrpSpPr>
          <p:cNvPr id="39" name="Google Shape;320;p46">
            <a:extLst>
              <a:ext uri="{FF2B5EF4-FFF2-40B4-BE49-F238E27FC236}">
                <a16:creationId xmlns:a16="http://schemas.microsoft.com/office/drawing/2014/main" id="{B6FECD4F-0DF3-FEEB-2EC0-DEEA4FF5EA54}"/>
              </a:ext>
            </a:extLst>
          </p:cNvPr>
          <p:cNvGrpSpPr/>
          <p:nvPr/>
        </p:nvGrpSpPr>
        <p:grpSpPr>
          <a:xfrm>
            <a:off x="4499973" y="2285104"/>
            <a:ext cx="2890800" cy="547109"/>
            <a:chOff x="4488400" y="1694791"/>
            <a:chExt cx="2890800" cy="547109"/>
          </a:xfrm>
        </p:grpSpPr>
        <p:sp>
          <p:nvSpPr>
            <p:cNvPr id="40" name="Google Shape;321;p46">
              <a:extLst>
                <a:ext uri="{FF2B5EF4-FFF2-40B4-BE49-F238E27FC236}">
                  <a16:creationId xmlns:a16="http://schemas.microsoft.com/office/drawing/2014/main" id="{91FCFDC1-384D-16A2-935D-EC4F41265590}"/>
                </a:ext>
              </a:extLst>
            </p:cNvPr>
            <p:cNvSpPr/>
            <p:nvPr/>
          </p:nvSpPr>
          <p:spPr>
            <a:xfrm>
              <a:off x="5860000" y="2044500"/>
              <a:ext cx="197400" cy="197400"/>
            </a:xfrm>
            <a:prstGeom prst="ellipse">
              <a:avLst/>
            </a:prstGeom>
            <a:solidFill>
              <a:srgbClr val="CC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p46">
              <a:extLst>
                <a:ext uri="{FF2B5EF4-FFF2-40B4-BE49-F238E27FC236}">
                  <a16:creationId xmlns:a16="http://schemas.microsoft.com/office/drawing/2014/main" id="{6A3F8B11-299F-EFAF-03DA-796F460F106B}"/>
                </a:ext>
              </a:extLst>
            </p:cNvPr>
            <p:cNvSpPr txBox="1"/>
            <p:nvPr/>
          </p:nvSpPr>
          <p:spPr>
            <a:xfrm>
              <a:off x="4488400" y="1694791"/>
              <a:ext cx="28908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Simple programs </a:t>
              </a:r>
              <a:endParaRPr sz="1800" dirty="0">
                <a:latin typeface="Google Sans"/>
                <a:ea typeface="Google Sans"/>
                <a:cs typeface="Google Sans"/>
                <a:sym typeface="Google Sans"/>
              </a:endParaRPr>
            </a:p>
          </p:txBody>
        </p:sp>
      </p:grpSp>
      <p:grpSp>
        <p:nvGrpSpPr>
          <p:cNvPr id="42" name="Google Shape;326;p46">
            <a:extLst>
              <a:ext uri="{FF2B5EF4-FFF2-40B4-BE49-F238E27FC236}">
                <a16:creationId xmlns:a16="http://schemas.microsoft.com/office/drawing/2014/main" id="{C5AFA612-7FF6-2216-0A54-ADE27A43CCB3}"/>
              </a:ext>
            </a:extLst>
          </p:cNvPr>
          <p:cNvGrpSpPr/>
          <p:nvPr/>
        </p:nvGrpSpPr>
        <p:grpSpPr>
          <a:xfrm>
            <a:off x="6537119" y="2710473"/>
            <a:ext cx="2042400" cy="856125"/>
            <a:chOff x="6317200" y="2444251"/>
            <a:chExt cx="2042400" cy="856125"/>
          </a:xfrm>
        </p:grpSpPr>
        <p:sp>
          <p:nvSpPr>
            <p:cNvPr id="43" name="Google Shape;327;p46">
              <a:extLst>
                <a:ext uri="{FF2B5EF4-FFF2-40B4-BE49-F238E27FC236}">
                  <a16:creationId xmlns:a16="http://schemas.microsoft.com/office/drawing/2014/main" id="{094CCED1-9CA4-5CA1-B694-43B4CE0D752C}"/>
                </a:ext>
              </a:extLst>
            </p:cNvPr>
            <p:cNvSpPr/>
            <p:nvPr/>
          </p:nvSpPr>
          <p:spPr>
            <a:xfrm>
              <a:off x="7307800" y="3102976"/>
              <a:ext cx="197400" cy="197400"/>
            </a:xfrm>
            <a:prstGeom prst="ellipse">
              <a:avLst/>
            </a:prstGeom>
            <a:solidFill>
              <a:srgbClr val="CC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328;p46">
              <a:extLst>
                <a:ext uri="{FF2B5EF4-FFF2-40B4-BE49-F238E27FC236}">
                  <a16:creationId xmlns:a16="http://schemas.microsoft.com/office/drawing/2014/main" id="{7E3F59B8-5EE1-FBC6-D43D-675E577F4EC3}"/>
                </a:ext>
              </a:extLst>
            </p:cNvPr>
            <p:cNvSpPr txBox="1"/>
            <p:nvPr/>
          </p:nvSpPr>
          <p:spPr>
            <a:xfrm>
              <a:off x="6317200" y="2444251"/>
              <a:ext cx="2042400" cy="738633"/>
            </a:xfrm>
            <a:prstGeom prst="rect">
              <a:avLst/>
            </a:prstGeom>
            <a:noFill/>
            <a:ln w="38100"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Google Sans"/>
                  <a:ea typeface="Google Sans"/>
                  <a:cs typeface="Google Sans"/>
                  <a:sym typeface="Google Sans"/>
                </a:rPr>
                <a:t>Performance IR using Petri nets</a:t>
              </a:r>
              <a:endParaRPr sz="1800" dirty="0">
                <a:latin typeface="Google Sans"/>
                <a:ea typeface="Google Sans"/>
                <a:cs typeface="Google Sans"/>
                <a:sym typeface="Google Sans"/>
              </a:endParaRPr>
            </a:p>
          </p:txBody>
        </p:sp>
      </p:grpSp>
      <p:grpSp>
        <p:nvGrpSpPr>
          <p:cNvPr id="45" name="Group 44">
            <a:extLst>
              <a:ext uri="{FF2B5EF4-FFF2-40B4-BE49-F238E27FC236}">
                <a16:creationId xmlns:a16="http://schemas.microsoft.com/office/drawing/2014/main" id="{0E8976ED-0595-502A-4EF4-4D4F48E00A58}"/>
              </a:ext>
            </a:extLst>
          </p:cNvPr>
          <p:cNvGrpSpPr/>
          <p:nvPr/>
        </p:nvGrpSpPr>
        <p:grpSpPr>
          <a:xfrm>
            <a:off x="1390871" y="3727757"/>
            <a:ext cx="2637107" cy="795971"/>
            <a:chOff x="1332999" y="3183745"/>
            <a:chExt cx="2637107" cy="795971"/>
          </a:xfrm>
        </p:grpSpPr>
        <p:sp>
          <p:nvSpPr>
            <p:cNvPr id="46" name="Google Shape;235;p40">
              <a:extLst>
                <a:ext uri="{FF2B5EF4-FFF2-40B4-BE49-F238E27FC236}">
                  <a16:creationId xmlns:a16="http://schemas.microsoft.com/office/drawing/2014/main" id="{CC67A40E-D070-176E-E8AF-149D8CF12B2D}"/>
                </a:ext>
              </a:extLst>
            </p:cNvPr>
            <p:cNvSpPr/>
            <p:nvPr/>
          </p:nvSpPr>
          <p:spPr>
            <a:xfrm>
              <a:off x="1424236" y="3340128"/>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6AC2BADD-D566-1FE0-7BC9-834C22507A35}"/>
                </a:ext>
              </a:extLst>
            </p:cNvPr>
            <p:cNvSpPr txBox="1"/>
            <p:nvPr/>
          </p:nvSpPr>
          <p:spPr>
            <a:xfrm>
              <a:off x="1675609" y="3288237"/>
              <a:ext cx="2294497" cy="584775"/>
            </a:xfrm>
            <a:prstGeom prst="rect">
              <a:avLst/>
            </a:prstGeom>
            <a:noFill/>
          </p:spPr>
          <p:txBody>
            <a:bodyPr wrap="square" rtlCol="0">
              <a:spAutoFit/>
            </a:bodyPr>
            <a:lstStyle/>
            <a:p>
              <a:r>
                <a:rPr lang="en" sz="1600" dirty="0">
                  <a:latin typeface="Google Sans"/>
                  <a:ea typeface="Google Sans"/>
                  <a:cs typeface="Google Sans"/>
                  <a:sym typeface="Google Sans"/>
                </a:rPr>
                <a:t>Existing interfaces</a:t>
              </a:r>
            </a:p>
            <a:p>
              <a:r>
                <a:rPr lang="en" sz="1600" dirty="0">
                  <a:latin typeface="Google Sans"/>
                  <a:ea typeface="Google Sans"/>
                  <a:cs typeface="Google Sans"/>
                  <a:sym typeface="Google Sans"/>
                </a:rPr>
                <a:t>Our proposals</a:t>
              </a:r>
              <a:endParaRPr lang="en-CH" sz="1600" dirty="0"/>
            </a:p>
          </p:txBody>
        </p:sp>
        <p:sp>
          <p:nvSpPr>
            <p:cNvPr id="48" name="Google Shape;235;p40">
              <a:extLst>
                <a:ext uri="{FF2B5EF4-FFF2-40B4-BE49-F238E27FC236}">
                  <a16:creationId xmlns:a16="http://schemas.microsoft.com/office/drawing/2014/main" id="{CBE8DF55-6509-245F-7084-69C994E7D6CA}"/>
                </a:ext>
              </a:extLst>
            </p:cNvPr>
            <p:cNvSpPr/>
            <p:nvPr/>
          </p:nvSpPr>
          <p:spPr>
            <a:xfrm>
              <a:off x="1424236" y="3621826"/>
              <a:ext cx="197400" cy="197400"/>
            </a:xfrm>
            <a:prstGeom prst="ellipse">
              <a:avLst/>
            </a:prstGeom>
            <a:solidFill>
              <a:schemeClr val="bg1">
                <a:lumMod val="75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Rectangle 48">
              <a:extLst>
                <a:ext uri="{FF2B5EF4-FFF2-40B4-BE49-F238E27FC236}">
                  <a16:creationId xmlns:a16="http://schemas.microsoft.com/office/drawing/2014/main" id="{762CD68A-ADA8-A8B0-209C-AF4FF471E46E}"/>
                </a:ext>
              </a:extLst>
            </p:cNvPr>
            <p:cNvSpPr/>
            <p:nvPr/>
          </p:nvSpPr>
          <p:spPr>
            <a:xfrm>
              <a:off x="1332999" y="3183745"/>
              <a:ext cx="2294491" cy="7959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50" name="Google Shape;314;p46">
            <a:extLst>
              <a:ext uri="{FF2B5EF4-FFF2-40B4-BE49-F238E27FC236}">
                <a16:creationId xmlns:a16="http://schemas.microsoft.com/office/drawing/2014/main" id="{74E1966D-0753-80CC-A2F7-BCD917ACB348}"/>
              </a:ext>
            </a:extLst>
          </p:cNvPr>
          <p:cNvGrpSpPr/>
          <p:nvPr/>
        </p:nvGrpSpPr>
        <p:grpSpPr>
          <a:xfrm>
            <a:off x="394932" y="1958099"/>
            <a:ext cx="2042400" cy="838427"/>
            <a:chOff x="175013" y="1008972"/>
            <a:chExt cx="2042400" cy="838427"/>
          </a:xfrm>
        </p:grpSpPr>
        <p:sp>
          <p:nvSpPr>
            <p:cNvPr id="51" name="Google Shape;315;p46">
              <a:extLst>
                <a:ext uri="{FF2B5EF4-FFF2-40B4-BE49-F238E27FC236}">
                  <a16:creationId xmlns:a16="http://schemas.microsoft.com/office/drawing/2014/main" id="{F33E2D01-5E17-9196-08E6-38BC6BA3CFFA}"/>
                </a:ext>
              </a:extLst>
            </p:cNvPr>
            <p:cNvSpPr/>
            <p:nvPr/>
          </p:nvSpPr>
          <p:spPr>
            <a:xfrm>
              <a:off x="175013" y="1008972"/>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Google Sans"/>
                  <a:ea typeface="Google Sans"/>
                  <a:cs typeface="Google Sans"/>
                  <a:sym typeface="Google Sans"/>
                </a:rPr>
                <a:t>Upper/lower bounds</a:t>
              </a:r>
              <a:endParaRPr sz="1800" dirty="0">
                <a:latin typeface="Google Sans"/>
                <a:ea typeface="Google Sans"/>
                <a:cs typeface="Google Sans"/>
                <a:sym typeface="Google Sans"/>
              </a:endParaRPr>
            </a:p>
          </p:txBody>
        </p:sp>
        <p:sp>
          <p:nvSpPr>
            <p:cNvPr id="52" name="Google Shape;316;p46">
              <a:extLst>
                <a:ext uri="{FF2B5EF4-FFF2-40B4-BE49-F238E27FC236}">
                  <a16:creationId xmlns:a16="http://schemas.microsoft.com/office/drawing/2014/main" id="{968B31EA-98C8-8B21-AB12-32F788F0BB9B}"/>
                </a:ext>
              </a:extLst>
            </p:cNvPr>
            <p:cNvSpPr/>
            <p:nvPr/>
          </p:nvSpPr>
          <p:spPr>
            <a:xfrm>
              <a:off x="1135600" y="1649999"/>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 name="Google Shape;323;p46">
            <a:extLst>
              <a:ext uri="{FF2B5EF4-FFF2-40B4-BE49-F238E27FC236}">
                <a16:creationId xmlns:a16="http://schemas.microsoft.com/office/drawing/2014/main" id="{486A0113-8E2B-776C-EB73-4D8908064B86}"/>
              </a:ext>
            </a:extLst>
          </p:cNvPr>
          <p:cNvGrpSpPr/>
          <p:nvPr/>
        </p:nvGrpSpPr>
        <p:grpSpPr>
          <a:xfrm>
            <a:off x="6064024" y="3808568"/>
            <a:ext cx="3139200" cy="867879"/>
            <a:chOff x="6075600" y="3545725"/>
            <a:chExt cx="3139200" cy="876075"/>
          </a:xfrm>
        </p:grpSpPr>
        <p:sp>
          <p:nvSpPr>
            <p:cNvPr id="54" name="Google Shape;324;p46">
              <a:extLst>
                <a:ext uri="{FF2B5EF4-FFF2-40B4-BE49-F238E27FC236}">
                  <a16:creationId xmlns:a16="http://schemas.microsoft.com/office/drawing/2014/main" id="{DDC12263-3ECE-1D2F-15DC-67CBB765CE97}"/>
                </a:ext>
              </a:extLst>
            </p:cNvPr>
            <p:cNvSpPr txBox="1"/>
            <p:nvPr/>
          </p:nvSpPr>
          <p:spPr>
            <a:xfrm>
              <a:off x="6075600" y="3545725"/>
              <a:ext cx="3139200" cy="7388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Cycle-accurate model, </a:t>
              </a:r>
              <a:endParaRPr sz="1800" dirty="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800" dirty="0">
                  <a:solidFill>
                    <a:schemeClr val="dk1"/>
                  </a:solidFill>
                  <a:latin typeface="Google Sans"/>
                  <a:ea typeface="Google Sans"/>
                  <a:cs typeface="Google Sans"/>
                  <a:sym typeface="Google Sans"/>
                </a:rPr>
                <a:t>Accelerator implementation</a:t>
              </a:r>
              <a:endParaRPr sz="1800" dirty="0">
                <a:solidFill>
                  <a:schemeClr val="dk1"/>
                </a:solidFill>
                <a:latin typeface="Google Sans"/>
                <a:ea typeface="Google Sans"/>
                <a:cs typeface="Google Sans"/>
                <a:sym typeface="Google Sans"/>
              </a:endParaRPr>
            </a:p>
          </p:txBody>
        </p:sp>
        <p:sp>
          <p:nvSpPr>
            <p:cNvPr id="55" name="Google Shape;325;p46">
              <a:extLst>
                <a:ext uri="{FF2B5EF4-FFF2-40B4-BE49-F238E27FC236}">
                  <a16:creationId xmlns:a16="http://schemas.microsoft.com/office/drawing/2014/main" id="{FB119222-1382-E596-127C-ECAD17375EC2}"/>
                </a:ext>
              </a:extLst>
            </p:cNvPr>
            <p:cNvSpPr/>
            <p:nvPr/>
          </p:nvSpPr>
          <p:spPr>
            <a:xfrm>
              <a:off x="7756319" y="4224400"/>
              <a:ext cx="197400" cy="19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 name="Slide Number Placeholder 55">
            <a:extLst>
              <a:ext uri="{FF2B5EF4-FFF2-40B4-BE49-F238E27FC236}">
                <a16:creationId xmlns:a16="http://schemas.microsoft.com/office/drawing/2014/main" id="{7F4A98B8-13A1-696A-DE02-EA49917765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p:nvPr/>
        </p:nvSpPr>
        <p:spPr>
          <a:xfrm>
            <a:off x="566100" y="754500"/>
            <a:ext cx="8011800" cy="36345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Google Sans"/>
                <a:ea typeface="Google Sans"/>
                <a:cs typeface="Google Sans"/>
                <a:sym typeface="Google Sans"/>
              </a:rPr>
              <a:t>Performance interfaces for hardware accelerators are </a:t>
            </a:r>
            <a:r>
              <a:rPr lang="en" sz="3600" b="1" u="sng">
                <a:solidFill>
                  <a:srgbClr val="EA4335"/>
                </a:solidFill>
                <a:latin typeface="Google Sans"/>
                <a:ea typeface="Google Sans"/>
                <a:cs typeface="Google Sans"/>
                <a:sym typeface="Google Sans"/>
              </a:rPr>
              <a:t>necessary</a:t>
            </a:r>
            <a:r>
              <a:rPr lang="en" sz="3600" b="1">
                <a:latin typeface="Google Sans"/>
                <a:ea typeface="Google Sans"/>
                <a:cs typeface="Google Sans"/>
                <a:sym typeface="Google Sans"/>
              </a:rPr>
              <a:t> and </a:t>
            </a:r>
            <a:r>
              <a:rPr lang="en" sz="3600" b="1">
                <a:solidFill>
                  <a:srgbClr val="EA4335"/>
                </a:solidFill>
                <a:latin typeface="Google Sans"/>
                <a:ea typeface="Google Sans"/>
                <a:cs typeface="Google Sans"/>
                <a:sym typeface="Google Sans"/>
              </a:rPr>
              <a:t>feasible</a:t>
            </a:r>
            <a:endParaRPr sz="3600" b="1">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1684A959-CC33-D57C-C7AF-11E8F0FCCC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What are Petri nets?</a:t>
            </a:r>
            <a:endParaRPr dirty="0"/>
          </a:p>
        </p:txBody>
      </p:sp>
      <p:sp>
        <p:nvSpPr>
          <p:cNvPr id="334" name="Google Shape;334;p47"/>
          <p:cNvSpPr txBox="1">
            <a:spLocks noGrp="1"/>
          </p:cNvSpPr>
          <p:nvPr>
            <p:ph type="body" idx="1"/>
          </p:nvPr>
        </p:nvSpPr>
        <p:spPr>
          <a:xfrm>
            <a:off x="234700" y="1152144"/>
            <a:ext cx="9144000" cy="90099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Class of graphs suited to modelling parallel, asynchronous systems</a:t>
            </a:r>
            <a:endParaRPr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a:p>
            <a:pPr marL="0" lvl="0" indent="0" algn="l" rtl="0">
              <a:lnSpc>
                <a:spcPct val="100000"/>
              </a:lnSpc>
              <a:spcBef>
                <a:spcPts val="0"/>
              </a:spcBef>
              <a:spcAft>
                <a:spcPts val="0"/>
              </a:spcAft>
              <a:buSzPct val="60000"/>
              <a:buNone/>
            </a:pPr>
            <a:endParaRPr lang="en-US" sz="1900" dirty="0">
              <a:solidFill>
                <a:schemeClr val="dk1"/>
              </a:solidFill>
            </a:endParaRPr>
          </a:p>
          <a:p>
            <a:pPr marL="0" lvl="0" indent="0" algn="l" rtl="0">
              <a:lnSpc>
                <a:spcPct val="100000"/>
              </a:lnSpc>
              <a:spcBef>
                <a:spcPts val="0"/>
              </a:spcBef>
              <a:spcAft>
                <a:spcPts val="0"/>
              </a:spcAft>
              <a:buSzPct val="60000"/>
              <a:buNone/>
            </a:pPr>
            <a:endParaRPr sz="1900" dirty="0">
              <a:solidFill>
                <a:schemeClr val="dk1"/>
              </a:solidFill>
            </a:endParaRPr>
          </a:p>
        </p:txBody>
      </p:sp>
      <p:grpSp>
        <p:nvGrpSpPr>
          <p:cNvPr id="16" name="Group 15">
            <a:extLst>
              <a:ext uri="{FF2B5EF4-FFF2-40B4-BE49-F238E27FC236}">
                <a16:creationId xmlns:a16="http://schemas.microsoft.com/office/drawing/2014/main" id="{DEA2A701-7D1B-039A-885F-E13E703F171C}"/>
              </a:ext>
            </a:extLst>
          </p:cNvPr>
          <p:cNvGrpSpPr/>
          <p:nvPr/>
        </p:nvGrpSpPr>
        <p:grpSpPr>
          <a:xfrm>
            <a:off x="2734173" y="2657559"/>
            <a:ext cx="3744272" cy="1035050"/>
            <a:chOff x="2734173" y="2719705"/>
            <a:chExt cx="3744272" cy="1035050"/>
          </a:xfrm>
        </p:grpSpPr>
        <p:cxnSp>
          <p:nvCxnSpPr>
            <p:cNvPr id="30" name="Straight Arrow Connector 29">
              <a:extLst>
                <a:ext uri="{FF2B5EF4-FFF2-40B4-BE49-F238E27FC236}">
                  <a16:creationId xmlns:a16="http://schemas.microsoft.com/office/drawing/2014/main" id="{A6412440-1208-7BAB-3B23-35A7253222F3}"/>
                </a:ext>
              </a:extLst>
            </p:cNvPr>
            <p:cNvCxnSpPr>
              <a:cxnSpLocks/>
              <a:stCxn id="12" idx="3"/>
            </p:cNvCxnSpPr>
            <p:nvPr/>
          </p:nvCxnSpPr>
          <p:spPr>
            <a:xfrm>
              <a:off x="3612188" y="2719705"/>
              <a:ext cx="1013517" cy="3804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0B69534-89FE-F023-18F4-A749EA6D8032}"/>
                </a:ext>
              </a:extLst>
            </p:cNvPr>
            <p:cNvCxnSpPr>
              <a:cxnSpLocks/>
              <a:stCxn id="13" idx="3"/>
            </p:cNvCxnSpPr>
            <p:nvPr/>
          </p:nvCxnSpPr>
          <p:spPr>
            <a:xfrm flipV="1">
              <a:off x="3612187" y="3175776"/>
              <a:ext cx="1013518" cy="570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1EDBE61-2F49-6B4B-ECE8-65EB088ADE71}"/>
                </a:ext>
              </a:extLst>
            </p:cNvPr>
            <p:cNvCxnSpPr>
              <a:cxnSpLocks/>
              <a:stCxn id="8" idx="3"/>
              <a:endCxn id="12" idx="1"/>
            </p:cNvCxnSpPr>
            <p:nvPr/>
          </p:nvCxnSpPr>
          <p:spPr>
            <a:xfrm>
              <a:off x="2734173" y="2719705"/>
              <a:ext cx="69692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7E3FF5C-5A86-735E-2EF9-15B2E5A3ACCA}"/>
                </a:ext>
              </a:extLst>
            </p:cNvPr>
            <p:cNvCxnSpPr>
              <a:cxnSpLocks/>
            </p:cNvCxnSpPr>
            <p:nvPr/>
          </p:nvCxnSpPr>
          <p:spPr>
            <a:xfrm>
              <a:off x="2734174" y="3754755"/>
              <a:ext cx="69692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46C1AAD-34F4-38F5-36E1-4F635D961554}"/>
                </a:ext>
              </a:extLst>
            </p:cNvPr>
            <p:cNvCxnSpPr>
              <a:cxnSpLocks/>
              <a:endCxn id="19" idx="1"/>
            </p:cNvCxnSpPr>
            <p:nvPr/>
          </p:nvCxnSpPr>
          <p:spPr>
            <a:xfrm>
              <a:off x="5274173" y="3156636"/>
              <a:ext cx="546864" cy="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0745381-4102-C613-8B4C-6973679900C4}"/>
                </a:ext>
              </a:extLst>
            </p:cNvPr>
            <p:cNvCxnSpPr>
              <a:cxnSpLocks/>
              <a:stCxn id="19" idx="3"/>
            </p:cNvCxnSpPr>
            <p:nvPr/>
          </p:nvCxnSpPr>
          <p:spPr>
            <a:xfrm>
              <a:off x="6002124" y="3156816"/>
              <a:ext cx="47632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1" name="Group 340">
            <a:extLst>
              <a:ext uri="{FF2B5EF4-FFF2-40B4-BE49-F238E27FC236}">
                <a16:creationId xmlns:a16="http://schemas.microsoft.com/office/drawing/2014/main" id="{3C2654D5-1649-5DE7-01D9-F9A2CA619680}"/>
              </a:ext>
            </a:extLst>
          </p:cNvPr>
          <p:cNvGrpSpPr/>
          <p:nvPr/>
        </p:nvGrpSpPr>
        <p:grpSpPr>
          <a:xfrm>
            <a:off x="1882747" y="2085658"/>
            <a:ext cx="1082348" cy="710978"/>
            <a:chOff x="1882747" y="2156682"/>
            <a:chExt cx="1082348" cy="710978"/>
          </a:xfrm>
        </p:grpSpPr>
        <p:grpSp>
          <p:nvGrpSpPr>
            <p:cNvPr id="7" name="Group 6">
              <a:extLst>
                <a:ext uri="{FF2B5EF4-FFF2-40B4-BE49-F238E27FC236}">
                  <a16:creationId xmlns:a16="http://schemas.microsoft.com/office/drawing/2014/main" id="{5BFD108D-ED50-13E7-4FF0-C1CB8D6DCBE6}"/>
                </a:ext>
              </a:extLst>
            </p:cNvPr>
            <p:cNvGrpSpPr/>
            <p:nvPr/>
          </p:nvGrpSpPr>
          <p:grpSpPr>
            <a:xfrm>
              <a:off x="2122243" y="2571750"/>
              <a:ext cx="611930" cy="295910"/>
              <a:chOff x="24777700" y="21735855"/>
              <a:chExt cx="1051509" cy="430135"/>
            </a:xfrm>
          </p:grpSpPr>
          <p:sp>
            <p:nvSpPr>
              <p:cNvPr id="8" name="Rectangle 7">
                <a:extLst>
                  <a:ext uri="{FF2B5EF4-FFF2-40B4-BE49-F238E27FC236}">
                    <a16:creationId xmlns:a16="http://schemas.microsoft.com/office/drawing/2014/main" id="{A86597BC-63EB-1A8E-3DD2-15A67E17606F}"/>
                  </a:ext>
                </a:extLst>
              </p:cNvPr>
              <p:cNvSpPr/>
              <p:nvPr/>
            </p:nvSpPr>
            <p:spPr>
              <a:xfrm>
                <a:off x="25518038"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sp>
            <p:nvSpPr>
              <p:cNvPr id="9" name="Rectangle 8">
                <a:extLst>
                  <a:ext uri="{FF2B5EF4-FFF2-40B4-BE49-F238E27FC236}">
                    <a16:creationId xmlns:a16="http://schemas.microsoft.com/office/drawing/2014/main" id="{999EF6B6-0304-3135-D860-FAF1163B5BA6}"/>
                  </a:ext>
                </a:extLst>
              </p:cNvPr>
              <p:cNvSpPr/>
              <p:nvPr/>
            </p:nvSpPr>
            <p:spPr>
              <a:xfrm>
                <a:off x="25206779"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10" name="Straight Connector 9">
                <a:extLst>
                  <a:ext uri="{FF2B5EF4-FFF2-40B4-BE49-F238E27FC236}">
                    <a16:creationId xmlns:a16="http://schemas.microsoft.com/office/drawing/2014/main" id="{4224678E-827E-4A1E-41D0-F3988CDC5830}"/>
                  </a:ext>
                </a:extLst>
              </p:cNvPr>
              <p:cNvCxnSpPr>
                <a:cxnSpLocks/>
                <a:endCxn id="9" idx="0"/>
              </p:cNvCxnSpPr>
              <p:nvPr/>
            </p:nvCxnSpPr>
            <p:spPr>
              <a:xfrm>
                <a:off x="24777700" y="21735855"/>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9F9BB2-D32B-49A1-1AA2-990ACEA12514}"/>
                  </a:ext>
                </a:extLst>
              </p:cNvPr>
              <p:cNvCxnSpPr>
                <a:cxnSpLocks/>
              </p:cNvCxnSpPr>
              <p:nvPr/>
            </p:nvCxnSpPr>
            <p:spPr>
              <a:xfrm>
                <a:off x="24777700" y="22165990"/>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5" name="TextBox 324">
              <a:extLst>
                <a:ext uri="{FF2B5EF4-FFF2-40B4-BE49-F238E27FC236}">
                  <a16:creationId xmlns:a16="http://schemas.microsoft.com/office/drawing/2014/main" id="{D37277BC-5E0B-51CF-FD20-4C9CA74A677C}"/>
                </a:ext>
              </a:extLst>
            </p:cNvPr>
            <p:cNvSpPr txBox="1"/>
            <p:nvPr/>
          </p:nvSpPr>
          <p:spPr>
            <a:xfrm>
              <a:off x="1882747" y="2156682"/>
              <a:ext cx="1082348"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lang="en-US" sz="1900" dirty="0">
                  <a:latin typeface="Google Sans"/>
                  <a:ea typeface="Google Sans"/>
                  <a:cs typeface="Google Sans"/>
                  <a:sym typeface="Google Sans"/>
                </a:rPr>
                <a:t>Queue 1</a:t>
              </a:r>
              <a:endPar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p:txBody>
        </p:sp>
      </p:grpSp>
      <p:grpSp>
        <p:nvGrpSpPr>
          <p:cNvPr id="342" name="Group 341">
            <a:extLst>
              <a:ext uri="{FF2B5EF4-FFF2-40B4-BE49-F238E27FC236}">
                <a16:creationId xmlns:a16="http://schemas.microsoft.com/office/drawing/2014/main" id="{DD4E6274-0EB4-6108-45EB-51F23A74B01E}"/>
              </a:ext>
            </a:extLst>
          </p:cNvPr>
          <p:cNvGrpSpPr/>
          <p:nvPr/>
        </p:nvGrpSpPr>
        <p:grpSpPr>
          <a:xfrm>
            <a:off x="1848024" y="3162618"/>
            <a:ext cx="1117614" cy="670023"/>
            <a:chOff x="1848024" y="3233642"/>
            <a:chExt cx="1117614" cy="670023"/>
          </a:xfrm>
        </p:grpSpPr>
        <p:grpSp>
          <p:nvGrpSpPr>
            <p:cNvPr id="53" name="Group 52">
              <a:extLst>
                <a:ext uri="{FF2B5EF4-FFF2-40B4-BE49-F238E27FC236}">
                  <a16:creationId xmlns:a16="http://schemas.microsoft.com/office/drawing/2014/main" id="{17F072CE-A068-1692-433A-8FAD002B7166}"/>
                </a:ext>
              </a:extLst>
            </p:cNvPr>
            <p:cNvGrpSpPr/>
            <p:nvPr/>
          </p:nvGrpSpPr>
          <p:grpSpPr>
            <a:xfrm>
              <a:off x="2110890" y="3607755"/>
              <a:ext cx="611930" cy="295910"/>
              <a:chOff x="24777700" y="21735855"/>
              <a:chExt cx="1051509" cy="430135"/>
            </a:xfrm>
          </p:grpSpPr>
          <p:sp>
            <p:nvSpPr>
              <p:cNvPr id="54" name="Rectangle 53">
                <a:extLst>
                  <a:ext uri="{FF2B5EF4-FFF2-40B4-BE49-F238E27FC236}">
                    <a16:creationId xmlns:a16="http://schemas.microsoft.com/office/drawing/2014/main" id="{7BA421E3-FADA-49DE-182B-D16F80C774D0}"/>
                  </a:ext>
                </a:extLst>
              </p:cNvPr>
              <p:cNvSpPr/>
              <p:nvPr/>
            </p:nvSpPr>
            <p:spPr>
              <a:xfrm>
                <a:off x="25518038"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sp>
            <p:nvSpPr>
              <p:cNvPr id="55" name="Rectangle 54">
                <a:extLst>
                  <a:ext uri="{FF2B5EF4-FFF2-40B4-BE49-F238E27FC236}">
                    <a16:creationId xmlns:a16="http://schemas.microsoft.com/office/drawing/2014/main" id="{7DD56BD6-74F9-FFEE-C7D5-FDB6B7B049CC}"/>
                  </a:ext>
                </a:extLst>
              </p:cNvPr>
              <p:cNvSpPr/>
              <p:nvPr/>
            </p:nvSpPr>
            <p:spPr>
              <a:xfrm>
                <a:off x="25206779"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56" name="Straight Connector 55">
                <a:extLst>
                  <a:ext uri="{FF2B5EF4-FFF2-40B4-BE49-F238E27FC236}">
                    <a16:creationId xmlns:a16="http://schemas.microsoft.com/office/drawing/2014/main" id="{517563D2-C017-D894-B833-3A5DDD93240F}"/>
                  </a:ext>
                </a:extLst>
              </p:cNvPr>
              <p:cNvCxnSpPr>
                <a:cxnSpLocks/>
                <a:endCxn id="55" idx="0"/>
              </p:cNvCxnSpPr>
              <p:nvPr/>
            </p:nvCxnSpPr>
            <p:spPr>
              <a:xfrm>
                <a:off x="24777700" y="21735855"/>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ABD8A59-7E35-6449-9511-AAA28BD05070}"/>
                  </a:ext>
                </a:extLst>
              </p:cNvPr>
              <p:cNvCxnSpPr>
                <a:cxnSpLocks/>
              </p:cNvCxnSpPr>
              <p:nvPr/>
            </p:nvCxnSpPr>
            <p:spPr>
              <a:xfrm>
                <a:off x="24777700" y="22165990"/>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6" name="TextBox 325">
              <a:extLst>
                <a:ext uri="{FF2B5EF4-FFF2-40B4-BE49-F238E27FC236}">
                  <a16:creationId xmlns:a16="http://schemas.microsoft.com/office/drawing/2014/main" id="{A4590188-9545-7607-F1A5-64AE84A3D857}"/>
                </a:ext>
              </a:extLst>
            </p:cNvPr>
            <p:cNvSpPr txBox="1"/>
            <p:nvPr/>
          </p:nvSpPr>
          <p:spPr>
            <a:xfrm>
              <a:off x="1848024" y="3233642"/>
              <a:ext cx="1117614"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lang="en-US" sz="1900" dirty="0">
                  <a:latin typeface="Google Sans"/>
                  <a:ea typeface="Google Sans"/>
                  <a:cs typeface="Google Sans"/>
                  <a:sym typeface="Google Sans"/>
                </a:rPr>
                <a:t>Queue 2</a:t>
              </a:r>
              <a:endPar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p:txBody>
        </p:sp>
      </p:grpSp>
      <p:grpSp>
        <p:nvGrpSpPr>
          <p:cNvPr id="343" name="Group 342">
            <a:extLst>
              <a:ext uri="{FF2B5EF4-FFF2-40B4-BE49-F238E27FC236}">
                <a16:creationId xmlns:a16="http://schemas.microsoft.com/office/drawing/2014/main" id="{6E0D2C3F-F9FD-311F-1CE4-2C7CCEB2A931}"/>
              </a:ext>
            </a:extLst>
          </p:cNvPr>
          <p:cNvGrpSpPr/>
          <p:nvPr/>
        </p:nvGrpSpPr>
        <p:grpSpPr>
          <a:xfrm>
            <a:off x="4366786" y="2554720"/>
            <a:ext cx="1119217" cy="659310"/>
            <a:chOff x="4366786" y="2705646"/>
            <a:chExt cx="1119217" cy="659310"/>
          </a:xfrm>
        </p:grpSpPr>
        <p:grpSp>
          <p:nvGrpSpPr>
            <p:cNvPr id="58" name="Group 57">
              <a:extLst>
                <a:ext uri="{FF2B5EF4-FFF2-40B4-BE49-F238E27FC236}">
                  <a16:creationId xmlns:a16="http://schemas.microsoft.com/office/drawing/2014/main" id="{47BD31EA-A16A-0E40-7728-5F0985D1C37C}"/>
                </a:ext>
              </a:extLst>
            </p:cNvPr>
            <p:cNvGrpSpPr/>
            <p:nvPr/>
          </p:nvGrpSpPr>
          <p:grpSpPr>
            <a:xfrm>
              <a:off x="4644208" y="3069046"/>
              <a:ext cx="611930" cy="295910"/>
              <a:chOff x="24777700" y="21735855"/>
              <a:chExt cx="1051509" cy="430135"/>
            </a:xfrm>
          </p:grpSpPr>
          <p:sp>
            <p:nvSpPr>
              <p:cNvPr id="59" name="Rectangle 58">
                <a:extLst>
                  <a:ext uri="{FF2B5EF4-FFF2-40B4-BE49-F238E27FC236}">
                    <a16:creationId xmlns:a16="http://schemas.microsoft.com/office/drawing/2014/main" id="{CA4EE1F2-840B-C9E0-8388-943EB28912D3}"/>
                  </a:ext>
                </a:extLst>
              </p:cNvPr>
              <p:cNvSpPr/>
              <p:nvPr/>
            </p:nvSpPr>
            <p:spPr>
              <a:xfrm>
                <a:off x="25518038"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sp>
            <p:nvSpPr>
              <p:cNvPr id="60" name="Rectangle 59">
                <a:extLst>
                  <a:ext uri="{FF2B5EF4-FFF2-40B4-BE49-F238E27FC236}">
                    <a16:creationId xmlns:a16="http://schemas.microsoft.com/office/drawing/2014/main" id="{08D21ED7-5585-8BA3-22F4-B0974B4128BA}"/>
                  </a:ext>
                </a:extLst>
              </p:cNvPr>
              <p:cNvSpPr/>
              <p:nvPr/>
            </p:nvSpPr>
            <p:spPr>
              <a:xfrm>
                <a:off x="25206779"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61" name="Straight Connector 60">
                <a:extLst>
                  <a:ext uri="{FF2B5EF4-FFF2-40B4-BE49-F238E27FC236}">
                    <a16:creationId xmlns:a16="http://schemas.microsoft.com/office/drawing/2014/main" id="{F1329DC7-6431-DA25-0398-D9D021CCA8BE}"/>
                  </a:ext>
                </a:extLst>
              </p:cNvPr>
              <p:cNvCxnSpPr>
                <a:cxnSpLocks/>
                <a:endCxn id="60" idx="0"/>
              </p:cNvCxnSpPr>
              <p:nvPr/>
            </p:nvCxnSpPr>
            <p:spPr>
              <a:xfrm>
                <a:off x="24777700" y="21735855"/>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E82B5DF-C69E-8856-9D10-603701E61DD6}"/>
                  </a:ext>
                </a:extLst>
              </p:cNvPr>
              <p:cNvCxnSpPr>
                <a:cxnSpLocks/>
              </p:cNvCxnSpPr>
              <p:nvPr/>
            </p:nvCxnSpPr>
            <p:spPr>
              <a:xfrm>
                <a:off x="24777700" y="22165990"/>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 name="TextBox 326">
              <a:extLst>
                <a:ext uri="{FF2B5EF4-FFF2-40B4-BE49-F238E27FC236}">
                  <a16:creationId xmlns:a16="http://schemas.microsoft.com/office/drawing/2014/main" id="{25477807-F194-FF43-CD96-049779576041}"/>
                </a:ext>
              </a:extLst>
            </p:cNvPr>
            <p:cNvSpPr txBox="1"/>
            <p:nvPr/>
          </p:nvSpPr>
          <p:spPr>
            <a:xfrm>
              <a:off x="4366786" y="2705646"/>
              <a:ext cx="1119217"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lang="en-US" sz="1900" dirty="0">
                  <a:latin typeface="Google Sans"/>
                  <a:ea typeface="Google Sans"/>
                  <a:cs typeface="Google Sans"/>
                  <a:sym typeface="Google Sans"/>
                </a:rPr>
                <a:t>Queue 3</a:t>
              </a:r>
              <a:endPar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p:txBody>
        </p:sp>
      </p:grpSp>
      <p:grpSp>
        <p:nvGrpSpPr>
          <p:cNvPr id="344" name="Group 343">
            <a:extLst>
              <a:ext uri="{FF2B5EF4-FFF2-40B4-BE49-F238E27FC236}">
                <a16:creationId xmlns:a16="http://schemas.microsoft.com/office/drawing/2014/main" id="{57AFC201-B393-63EB-3D5C-0D77671B8600}"/>
              </a:ext>
            </a:extLst>
          </p:cNvPr>
          <p:cNvGrpSpPr/>
          <p:nvPr/>
        </p:nvGrpSpPr>
        <p:grpSpPr>
          <a:xfrm>
            <a:off x="6204287" y="2577657"/>
            <a:ext cx="1133644" cy="645251"/>
            <a:chOff x="6204287" y="2719705"/>
            <a:chExt cx="1133644" cy="645251"/>
          </a:xfrm>
        </p:grpSpPr>
        <p:grpSp>
          <p:nvGrpSpPr>
            <p:cNvPr id="63" name="Group 62">
              <a:extLst>
                <a:ext uri="{FF2B5EF4-FFF2-40B4-BE49-F238E27FC236}">
                  <a16:creationId xmlns:a16="http://schemas.microsoft.com/office/drawing/2014/main" id="{5E2626BE-1BE1-4337-EEA4-3721CB415EC9}"/>
                </a:ext>
              </a:extLst>
            </p:cNvPr>
            <p:cNvGrpSpPr/>
            <p:nvPr/>
          </p:nvGrpSpPr>
          <p:grpSpPr>
            <a:xfrm>
              <a:off x="6485368" y="3069046"/>
              <a:ext cx="611930" cy="295910"/>
              <a:chOff x="24777700" y="21735855"/>
              <a:chExt cx="1051509" cy="430135"/>
            </a:xfrm>
          </p:grpSpPr>
          <p:sp>
            <p:nvSpPr>
              <p:cNvPr id="320" name="Rectangle 319">
                <a:extLst>
                  <a:ext uri="{FF2B5EF4-FFF2-40B4-BE49-F238E27FC236}">
                    <a16:creationId xmlns:a16="http://schemas.microsoft.com/office/drawing/2014/main" id="{1371A2F3-DAAB-AF23-DCB5-F758168CCD81}"/>
                  </a:ext>
                </a:extLst>
              </p:cNvPr>
              <p:cNvSpPr/>
              <p:nvPr/>
            </p:nvSpPr>
            <p:spPr>
              <a:xfrm>
                <a:off x="25518038"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sp>
            <p:nvSpPr>
              <p:cNvPr id="321" name="Rectangle 320">
                <a:extLst>
                  <a:ext uri="{FF2B5EF4-FFF2-40B4-BE49-F238E27FC236}">
                    <a16:creationId xmlns:a16="http://schemas.microsoft.com/office/drawing/2014/main" id="{3E2A7FB4-8AE3-8443-D67D-A0CB2C5C9AD6}"/>
                  </a:ext>
                </a:extLst>
              </p:cNvPr>
              <p:cNvSpPr/>
              <p:nvPr/>
            </p:nvSpPr>
            <p:spPr>
              <a:xfrm>
                <a:off x="25206779" y="21735855"/>
                <a:ext cx="311171" cy="4301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322" name="Straight Connector 321">
                <a:extLst>
                  <a:ext uri="{FF2B5EF4-FFF2-40B4-BE49-F238E27FC236}">
                    <a16:creationId xmlns:a16="http://schemas.microsoft.com/office/drawing/2014/main" id="{8F4EB1FF-6F87-05D4-E1BB-B6007C470027}"/>
                  </a:ext>
                </a:extLst>
              </p:cNvPr>
              <p:cNvCxnSpPr>
                <a:cxnSpLocks/>
                <a:endCxn id="321" idx="0"/>
              </p:cNvCxnSpPr>
              <p:nvPr/>
            </p:nvCxnSpPr>
            <p:spPr>
              <a:xfrm>
                <a:off x="24777700" y="21735855"/>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D632EA6-021F-A4DF-4C8E-F5CEABA09CE5}"/>
                  </a:ext>
                </a:extLst>
              </p:cNvPr>
              <p:cNvCxnSpPr>
                <a:cxnSpLocks/>
              </p:cNvCxnSpPr>
              <p:nvPr/>
            </p:nvCxnSpPr>
            <p:spPr>
              <a:xfrm>
                <a:off x="24777700" y="22165990"/>
                <a:ext cx="5846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 name="TextBox 327">
              <a:extLst>
                <a:ext uri="{FF2B5EF4-FFF2-40B4-BE49-F238E27FC236}">
                  <a16:creationId xmlns:a16="http://schemas.microsoft.com/office/drawing/2014/main" id="{A2F57C88-A576-8844-AAEF-36D8EF6A3461}"/>
                </a:ext>
              </a:extLst>
            </p:cNvPr>
            <p:cNvSpPr txBox="1"/>
            <p:nvPr/>
          </p:nvSpPr>
          <p:spPr>
            <a:xfrm>
              <a:off x="6204287" y="2719705"/>
              <a:ext cx="1133644"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lang="en-US" sz="1900" dirty="0">
                  <a:latin typeface="Google Sans"/>
                  <a:ea typeface="Google Sans"/>
                  <a:cs typeface="Google Sans"/>
                  <a:sym typeface="Google Sans"/>
                </a:rPr>
                <a:t>Queue 4</a:t>
              </a:r>
              <a:endPar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endParaRPr>
            </a:p>
          </p:txBody>
        </p:sp>
      </p:grpSp>
      <p:sp>
        <p:nvSpPr>
          <p:cNvPr id="329" name="Oval 328">
            <a:extLst>
              <a:ext uri="{FF2B5EF4-FFF2-40B4-BE49-F238E27FC236}">
                <a16:creationId xmlns:a16="http://schemas.microsoft.com/office/drawing/2014/main" id="{6C6D9BE8-BACD-685B-3A12-D3ED4EAAAC28}"/>
              </a:ext>
            </a:extLst>
          </p:cNvPr>
          <p:cNvSpPr/>
          <p:nvPr/>
        </p:nvSpPr>
        <p:spPr>
          <a:xfrm>
            <a:off x="2599108" y="2592194"/>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0" name="Oval 329">
            <a:extLst>
              <a:ext uri="{FF2B5EF4-FFF2-40B4-BE49-F238E27FC236}">
                <a16:creationId xmlns:a16="http://schemas.microsoft.com/office/drawing/2014/main" id="{C0E5183A-8D69-C5B5-F615-A873AF7589E3}"/>
              </a:ext>
            </a:extLst>
          </p:cNvPr>
          <p:cNvSpPr/>
          <p:nvPr/>
        </p:nvSpPr>
        <p:spPr>
          <a:xfrm>
            <a:off x="2578788" y="3618354"/>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1" name="Oval 330">
            <a:extLst>
              <a:ext uri="{FF2B5EF4-FFF2-40B4-BE49-F238E27FC236}">
                <a16:creationId xmlns:a16="http://schemas.microsoft.com/office/drawing/2014/main" id="{E01794D2-FE99-0154-E8CE-80DDFA84062A}"/>
              </a:ext>
            </a:extLst>
          </p:cNvPr>
          <p:cNvSpPr/>
          <p:nvPr/>
        </p:nvSpPr>
        <p:spPr>
          <a:xfrm>
            <a:off x="2416228" y="2592194"/>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2" name="Oval 331">
            <a:extLst>
              <a:ext uri="{FF2B5EF4-FFF2-40B4-BE49-F238E27FC236}">
                <a16:creationId xmlns:a16="http://schemas.microsoft.com/office/drawing/2014/main" id="{CB83F9A9-7696-4315-8687-AE031F7BBD29}"/>
              </a:ext>
            </a:extLst>
          </p:cNvPr>
          <p:cNvSpPr/>
          <p:nvPr/>
        </p:nvSpPr>
        <p:spPr>
          <a:xfrm>
            <a:off x="5108628" y="3090130"/>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7" name="Oval 336">
            <a:extLst>
              <a:ext uri="{FF2B5EF4-FFF2-40B4-BE49-F238E27FC236}">
                <a16:creationId xmlns:a16="http://schemas.microsoft.com/office/drawing/2014/main" id="{83063051-B8E3-83EA-EC11-AA324317DFEB}"/>
              </a:ext>
            </a:extLst>
          </p:cNvPr>
          <p:cNvSpPr/>
          <p:nvPr/>
        </p:nvSpPr>
        <p:spPr>
          <a:xfrm>
            <a:off x="5108628" y="2958050"/>
            <a:ext cx="108000" cy="10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5" name="Group 14">
            <a:extLst>
              <a:ext uri="{FF2B5EF4-FFF2-40B4-BE49-F238E27FC236}">
                <a16:creationId xmlns:a16="http://schemas.microsoft.com/office/drawing/2014/main" id="{FD797942-84FD-E48A-2B5E-C48F5EA0A61A}"/>
              </a:ext>
            </a:extLst>
          </p:cNvPr>
          <p:cNvGrpSpPr/>
          <p:nvPr/>
        </p:nvGrpSpPr>
        <p:grpSpPr>
          <a:xfrm>
            <a:off x="3431100" y="2014130"/>
            <a:ext cx="3270181" cy="2203231"/>
            <a:chOff x="3431100" y="2085154"/>
            <a:chExt cx="3270181" cy="2203231"/>
          </a:xfrm>
        </p:grpSpPr>
        <p:grpSp>
          <p:nvGrpSpPr>
            <p:cNvPr id="3" name="Group 2">
              <a:extLst>
                <a:ext uri="{FF2B5EF4-FFF2-40B4-BE49-F238E27FC236}">
                  <a16:creationId xmlns:a16="http://schemas.microsoft.com/office/drawing/2014/main" id="{1C9E5A35-4D0F-CE6F-536D-472AFB50381B}"/>
                </a:ext>
              </a:extLst>
            </p:cNvPr>
            <p:cNvGrpSpPr/>
            <p:nvPr/>
          </p:nvGrpSpPr>
          <p:grpSpPr>
            <a:xfrm>
              <a:off x="3431101" y="2085154"/>
              <a:ext cx="1522555" cy="994551"/>
              <a:chOff x="3431101" y="2085154"/>
              <a:chExt cx="1522555" cy="994551"/>
            </a:xfrm>
          </p:grpSpPr>
          <p:sp>
            <p:nvSpPr>
              <p:cNvPr id="12" name="Rectangle 11">
                <a:extLst>
                  <a:ext uri="{FF2B5EF4-FFF2-40B4-BE49-F238E27FC236}">
                    <a16:creationId xmlns:a16="http://schemas.microsoft.com/office/drawing/2014/main" id="{1BCE751B-B749-821A-6190-E009FAFD97D3}"/>
                  </a:ext>
                </a:extLst>
              </p:cNvPr>
              <p:cNvSpPr/>
              <p:nvPr/>
            </p:nvSpPr>
            <p:spPr>
              <a:xfrm>
                <a:off x="3431101" y="2359705"/>
                <a:ext cx="181087" cy="72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8" name="TextBox 337">
                <a:extLst>
                  <a:ext uri="{FF2B5EF4-FFF2-40B4-BE49-F238E27FC236}">
                    <a16:creationId xmlns:a16="http://schemas.microsoft.com/office/drawing/2014/main" id="{51124482-01CC-23DE-309C-3583A37C0033}"/>
                  </a:ext>
                </a:extLst>
              </p:cNvPr>
              <p:cNvSpPr txBox="1"/>
              <p:nvPr/>
            </p:nvSpPr>
            <p:spPr>
              <a:xfrm>
                <a:off x="3536280" y="2085154"/>
                <a:ext cx="1417376"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rPr>
                  <a:t>Transition 1</a:t>
                </a:r>
              </a:p>
            </p:txBody>
          </p:sp>
        </p:grpSp>
        <p:grpSp>
          <p:nvGrpSpPr>
            <p:cNvPr id="4" name="Group 3">
              <a:extLst>
                <a:ext uri="{FF2B5EF4-FFF2-40B4-BE49-F238E27FC236}">
                  <a16:creationId xmlns:a16="http://schemas.microsoft.com/office/drawing/2014/main" id="{41A37B12-F45D-195C-6250-2D8F09851666}"/>
                </a:ext>
              </a:extLst>
            </p:cNvPr>
            <p:cNvGrpSpPr/>
            <p:nvPr/>
          </p:nvGrpSpPr>
          <p:grpSpPr>
            <a:xfrm>
              <a:off x="3431100" y="3386276"/>
              <a:ext cx="1595275" cy="902109"/>
              <a:chOff x="3431100" y="3386276"/>
              <a:chExt cx="1595275" cy="902109"/>
            </a:xfrm>
          </p:grpSpPr>
          <p:sp>
            <p:nvSpPr>
              <p:cNvPr id="13" name="Rectangle 12">
                <a:extLst>
                  <a:ext uri="{FF2B5EF4-FFF2-40B4-BE49-F238E27FC236}">
                    <a16:creationId xmlns:a16="http://schemas.microsoft.com/office/drawing/2014/main" id="{A23FCEED-6E97-8308-116C-CB90793A35EE}"/>
                  </a:ext>
                </a:extLst>
              </p:cNvPr>
              <p:cNvSpPr/>
              <p:nvPr/>
            </p:nvSpPr>
            <p:spPr>
              <a:xfrm>
                <a:off x="3431100" y="3386276"/>
                <a:ext cx="181087" cy="72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9" name="TextBox 338">
                <a:extLst>
                  <a:ext uri="{FF2B5EF4-FFF2-40B4-BE49-F238E27FC236}">
                    <a16:creationId xmlns:a16="http://schemas.microsoft.com/office/drawing/2014/main" id="{599193EB-0CE6-8DF2-E104-812202D1FABB}"/>
                  </a:ext>
                </a:extLst>
              </p:cNvPr>
              <p:cNvSpPr txBox="1"/>
              <p:nvPr/>
            </p:nvSpPr>
            <p:spPr>
              <a:xfrm>
                <a:off x="3573733" y="3903664"/>
                <a:ext cx="1452642"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rPr>
                  <a:t>Transition 2</a:t>
                </a:r>
              </a:p>
            </p:txBody>
          </p:sp>
        </p:grpSp>
        <p:grpSp>
          <p:nvGrpSpPr>
            <p:cNvPr id="5" name="Group 4">
              <a:extLst>
                <a:ext uri="{FF2B5EF4-FFF2-40B4-BE49-F238E27FC236}">
                  <a16:creationId xmlns:a16="http://schemas.microsoft.com/office/drawing/2014/main" id="{3E8DF585-677D-FA0C-2872-6CCA2B0C08F5}"/>
                </a:ext>
              </a:extLst>
            </p:cNvPr>
            <p:cNvGrpSpPr/>
            <p:nvPr/>
          </p:nvGrpSpPr>
          <p:grpSpPr>
            <a:xfrm>
              <a:off x="5247037" y="2867840"/>
              <a:ext cx="1454244" cy="1064185"/>
              <a:chOff x="5247037" y="2867840"/>
              <a:chExt cx="1454244" cy="1064185"/>
            </a:xfrm>
          </p:grpSpPr>
          <p:sp>
            <p:nvSpPr>
              <p:cNvPr id="19" name="Rectangle 18">
                <a:extLst>
                  <a:ext uri="{FF2B5EF4-FFF2-40B4-BE49-F238E27FC236}">
                    <a16:creationId xmlns:a16="http://schemas.microsoft.com/office/drawing/2014/main" id="{BF6439C3-CE3C-86BE-F790-43F327F745B4}"/>
                  </a:ext>
                </a:extLst>
              </p:cNvPr>
              <p:cNvSpPr/>
              <p:nvPr/>
            </p:nvSpPr>
            <p:spPr>
              <a:xfrm>
                <a:off x="5821037" y="2867840"/>
                <a:ext cx="181087" cy="72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0" name="TextBox 339">
                <a:extLst>
                  <a:ext uri="{FF2B5EF4-FFF2-40B4-BE49-F238E27FC236}">
                    <a16:creationId xmlns:a16="http://schemas.microsoft.com/office/drawing/2014/main" id="{2DDA893C-102D-D292-567E-F08C336D1D3E}"/>
                  </a:ext>
                </a:extLst>
              </p:cNvPr>
              <p:cNvSpPr txBox="1"/>
              <p:nvPr/>
            </p:nvSpPr>
            <p:spPr>
              <a:xfrm>
                <a:off x="5247037" y="3547304"/>
                <a:ext cx="1454244" cy="3847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95959"/>
                  </a:buClr>
                  <a:buSzPct val="60000"/>
                  <a:buFont typeface="Google Sans"/>
                  <a:buNone/>
                  <a:tabLst/>
                  <a:defRPr/>
                </a:pPr>
                <a:r>
                  <a:rPr kumimoji="0" lang="en-US" sz="1900" b="0" i="0" u="none" strike="noStrike" kern="0" cap="none" spc="0" normalizeH="0" baseline="0" noProof="0" dirty="0">
                    <a:ln>
                      <a:noFill/>
                    </a:ln>
                    <a:solidFill>
                      <a:srgbClr val="000000"/>
                    </a:solidFill>
                    <a:effectLst/>
                    <a:uLnTx/>
                    <a:uFillTx/>
                    <a:latin typeface="Google Sans"/>
                    <a:ea typeface="Google Sans"/>
                    <a:cs typeface="Google Sans"/>
                    <a:sym typeface="Google Sans"/>
                  </a:rPr>
                  <a:t>Transition 3</a:t>
                </a:r>
              </a:p>
            </p:txBody>
          </p:sp>
        </p:grpSp>
      </p:grpSp>
      <p:sp>
        <p:nvSpPr>
          <p:cNvPr id="6" name="Google Shape;335;p47">
            <a:extLst>
              <a:ext uri="{FF2B5EF4-FFF2-40B4-BE49-F238E27FC236}">
                <a16:creationId xmlns:a16="http://schemas.microsoft.com/office/drawing/2014/main" id="{6BFFF017-53C3-C032-D2C8-07DA48123EA0}"/>
              </a:ext>
            </a:extLst>
          </p:cNvPr>
          <p:cNvSpPr/>
          <p:nvPr/>
        </p:nvSpPr>
        <p:spPr>
          <a:xfrm>
            <a:off x="1044150" y="4340275"/>
            <a:ext cx="7055700" cy="5727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Petri nets are a good fit for hardware’s execution model</a:t>
            </a:r>
            <a:endParaRPr sz="1900" b="1">
              <a:latin typeface="Google Sans"/>
              <a:ea typeface="Google Sans"/>
              <a:cs typeface="Google Sans"/>
              <a:sym typeface="Google Sans"/>
            </a:endParaRPr>
          </a:p>
        </p:txBody>
      </p:sp>
      <p:sp>
        <p:nvSpPr>
          <p:cNvPr id="21" name="Slide Number Placeholder 20">
            <a:extLst>
              <a:ext uri="{FF2B5EF4-FFF2-40B4-BE49-F238E27FC236}">
                <a16:creationId xmlns:a16="http://schemas.microsoft.com/office/drawing/2014/main" id="{08FC7103-6AB5-42A8-3DED-4186152FD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ustDataLst>
      <p:tags r:id="rId1"/>
    </p:custDataLst>
    <p:extLst>
      <p:ext uri="{BB962C8B-B14F-4D97-AF65-F5344CB8AC3E}">
        <p14:creationId xmlns:p14="http://schemas.microsoft.com/office/powerpoint/2010/main" val="25964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82716E-6 L 0.27448 0.07099 " pathEditMode="relative" rAng="0" ptsTypes="AA">
                                      <p:cBhvr>
                                        <p:cTn id="6" dur="2000" fill="hold"/>
                                        <p:tgtEl>
                                          <p:spTgt spid="329"/>
                                        </p:tgtEl>
                                        <p:attrNameLst>
                                          <p:attrName>ppt_x</p:attrName>
                                          <p:attrName>ppt_y</p:attrName>
                                        </p:attrNameLst>
                                      </p:cBhvr>
                                      <p:rCtr x="13941" y="3488"/>
                                    </p:animMotion>
                                  </p:childTnLst>
                                </p:cTn>
                              </p:par>
                              <p:par>
                                <p:cTn id="7" presetID="0" presetClass="path" presetSubtype="0" accel="50000" decel="50000" fill="hold" grpId="0" nodeType="withEffect">
                                  <p:stCondLst>
                                    <p:cond delay="0"/>
                                  </p:stCondLst>
                                  <p:childTnLst>
                                    <p:animMotion origin="layout" path="M 2.77778E-6 1.11111E-6 L 0.27674 -0.10247 " pathEditMode="relative" rAng="0" ptsTypes="AA">
                                      <p:cBhvr>
                                        <p:cTn id="8" dur="2000" fill="hold"/>
                                        <p:tgtEl>
                                          <p:spTgt spid="330"/>
                                        </p:tgtEl>
                                        <p:attrNameLst>
                                          <p:attrName>ppt_x</p:attrName>
                                          <p:attrName>ppt_y</p:attrName>
                                        </p:attrNameLst>
                                      </p:cBhvr>
                                      <p:rCtr x="14132" y="-2438"/>
                                    </p:animMotion>
                                  </p:childTnLst>
                                </p:cTn>
                              </p:par>
                              <p:par>
                                <p:cTn id="9" presetID="0" presetClass="path" presetSubtype="0" accel="50000" decel="50000" fill="hold" grpId="0" nodeType="withEffect">
                                  <p:stCondLst>
                                    <p:cond delay="0"/>
                                  </p:stCondLst>
                                  <p:childTnLst>
                                    <p:animMotion origin="layout" path="M 1.11111E-6 3.82716E-6 L 0.01997 6.17284E-7 " pathEditMode="relative" rAng="0" ptsTypes="AA">
                                      <p:cBhvr>
                                        <p:cTn id="10" dur="2000" fill="hold"/>
                                        <p:tgtEl>
                                          <p:spTgt spid="331"/>
                                        </p:tgtEl>
                                        <p:attrNameLst>
                                          <p:attrName>ppt_x</p:attrName>
                                          <p:attrName>ppt_y</p:attrName>
                                        </p:attrNameLst>
                                      </p:cBhvr>
                                      <p:rCtr x="1146" y="62"/>
                                    </p:animMotion>
                                  </p:childTnLst>
                                </p:cTn>
                              </p:par>
                              <p:par>
                                <p:cTn id="11" presetID="0" presetClass="path" presetSubtype="0" accel="50000" decel="50000" fill="hold" grpId="0" nodeType="withEffect">
                                  <p:stCondLst>
                                    <p:cond delay="0"/>
                                  </p:stCondLst>
                                  <p:childTnLst>
                                    <p:animMotion origin="layout" path="M -3.33333E-6 -3.82716E-6 L 0.20122 -0.00061 " pathEditMode="relative" rAng="0" ptsTypes="AA">
                                      <p:cBhvr>
                                        <p:cTn id="12" dur="2000" fill="hold"/>
                                        <p:tgtEl>
                                          <p:spTgt spid="337"/>
                                        </p:tgtEl>
                                        <p:attrNameLst>
                                          <p:attrName>ppt_x</p:attrName>
                                          <p:attrName>ppt_y</p:attrName>
                                        </p:attrNameLst>
                                      </p:cBhvr>
                                      <p:rCtr x="10052" y="-31"/>
                                    </p:animMotion>
                                  </p:childTnLst>
                                </p:cTn>
                              </p:par>
                              <p:par>
                                <p:cTn id="13" presetID="0" presetClass="path" presetSubtype="0" accel="50000" decel="50000" fill="hold" grpId="0" nodeType="withEffect">
                                  <p:stCondLst>
                                    <p:cond delay="0"/>
                                  </p:stCondLst>
                                  <p:childTnLst>
                                    <p:animMotion origin="layout" path="M -3.33333E-6 2.46914E-7 L 0.20122 0.00494 " pathEditMode="relative" rAng="0" ptsTypes="AA">
                                      <p:cBhvr>
                                        <p:cTn id="14" dur="2000" fill="hold"/>
                                        <p:tgtEl>
                                          <p:spTgt spid="332"/>
                                        </p:tgtEl>
                                        <p:attrNameLst>
                                          <p:attrName>ppt_x</p:attrName>
                                          <p:attrName>ppt_y</p:attrName>
                                        </p:attrNameLst>
                                      </p:cBhvr>
                                      <p:rCtr x="10052" y="2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30" grpId="0" animBg="1"/>
      <p:bldP spid="331" grpId="0" animBg="1"/>
      <p:bldP spid="332" grpId="0" animBg="1"/>
      <p:bldP spid="3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9FA3F4-3061-D9C9-5218-E60B6751D6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5" name="Picture 4">
            <a:extLst>
              <a:ext uri="{FF2B5EF4-FFF2-40B4-BE49-F238E27FC236}">
                <a16:creationId xmlns:a16="http://schemas.microsoft.com/office/drawing/2014/main" id="{EEE93A14-C755-369F-C881-23AE1D85AA03}"/>
              </a:ext>
            </a:extLst>
          </p:cNvPr>
          <p:cNvPicPr>
            <a:picLocks noChangeAspect="1"/>
          </p:cNvPicPr>
          <p:nvPr/>
        </p:nvPicPr>
        <p:blipFill>
          <a:blip r:embed="rId2"/>
          <a:stretch>
            <a:fillRect/>
          </a:stretch>
        </p:blipFill>
        <p:spPr>
          <a:xfrm>
            <a:off x="2587990" y="-288632"/>
            <a:ext cx="4845707" cy="2429958"/>
          </a:xfrm>
          <a:prstGeom prst="rect">
            <a:avLst/>
          </a:prstGeom>
        </p:spPr>
      </p:pic>
      <p:grpSp>
        <p:nvGrpSpPr>
          <p:cNvPr id="86" name="Group 85">
            <a:extLst>
              <a:ext uri="{FF2B5EF4-FFF2-40B4-BE49-F238E27FC236}">
                <a16:creationId xmlns:a16="http://schemas.microsoft.com/office/drawing/2014/main" id="{A3425E84-5BB9-CBE3-B96F-DB18361D27A1}"/>
              </a:ext>
            </a:extLst>
          </p:cNvPr>
          <p:cNvGrpSpPr/>
          <p:nvPr/>
        </p:nvGrpSpPr>
        <p:grpSpPr>
          <a:xfrm>
            <a:off x="2678907" y="3276600"/>
            <a:ext cx="2858294" cy="1247260"/>
            <a:chOff x="2678906" y="2727165"/>
            <a:chExt cx="4456855" cy="1796695"/>
          </a:xfrm>
        </p:grpSpPr>
        <p:sp>
          <p:nvSpPr>
            <p:cNvPr id="10" name="Oval 9">
              <a:extLst>
                <a:ext uri="{FF2B5EF4-FFF2-40B4-BE49-F238E27FC236}">
                  <a16:creationId xmlns:a16="http://schemas.microsoft.com/office/drawing/2014/main" id="{6B49C42D-E4CF-9270-B6E8-ECEABF0F9932}"/>
                </a:ext>
              </a:extLst>
            </p:cNvPr>
            <p:cNvSpPr>
              <a:spLocks noChangeAspect="1"/>
            </p:cNvSpPr>
            <p:nvPr/>
          </p:nvSpPr>
          <p:spPr>
            <a:xfrm>
              <a:off x="3585467"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6FAA5B38-B741-1F91-513C-79667B0C0C0A}"/>
                </a:ext>
              </a:extLst>
            </p:cNvPr>
            <p:cNvSpPr/>
            <p:nvPr/>
          </p:nvSpPr>
          <p:spPr>
            <a:xfrm>
              <a:off x="4265788"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Oval 14">
              <a:extLst>
                <a:ext uri="{FF2B5EF4-FFF2-40B4-BE49-F238E27FC236}">
                  <a16:creationId xmlns:a16="http://schemas.microsoft.com/office/drawing/2014/main" id="{97228D3B-A080-4BDD-56B0-7F07DC6777F0}"/>
                </a:ext>
              </a:extLst>
            </p:cNvPr>
            <p:cNvSpPr>
              <a:spLocks noChangeAspect="1"/>
            </p:cNvSpPr>
            <p:nvPr/>
          </p:nvSpPr>
          <p:spPr>
            <a:xfrm>
              <a:off x="4760118" y="422284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CCFE1E35-4DE5-17F4-0C46-38CDE568D8F5}"/>
                </a:ext>
              </a:extLst>
            </p:cNvPr>
            <p:cNvSpPr/>
            <p:nvPr/>
          </p:nvSpPr>
          <p:spPr>
            <a:xfrm>
              <a:off x="5440439" y="417381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84" name="Group 83">
              <a:extLst>
                <a:ext uri="{FF2B5EF4-FFF2-40B4-BE49-F238E27FC236}">
                  <a16:creationId xmlns:a16="http://schemas.microsoft.com/office/drawing/2014/main" id="{28286DE9-ACEB-086A-A1C6-34502F749818}"/>
                </a:ext>
              </a:extLst>
            </p:cNvPr>
            <p:cNvGrpSpPr/>
            <p:nvPr/>
          </p:nvGrpSpPr>
          <p:grpSpPr>
            <a:xfrm>
              <a:off x="2678906" y="2727165"/>
              <a:ext cx="4456855" cy="1621675"/>
              <a:chOff x="2678906" y="2727165"/>
              <a:chExt cx="4456855" cy="1621675"/>
            </a:xfrm>
          </p:grpSpPr>
          <p:sp>
            <p:nvSpPr>
              <p:cNvPr id="6" name="Oval 5">
                <a:extLst>
                  <a:ext uri="{FF2B5EF4-FFF2-40B4-BE49-F238E27FC236}">
                    <a16:creationId xmlns:a16="http://schemas.microsoft.com/office/drawing/2014/main" id="{FACC040C-B432-0E37-DD2A-2176149AB857}"/>
                  </a:ext>
                </a:extLst>
              </p:cNvPr>
              <p:cNvSpPr>
                <a:spLocks noChangeAspect="1"/>
              </p:cNvSpPr>
              <p:nvPr/>
            </p:nvSpPr>
            <p:spPr>
              <a:xfrm>
                <a:off x="2678906"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D261A11C-1985-C806-0A63-1C0D90F7E636}"/>
                  </a:ext>
                </a:extLst>
              </p:cNvPr>
              <p:cNvSpPr/>
              <p:nvPr/>
            </p:nvSpPr>
            <p:spPr>
              <a:xfrm>
                <a:off x="3264693"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2AAED506-1B6A-CAA0-9F4D-3475782979C6}"/>
                  </a:ext>
                </a:extLst>
              </p:cNvPr>
              <p:cNvSpPr>
                <a:spLocks noChangeAspect="1"/>
              </p:cNvSpPr>
              <p:nvPr/>
            </p:nvSpPr>
            <p:spPr>
              <a:xfrm>
                <a:off x="3895726" y="2776188"/>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Oval 8">
                <a:extLst>
                  <a:ext uri="{FF2B5EF4-FFF2-40B4-BE49-F238E27FC236}">
                    <a16:creationId xmlns:a16="http://schemas.microsoft.com/office/drawing/2014/main" id="{765A282D-2E34-99BD-2EA8-2CC34B746D40}"/>
                  </a:ext>
                </a:extLst>
              </p:cNvPr>
              <p:cNvSpPr>
                <a:spLocks noChangeAspect="1"/>
              </p:cNvSpPr>
              <p:nvPr/>
            </p:nvSpPr>
            <p:spPr>
              <a:xfrm>
                <a:off x="3796558"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7BB5477E-1AB5-B695-C5F5-87616386FE83}"/>
                  </a:ext>
                </a:extLst>
              </p:cNvPr>
              <p:cNvSpPr/>
              <p:nvPr/>
            </p:nvSpPr>
            <p:spPr>
              <a:xfrm>
                <a:off x="4760118" y="2727165"/>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1E00127C-F62D-FEF9-62D9-BA533A73D6E7}"/>
                  </a:ext>
                </a:extLst>
              </p:cNvPr>
              <p:cNvSpPr/>
              <p:nvPr/>
            </p:nvSpPr>
            <p:spPr>
              <a:xfrm>
                <a:off x="4570591"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Oval 13">
                <a:extLst>
                  <a:ext uri="{FF2B5EF4-FFF2-40B4-BE49-F238E27FC236}">
                    <a16:creationId xmlns:a16="http://schemas.microsoft.com/office/drawing/2014/main" id="{1E6E3E55-7028-E356-FD46-4D0E7D760A1A}"/>
                  </a:ext>
                </a:extLst>
              </p:cNvPr>
              <p:cNvSpPr>
                <a:spLocks noChangeAspect="1"/>
              </p:cNvSpPr>
              <p:nvPr/>
            </p:nvSpPr>
            <p:spPr>
              <a:xfrm>
                <a:off x="5775227"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E710191B-21B2-D980-823F-37B6FE03CB92}"/>
                  </a:ext>
                </a:extLst>
              </p:cNvPr>
              <p:cNvSpPr/>
              <p:nvPr/>
            </p:nvSpPr>
            <p:spPr>
              <a:xfrm>
                <a:off x="6403178" y="3400867"/>
                <a:ext cx="108000" cy="350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Oval 20">
                <a:extLst>
                  <a:ext uri="{FF2B5EF4-FFF2-40B4-BE49-F238E27FC236}">
                    <a16:creationId xmlns:a16="http://schemas.microsoft.com/office/drawing/2014/main" id="{4EA1A212-0D65-5611-6B78-138E0A5AC589}"/>
                  </a:ext>
                </a:extLst>
              </p:cNvPr>
              <p:cNvSpPr>
                <a:spLocks noChangeAspect="1"/>
              </p:cNvSpPr>
              <p:nvPr/>
            </p:nvSpPr>
            <p:spPr>
              <a:xfrm>
                <a:off x="6885035" y="3449890"/>
                <a:ext cx="250726" cy="251999"/>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3" name="Straight Arrow Connector 22">
                <a:extLst>
                  <a:ext uri="{FF2B5EF4-FFF2-40B4-BE49-F238E27FC236}">
                    <a16:creationId xmlns:a16="http://schemas.microsoft.com/office/drawing/2014/main" id="{F955E112-9737-56A4-A797-01EF5D6D6FB2}"/>
                  </a:ext>
                </a:extLst>
              </p:cNvPr>
              <p:cNvCxnSpPr>
                <a:cxnSpLocks/>
                <a:stCxn id="6" idx="6"/>
                <a:endCxn id="7" idx="1"/>
              </p:cNvCxnSpPr>
              <p:nvPr/>
            </p:nvCxnSpPr>
            <p:spPr>
              <a:xfrm flipV="1">
                <a:off x="2929632" y="3575889"/>
                <a:ext cx="335061"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B104F1E-120C-1CC3-440D-49D771CC6FB7}"/>
                  </a:ext>
                </a:extLst>
              </p:cNvPr>
              <p:cNvCxnSpPr>
                <a:cxnSpLocks/>
                <a:stCxn id="7" idx="3"/>
                <a:endCxn id="8" idx="3"/>
              </p:cNvCxnSpPr>
              <p:nvPr/>
            </p:nvCxnSpPr>
            <p:spPr>
              <a:xfrm flipV="1">
                <a:off x="3372693" y="2991283"/>
                <a:ext cx="559751" cy="58460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A10A35-EDC3-0E2C-AE4A-76AB62D25DF2}"/>
                  </a:ext>
                </a:extLst>
              </p:cNvPr>
              <p:cNvCxnSpPr>
                <a:cxnSpLocks/>
                <a:stCxn id="7" idx="3"/>
                <a:endCxn id="9" idx="2"/>
              </p:cNvCxnSpPr>
              <p:nvPr/>
            </p:nvCxnSpPr>
            <p:spPr>
              <a:xfrm>
                <a:off x="3372693" y="3575889"/>
                <a:ext cx="42386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7265CE0-CC9A-970D-BCE9-0D40850B5273}"/>
                  </a:ext>
                </a:extLst>
              </p:cNvPr>
              <p:cNvCxnSpPr>
                <a:cxnSpLocks/>
                <a:stCxn id="7" idx="3"/>
                <a:endCxn id="10" idx="2"/>
              </p:cNvCxnSpPr>
              <p:nvPr/>
            </p:nvCxnSpPr>
            <p:spPr>
              <a:xfrm>
                <a:off x="3372693" y="3575889"/>
                <a:ext cx="212774" cy="77295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D7DF84-CE29-95B2-B9A7-1DE00C7BFFB4}"/>
                  </a:ext>
                </a:extLst>
              </p:cNvPr>
              <p:cNvCxnSpPr>
                <a:cxnSpLocks/>
                <a:stCxn id="8" idx="6"/>
                <a:endCxn id="11" idx="1"/>
              </p:cNvCxnSpPr>
              <p:nvPr/>
            </p:nvCxnSpPr>
            <p:spPr>
              <a:xfrm flipV="1">
                <a:off x="4146452" y="2902187"/>
                <a:ext cx="613666"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2EC080-4484-6C37-DA15-A46339BABFFC}"/>
                  </a:ext>
                </a:extLst>
              </p:cNvPr>
              <p:cNvCxnSpPr>
                <a:cxnSpLocks/>
                <a:stCxn id="11" idx="3"/>
                <a:endCxn id="14" idx="1"/>
              </p:cNvCxnSpPr>
              <p:nvPr/>
            </p:nvCxnSpPr>
            <p:spPr>
              <a:xfrm>
                <a:off x="4868118" y="2902187"/>
                <a:ext cx="943827" cy="58460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59B2468-5757-9EBD-E506-7C6A18EFF29B}"/>
                  </a:ext>
                </a:extLst>
              </p:cNvPr>
              <p:cNvCxnSpPr>
                <a:cxnSpLocks/>
                <a:stCxn id="9" idx="6"/>
                <a:endCxn id="12" idx="1"/>
              </p:cNvCxnSpPr>
              <p:nvPr/>
            </p:nvCxnSpPr>
            <p:spPr>
              <a:xfrm flipV="1">
                <a:off x="4047284" y="3575889"/>
                <a:ext cx="523307"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1B5336A-A64A-91B5-7013-406DE8FA2B53}"/>
                  </a:ext>
                </a:extLst>
              </p:cNvPr>
              <p:cNvCxnSpPr>
                <a:cxnSpLocks/>
                <a:stCxn id="12" idx="3"/>
                <a:endCxn id="14" idx="2"/>
              </p:cNvCxnSpPr>
              <p:nvPr/>
            </p:nvCxnSpPr>
            <p:spPr>
              <a:xfrm>
                <a:off x="4678591" y="3575889"/>
                <a:ext cx="1096636"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A872C12-4884-1986-983C-42C3D076BC98}"/>
                  </a:ext>
                </a:extLst>
              </p:cNvPr>
              <p:cNvCxnSpPr>
                <a:cxnSpLocks/>
                <a:stCxn id="14" idx="6"/>
                <a:endCxn id="20" idx="1"/>
              </p:cNvCxnSpPr>
              <p:nvPr/>
            </p:nvCxnSpPr>
            <p:spPr>
              <a:xfrm flipV="1">
                <a:off x="6025953" y="3575889"/>
                <a:ext cx="37722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669DEE7-4582-6474-9EF7-1B140713F4B6}"/>
                  </a:ext>
                </a:extLst>
              </p:cNvPr>
              <p:cNvCxnSpPr>
                <a:cxnSpLocks/>
                <a:stCxn id="20" idx="3"/>
                <a:endCxn id="21" idx="2"/>
              </p:cNvCxnSpPr>
              <p:nvPr/>
            </p:nvCxnSpPr>
            <p:spPr>
              <a:xfrm>
                <a:off x="6511178" y="3575889"/>
                <a:ext cx="373857"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D850831-00B0-0529-C41D-CC3F6663D3A2}"/>
                  </a:ext>
                </a:extLst>
              </p:cNvPr>
              <p:cNvCxnSpPr>
                <a:cxnSpLocks/>
                <a:stCxn id="10" idx="6"/>
                <a:endCxn id="13" idx="1"/>
              </p:cNvCxnSpPr>
              <p:nvPr/>
            </p:nvCxnSpPr>
            <p:spPr>
              <a:xfrm flipV="1">
                <a:off x="3836193" y="4348839"/>
                <a:ext cx="42959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109D79D-3BA8-4064-1120-12D3E27BA38C}"/>
                  </a:ext>
                </a:extLst>
              </p:cNvPr>
              <p:cNvCxnSpPr>
                <a:cxnSpLocks/>
                <a:stCxn id="13" idx="3"/>
                <a:endCxn id="15" idx="2"/>
              </p:cNvCxnSpPr>
              <p:nvPr/>
            </p:nvCxnSpPr>
            <p:spPr>
              <a:xfrm>
                <a:off x="4373788" y="4348839"/>
                <a:ext cx="386330"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BB9CA4B-67D7-2715-7765-FF4DEC366BC3}"/>
                  </a:ext>
                </a:extLst>
              </p:cNvPr>
              <p:cNvCxnSpPr>
                <a:cxnSpLocks/>
                <a:stCxn id="15" idx="6"/>
                <a:endCxn id="16" idx="1"/>
              </p:cNvCxnSpPr>
              <p:nvPr/>
            </p:nvCxnSpPr>
            <p:spPr>
              <a:xfrm flipV="1">
                <a:off x="5010844" y="4348839"/>
                <a:ext cx="42959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8FC90CA-5EA0-C4E1-82CF-68526AD79396}"/>
                  </a:ext>
                </a:extLst>
              </p:cNvPr>
              <p:cNvCxnSpPr>
                <a:cxnSpLocks/>
                <a:stCxn id="16" idx="3"/>
                <a:endCxn id="14" idx="4"/>
              </p:cNvCxnSpPr>
              <p:nvPr/>
            </p:nvCxnSpPr>
            <p:spPr>
              <a:xfrm flipV="1">
                <a:off x="5548439" y="3701889"/>
                <a:ext cx="352151" cy="64695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CDF11C0-CF47-5767-16BD-521D9D23FBBB}"/>
                  </a:ext>
                </a:extLst>
              </p:cNvPr>
              <p:cNvCxnSpPr>
                <a:cxnSpLocks/>
                <a:stCxn id="8" idx="5"/>
              </p:cNvCxnSpPr>
              <p:nvPr/>
            </p:nvCxnSpPr>
            <p:spPr>
              <a:xfrm>
                <a:off x="4109734" y="2991283"/>
                <a:ext cx="411407" cy="48577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85877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53"/>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What should the interface look like? </a:t>
            </a:r>
            <a:endParaRPr/>
          </a:p>
        </p:txBody>
      </p:sp>
      <p:grpSp>
        <p:nvGrpSpPr>
          <p:cNvPr id="370" name="Google Shape;370;p53"/>
          <p:cNvGrpSpPr/>
          <p:nvPr/>
        </p:nvGrpSpPr>
        <p:grpSpPr>
          <a:xfrm>
            <a:off x="512075" y="1734431"/>
            <a:ext cx="7854680" cy="3255893"/>
            <a:chOff x="647127" y="1347375"/>
            <a:chExt cx="7854680" cy="3492698"/>
          </a:xfrm>
        </p:grpSpPr>
        <p:grpSp>
          <p:nvGrpSpPr>
            <p:cNvPr id="371" name="Google Shape;371;p53"/>
            <p:cNvGrpSpPr/>
            <p:nvPr/>
          </p:nvGrpSpPr>
          <p:grpSpPr>
            <a:xfrm>
              <a:off x="647126" y="1347375"/>
              <a:ext cx="477000" cy="3032100"/>
              <a:chOff x="647127" y="1347375"/>
              <a:chExt cx="477000" cy="3032100"/>
            </a:xfrm>
          </p:grpSpPr>
          <p:cxnSp>
            <p:nvCxnSpPr>
              <p:cNvPr id="372" name="Google Shape;372;p53"/>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373" name="Google Shape;373;p53"/>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374" name="Google Shape;374;p53"/>
            <p:cNvGrpSpPr/>
            <p:nvPr/>
          </p:nvGrpSpPr>
          <p:grpSpPr>
            <a:xfrm rot="-5400000">
              <a:off x="4531982" y="870249"/>
              <a:ext cx="511913" cy="7427735"/>
              <a:chOff x="688505" y="1428550"/>
              <a:chExt cx="452100" cy="3032100"/>
            </a:xfrm>
          </p:grpSpPr>
          <p:cxnSp>
            <p:nvCxnSpPr>
              <p:cNvPr id="375" name="Google Shape;375;p53"/>
              <p:cNvCxnSpPr/>
              <p:nvPr/>
            </p:nvCxnSpPr>
            <p:spPr>
              <a:xfrm>
                <a:off x="1095275" y="1428550"/>
                <a:ext cx="0" cy="3032100"/>
              </a:xfrm>
              <a:prstGeom prst="straightConnector1">
                <a:avLst/>
              </a:prstGeom>
              <a:noFill/>
              <a:ln w="19050" cap="flat" cmpd="sng">
                <a:solidFill>
                  <a:schemeClr val="dk1"/>
                </a:solidFill>
                <a:prstDash val="solid"/>
                <a:round/>
                <a:headEnd type="none" w="med" len="med"/>
                <a:tailEnd type="triangle" w="med" len="med"/>
              </a:ln>
            </p:spPr>
          </p:cxnSp>
          <p:sp>
            <p:nvSpPr>
              <p:cNvPr id="376" name="Google Shape;376;p53"/>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sp>
        <p:nvSpPr>
          <p:cNvPr id="377" name="Google Shape;377;p53"/>
          <p:cNvSpPr/>
          <p:nvPr/>
        </p:nvSpPr>
        <p:spPr>
          <a:xfrm>
            <a:off x="556013" y="10639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Upper/lower bounds</a:t>
            </a:r>
            <a:endParaRPr sz="1900">
              <a:latin typeface="Google Sans"/>
              <a:ea typeface="Google Sans"/>
              <a:cs typeface="Google Sans"/>
              <a:sym typeface="Google Sans"/>
            </a:endParaRPr>
          </a:p>
        </p:txBody>
      </p:sp>
      <p:sp>
        <p:nvSpPr>
          <p:cNvPr id="378" name="Google Shape;378;p53"/>
          <p:cNvSpPr/>
          <p:nvPr/>
        </p:nvSpPr>
        <p:spPr>
          <a:xfrm>
            <a:off x="5531125" y="3790900"/>
            <a:ext cx="40269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Cycle-accurate model,</a:t>
            </a:r>
            <a:endParaRPr sz="19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Accelerator implementation</a:t>
            </a:r>
            <a:endParaRPr sz="1900">
              <a:solidFill>
                <a:schemeClr val="dk1"/>
              </a:solidFill>
              <a:latin typeface="Google Sans"/>
              <a:ea typeface="Google Sans"/>
              <a:cs typeface="Google Sans"/>
              <a:sym typeface="Google Sans"/>
            </a:endParaRPr>
          </a:p>
        </p:txBody>
      </p:sp>
      <p:grpSp>
        <p:nvGrpSpPr>
          <p:cNvPr id="379" name="Google Shape;379;p53"/>
          <p:cNvGrpSpPr/>
          <p:nvPr/>
        </p:nvGrpSpPr>
        <p:grpSpPr>
          <a:xfrm>
            <a:off x="2446025" y="1367775"/>
            <a:ext cx="1934100" cy="1055675"/>
            <a:chOff x="2446025" y="1367775"/>
            <a:chExt cx="1934100" cy="1055675"/>
          </a:xfrm>
        </p:grpSpPr>
        <p:sp>
          <p:nvSpPr>
            <p:cNvPr id="380" name="Google Shape;380;p53"/>
            <p:cNvSpPr/>
            <p:nvPr/>
          </p:nvSpPr>
          <p:spPr>
            <a:xfrm>
              <a:off x="2492550" y="1367775"/>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Natural language text </a:t>
              </a:r>
              <a:endParaRPr sz="1900">
                <a:latin typeface="Google Sans"/>
                <a:ea typeface="Google Sans"/>
                <a:cs typeface="Google Sans"/>
                <a:sym typeface="Google Sans"/>
              </a:endParaRPr>
            </a:p>
          </p:txBody>
        </p:sp>
        <p:sp>
          <p:nvSpPr>
            <p:cNvPr id="381" name="Google Shape;381;p53"/>
            <p:cNvSpPr/>
            <p:nvPr/>
          </p:nvSpPr>
          <p:spPr>
            <a:xfrm>
              <a:off x="2446025" y="2010950"/>
              <a:ext cx="1934100" cy="412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Documentation</a:t>
              </a:r>
              <a:endParaRPr sz="1900">
                <a:solidFill>
                  <a:srgbClr val="EA4335"/>
                </a:solidFill>
                <a:latin typeface="Google Sans"/>
                <a:ea typeface="Google Sans"/>
                <a:cs typeface="Google Sans"/>
                <a:sym typeface="Google Sans"/>
              </a:endParaRPr>
            </a:p>
          </p:txBody>
        </p:sp>
      </p:grpSp>
      <p:grpSp>
        <p:nvGrpSpPr>
          <p:cNvPr id="382" name="Google Shape;382;p53"/>
          <p:cNvGrpSpPr/>
          <p:nvPr/>
        </p:nvGrpSpPr>
        <p:grpSpPr>
          <a:xfrm>
            <a:off x="4749900" y="1188450"/>
            <a:ext cx="2360100" cy="1339775"/>
            <a:chOff x="4749900" y="1188450"/>
            <a:chExt cx="2360100" cy="1339775"/>
          </a:xfrm>
        </p:grpSpPr>
        <p:sp>
          <p:nvSpPr>
            <p:cNvPr id="383" name="Google Shape;383;p53"/>
            <p:cNvSpPr/>
            <p:nvPr/>
          </p:nvSpPr>
          <p:spPr>
            <a:xfrm>
              <a:off x="4749900" y="1856825"/>
              <a:ext cx="23601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Simple, executable programs </a:t>
              </a:r>
              <a:endParaRPr sz="1900">
                <a:latin typeface="Google Sans"/>
                <a:ea typeface="Google Sans"/>
                <a:cs typeface="Google Sans"/>
                <a:sym typeface="Google Sans"/>
              </a:endParaRPr>
            </a:p>
          </p:txBody>
        </p:sp>
        <p:sp>
          <p:nvSpPr>
            <p:cNvPr id="384" name="Google Shape;384;p53"/>
            <p:cNvSpPr/>
            <p:nvPr/>
          </p:nvSpPr>
          <p:spPr>
            <a:xfrm>
              <a:off x="4962900" y="1188450"/>
              <a:ext cx="19341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Functional specifications</a:t>
              </a:r>
              <a:endParaRPr sz="1900">
                <a:solidFill>
                  <a:srgbClr val="EA4335"/>
                </a:solidFill>
                <a:latin typeface="Google Sans"/>
                <a:ea typeface="Google Sans"/>
                <a:cs typeface="Google Sans"/>
                <a:sym typeface="Google Sans"/>
              </a:endParaRPr>
            </a:p>
          </p:txBody>
        </p:sp>
      </p:grpSp>
      <p:grpSp>
        <p:nvGrpSpPr>
          <p:cNvPr id="385" name="Google Shape;385;p53"/>
          <p:cNvGrpSpPr/>
          <p:nvPr/>
        </p:nvGrpSpPr>
        <p:grpSpPr>
          <a:xfrm>
            <a:off x="5448050" y="2994850"/>
            <a:ext cx="2858800" cy="671400"/>
            <a:chOff x="5448050" y="2994850"/>
            <a:chExt cx="2858800" cy="671400"/>
          </a:xfrm>
        </p:grpSpPr>
        <p:sp>
          <p:nvSpPr>
            <p:cNvPr id="386" name="Google Shape;386;p53"/>
            <p:cNvSpPr/>
            <p:nvPr/>
          </p:nvSpPr>
          <p:spPr>
            <a:xfrm>
              <a:off x="6530550" y="2994850"/>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Precise IR as Petri nets</a:t>
              </a:r>
              <a:endParaRPr sz="1900">
                <a:latin typeface="Google Sans"/>
                <a:ea typeface="Google Sans"/>
                <a:cs typeface="Google Sans"/>
                <a:sym typeface="Google Sans"/>
              </a:endParaRPr>
            </a:p>
          </p:txBody>
        </p:sp>
        <p:sp>
          <p:nvSpPr>
            <p:cNvPr id="387" name="Google Shape;387;p53"/>
            <p:cNvSpPr/>
            <p:nvPr/>
          </p:nvSpPr>
          <p:spPr>
            <a:xfrm>
              <a:off x="5448050" y="2994850"/>
              <a:ext cx="12204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IRs like </a:t>
              </a:r>
              <a:br>
                <a:rPr lang="en" sz="1900">
                  <a:solidFill>
                    <a:srgbClr val="EA4335"/>
                  </a:solidFill>
                  <a:latin typeface="Google Sans"/>
                  <a:ea typeface="Google Sans"/>
                  <a:cs typeface="Google Sans"/>
                  <a:sym typeface="Google Sans"/>
                </a:rPr>
              </a:br>
              <a:r>
                <a:rPr lang="en" sz="1900">
                  <a:solidFill>
                    <a:srgbClr val="EA4335"/>
                  </a:solidFill>
                  <a:latin typeface="Google Sans"/>
                  <a:ea typeface="Google Sans"/>
                  <a:cs typeface="Google Sans"/>
                  <a:sym typeface="Google Sans"/>
                </a:rPr>
                <a:t>LLVM</a:t>
              </a:r>
              <a:endParaRPr sz="1900">
                <a:solidFill>
                  <a:srgbClr val="EA4335"/>
                </a:solidFill>
                <a:latin typeface="Google Sans"/>
                <a:ea typeface="Google Sans"/>
                <a:cs typeface="Google Sans"/>
                <a:sym typeface="Google Sans"/>
              </a:endParaRPr>
            </a:p>
          </p:txBody>
        </p:sp>
      </p:grpSp>
      <p:sp>
        <p:nvSpPr>
          <p:cNvPr id="2" name="Slide Number Placeholder 1">
            <a:extLst>
              <a:ext uri="{FF2B5EF4-FFF2-40B4-BE49-F238E27FC236}">
                <a16:creationId xmlns:a16="http://schemas.microsoft.com/office/drawing/2014/main" id="{D1DCBC84-81EB-F61F-37B7-CD588FDE8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What should the interface look like? </a:t>
            </a:r>
            <a:endParaRPr/>
          </a:p>
        </p:txBody>
      </p:sp>
      <p:grpSp>
        <p:nvGrpSpPr>
          <p:cNvPr id="393" name="Google Shape;393;p54"/>
          <p:cNvGrpSpPr/>
          <p:nvPr/>
        </p:nvGrpSpPr>
        <p:grpSpPr>
          <a:xfrm>
            <a:off x="512075" y="1734431"/>
            <a:ext cx="7854680" cy="3255893"/>
            <a:chOff x="647127" y="1347375"/>
            <a:chExt cx="7854680" cy="3492698"/>
          </a:xfrm>
        </p:grpSpPr>
        <p:grpSp>
          <p:nvGrpSpPr>
            <p:cNvPr id="394" name="Google Shape;394;p54"/>
            <p:cNvGrpSpPr/>
            <p:nvPr/>
          </p:nvGrpSpPr>
          <p:grpSpPr>
            <a:xfrm>
              <a:off x="647126" y="1347375"/>
              <a:ext cx="477000" cy="3032100"/>
              <a:chOff x="647127" y="1347375"/>
              <a:chExt cx="477000" cy="3032100"/>
            </a:xfrm>
          </p:grpSpPr>
          <p:cxnSp>
            <p:nvCxnSpPr>
              <p:cNvPr id="395" name="Google Shape;395;p54"/>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396" name="Google Shape;396;p54"/>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397" name="Google Shape;397;p54"/>
            <p:cNvGrpSpPr/>
            <p:nvPr/>
          </p:nvGrpSpPr>
          <p:grpSpPr>
            <a:xfrm rot="-5400000">
              <a:off x="4531982" y="870249"/>
              <a:ext cx="511913" cy="7427735"/>
              <a:chOff x="688505" y="1428550"/>
              <a:chExt cx="452100" cy="3032100"/>
            </a:xfrm>
          </p:grpSpPr>
          <p:cxnSp>
            <p:nvCxnSpPr>
              <p:cNvPr id="398" name="Google Shape;398;p54"/>
              <p:cNvCxnSpPr/>
              <p:nvPr/>
            </p:nvCxnSpPr>
            <p:spPr>
              <a:xfrm>
                <a:off x="1095275" y="1428550"/>
                <a:ext cx="0" cy="3032100"/>
              </a:xfrm>
              <a:prstGeom prst="straightConnector1">
                <a:avLst/>
              </a:prstGeom>
              <a:noFill/>
              <a:ln w="19050" cap="flat" cmpd="sng">
                <a:solidFill>
                  <a:schemeClr val="dk1"/>
                </a:solidFill>
                <a:prstDash val="solid"/>
                <a:round/>
                <a:headEnd type="none" w="med" len="med"/>
                <a:tailEnd type="triangle" w="med" len="med"/>
              </a:ln>
            </p:spPr>
          </p:cxnSp>
          <p:sp>
            <p:nvSpPr>
              <p:cNvPr id="399" name="Google Shape;399;p54"/>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sp>
        <p:nvSpPr>
          <p:cNvPr id="400" name="Google Shape;400;p54"/>
          <p:cNvSpPr/>
          <p:nvPr/>
        </p:nvSpPr>
        <p:spPr>
          <a:xfrm>
            <a:off x="2492550" y="1367775"/>
            <a:ext cx="1776300" cy="671400"/>
          </a:xfrm>
          <a:prstGeom prst="roundRect">
            <a:avLst>
              <a:gd name="adj" fmla="val 16667"/>
            </a:avLst>
          </a:prstGeom>
          <a:noFill/>
          <a:ln w="38100" cap="flat" cmpd="sng">
            <a:solidFill>
              <a:srgbClr val="EA433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Natural language text </a:t>
            </a:r>
            <a:endParaRPr sz="1900">
              <a:latin typeface="Google Sans"/>
              <a:ea typeface="Google Sans"/>
              <a:cs typeface="Google Sans"/>
              <a:sym typeface="Google Sans"/>
            </a:endParaRPr>
          </a:p>
        </p:txBody>
      </p:sp>
      <p:sp>
        <p:nvSpPr>
          <p:cNvPr id="401" name="Google Shape;401;p54"/>
          <p:cNvSpPr/>
          <p:nvPr/>
        </p:nvSpPr>
        <p:spPr>
          <a:xfrm>
            <a:off x="4749900" y="1856825"/>
            <a:ext cx="23601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Simple, executable programs </a:t>
            </a:r>
            <a:endParaRPr sz="1900">
              <a:latin typeface="Google Sans"/>
              <a:ea typeface="Google Sans"/>
              <a:cs typeface="Google Sans"/>
              <a:sym typeface="Google Sans"/>
            </a:endParaRPr>
          </a:p>
        </p:txBody>
      </p:sp>
      <p:sp>
        <p:nvSpPr>
          <p:cNvPr id="402" name="Google Shape;402;p54"/>
          <p:cNvSpPr/>
          <p:nvPr/>
        </p:nvSpPr>
        <p:spPr>
          <a:xfrm>
            <a:off x="6530550" y="2994850"/>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Precise IR as Petri nets</a:t>
            </a:r>
            <a:endParaRPr sz="1900">
              <a:latin typeface="Google Sans"/>
              <a:ea typeface="Google Sans"/>
              <a:cs typeface="Google Sans"/>
              <a:sym typeface="Google Sans"/>
            </a:endParaRPr>
          </a:p>
        </p:txBody>
      </p:sp>
      <p:sp>
        <p:nvSpPr>
          <p:cNvPr id="403" name="Google Shape;403;p54"/>
          <p:cNvSpPr/>
          <p:nvPr/>
        </p:nvSpPr>
        <p:spPr>
          <a:xfrm>
            <a:off x="556013" y="10639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Upper/lower bounds</a:t>
            </a:r>
            <a:endParaRPr sz="1900">
              <a:latin typeface="Google Sans"/>
              <a:ea typeface="Google Sans"/>
              <a:cs typeface="Google Sans"/>
              <a:sym typeface="Google Sans"/>
            </a:endParaRPr>
          </a:p>
        </p:txBody>
      </p:sp>
      <p:sp>
        <p:nvSpPr>
          <p:cNvPr id="404" name="Google Shape;404;p54"/>
          <p:cNvSpPr/>
          <p:nvPr/>
        </p:nvSpPr>
        <p:spPr>
          <a:xfrm>
            <a:off x="6917800" y="3790900"/>
            <a:ext cx="21069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Cycle-accurate</a:t>
            </a:r>
            <a:endParaRPr sz="19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models</a:t>
            </a:r>
            <a:endParaRPr sz="1900">
              <a:solidFill>
                <a:schemeClr val="dk1"/>
              </a:solidFill>
              <a:latin typeface="Google Sans"/>
              <a:ea typeface="Google Sans"/>
              <a:cs typeface="Google Sans"/>
              <a:sym typeface="Google Sans"/>
            </a:endParaRPr>
          </a:p>
        </p:txBody>
      </p:sp>
      <p:sp>
        <p:nvSpPr>
          <p:cNvPr id="405" name="Google Shape;405;p54"/>
          <p:cNvSpPr/>
          <p:nvPr/>
        </p:nvSpPr>
        <p:spPr>
          <a:xfrm>
            <a:off x="2446025" y="2010950"/>
            <a:ext cx="1934100" cy="412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Documentation</a:t>
            </a:r>
            <a:endParaRPr sz="1900">
              <a:solidFill>
                <a:srgbClr val="EA4335"/>
              </a:solidFill>
              <a:latin typeface="Google Sans"/>
              <a:ea typeface="Google Sans"/>
              <a:cs typeface="Google Sans"/>
              <a:sym typeface="Google Sans"/>
            </a:endParaRPr>
          </a:p>
        </p:txBody>
      </p:sp>
      <p:sp>
        <p:nvSpPr>
          <p:cNvPr id="406" name="Google Shape;406;p54"/>
          <p:cNvSpPr/>
          <p:nvPr/>
        </p:nvSpPr>
        <p:spPr>
          <a:xfrm>
            <a:off x="4962900" y="1188450"/>
            <a:ext cx="19341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Functional specifications</a:t>
            </a:r>
            <a:endParaRPr sz="1900">
              <a:solidFill>
                <a:srgbClr val="EA4335"/>
              </a:solidFill>
              <a:latin typeface="Google Sans"/>
              <a:ea typeface="Google Sans"/>
              <a:cs typeface="Google Sans"/>
              <a:sym typeface="Google Sans"/>
            </a:endParaRPr>
          </a:p>
        </p:txBody>
      </p:sp>
      <p:sp>
        <p:nvSpPr>
          <p:cNvPr id="407" name="Google Shape;407;p54"/>
          <p:cNvSpPr/>
          <p:nvPr/>
        </p:nvSpPr>
        <p:spPr>
          <a:xfrm>
            <a:off x="5448050" y="2994850"/>
            <a:ext cx="12204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IRs like </a:t>
            </a:r>
            <a:br>
              <a:rPr lang="en" sz="1900">
                <a:solidFill>
                  <a:srgbClr val="EA4335"/>
                </a:solidFill>
                <a:latin typeface="Google Sans"/>
                <a:ea typeface="Google Sans"/>
                <a:cs typeface="Google Sans"/>
                <a:sym typeface="Google Sans"/>
              </a:rPr>
            </a:br>
            <a:r>
              <a:rPr lang="en" sz="1900">
                <a:solidFill>
                  <a:srgbClr val="EA4335"/>
                </a:solidFill>
                <a:latin typeface="Google Sans"/>
                <a:ea typeface="Google Sans"/>
                <a:cs typeface="Google Sans"/>
                <a:sym typeface="Google Sans"/>
              </a:rPr>
              <a:t>LLVM</a:t>
            </a:r>
            <a:endParaRPr sz="1900">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B5F6205D-6FF6-9A9E-68CF-051276B636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11"/>
        <p:cNvGrpSpPr/>
        <p:nvPr/>
      </p:nvGrpSpPr>
      <p:grpSpPr>
        <a:xfrm>
          <a:off x="0" y="0"/>
          <a:ext cx="0" cy="0"/>
          <a:chOff x="0" y="0"/>
          <a:chExt cx="0" cy="0"/>
        </a:xfrm>
      </p:grpSpPr>
      <p:sp>
        <p:nvSpPr>
          <p:cNvPr id="412" name="Google Shape;412;p55"/>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What should the interface look like? </a:t>
            </a:r>
            <a:endParaRPr/>
          </a:p>
        </p:txBody>
      </p:sp>
      <p:grpSp>
        <p:nvGrpSpPr>
          <p:cNvPr id="413" name="Google Shape;413;p55"/>
          <p:cNvGrpSpPr/>
          <p:nvPr/>
        </p:nvGrpSpPr>
        <p:grpSpPr>
          <a:xfrm>
            <a:off x="482975" y="1347375"/>
            <a:ext cx="8018831" cy="3576296"/>
            <a:chOff x="482975" y="1347375"/>
            <a:chExt cx="8018831" cy="3576296"/>
          </a:xfrm>
        </p:grpSpPr>
        <p:grpSp>
          <p:nvGrpSpPr>
            <p:cNvPr id="414" name="Google Shape;414;p55"/>
            <p:cNvGrpSpPr/>
            <p:nvPr/>
          </p:nvGrpSpPr>
          <p:grpSpPr>
            <a:xfrm>
              <a:off x="482975" y="1347375"/>
              <a:ext cx="599313" cy="3032100"/>
              <a:chOff x="482975" y="1347375"/>
              <a:chExt cx="599313" cy="3032100"/>
            </a:xfrm>
          </p:grpSpPr>
          <p:cxnSp>
            <p:nvCxnSpPr>
              <p:cNvPr id="415" name="Google Shape;415;p55"/>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416" name="Google Shape;416;p55"/>
              <p:cNvSpPr txBox="1"/>
              <p:nvPr/>
            </p:nvSpPr>
            <p:spPr>
              <a:xfrm rot="-5400000">
                <a:off x="-25675"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417" name="Google Shape;417;p55"/>
            <p:cNvGrpSpPr/>
            <p:nvPr/>
          </p:nvGrpSpPr>
          <p:grpSpPr>
            <a:xfrm rot="-5400000">
              <a:off x="4515847" y="937711"/>
              <a:ext cx="544183" cy="7427735"/>
              <a:chOff x="614675" y="1428550"/>
              <a:chExt cx="480600" cy="3032100"/>
            </a:xfrm>
          </p:grpSpPr>
          <p:cxnSp>
            <p:nvCxnSpPr>
              <p:cNvPr id="418" name="Google Shape;418;p55"/>
              <p:cNvCxnSpPr/>
              <p:nvPr/>
            </p:nvCxnSpPr>
            <p:spPr>
              <a:xfrm>
                <a:off x="1095275" y="1428550"/>
                <a:ext cx="0" cy="3032100"/>
              </a:xfrm>
              <a:prstGeom prst="straightConnector1">
                <a:avLst/>
              </a:prstGeom>
              <a:noFill/>
              <a:ln w="19050" cap="flat" cmpd="sng">
                <a:solidFill>
                  <a:schemeClr val="dk1"/>
                </a:solidFill>
                <a:prstDash val="solid"/>
                <a:round/>
                <a:headEnd type="none" w="med" len="med"/>
                <a:tailEnd type="triangle" w="med" len="med"/>
              </a:ln>
            </p:spPr>
          </p:cxnSp>
          <p:sp>
            <p:nvSpPr>
              <p:cNvPr id="419" name="Google Shape;419;p55"/>
              <p:cNvSpPr txBox="1"/>
              <p:nvPr/>
            </p:nvSpPr>
            <p:spPr>
              <a:xfrm rot="5400000">
                <a:off x="78275" y="2832700"/>
                <a:ext cx="1494300" cy="42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sp>
        <p:nvSpPr>
          <p:cNvPr id="420" name="Google Shape;420;p55"/>
          <p:cNvSpPr/>
          <p:nvPr/>
        </p:nvSpPr>
        <p:spPr>
          <a:xfrm>
            <a:off x="1173525" y="1118775"/>
            <a:ext cx="3001800" cy="768000"/>
          </a:xfrm>
          <a:prstGeom prst="roundRect">
            <a:avLst>
              <a:gd name="adj"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Natural language text (akin to documentation)</a:t>
            </a:r>
            <a:endParaRPr sz="1900">
              <a:latin typeface="Google Sans"/>
              <a:ea typeface="Google Sans"/>
              <a:cs typeface="Google Sans"/>
              <a:sym typeface="Google Sans"/>
            </a:endParaRPr>
          </a:p>
        </p:txBody>
      </p:sp>
      <p:sp>
        <p:nvSpPr>
          <p:cNvPr id="421" name="Google Shape;421;p55"/>
          <p:cNvSpPr/>
          <p:nvPr/>
        </p:nvSpPr>
        <p:spPr>
          <a:xfrm>
            <a:off x="3748825" y="1988825"/>
            <a:ext cx="3889800" cy="768000"/>
          </a:xfrm>
          <a:prstGeom prst="roundRect">
            <a:avLst>
              <a:gd name="adj"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Simple, executable programs (akin to functional specifications) </a:t>
            </a:r>
            <a:endParaRPr sz="1900">
              <a:latin typeface="Google Sans"/>
              <a:ea typeface="Google Sans"/>
              <a:cs typeface="Google Sans"/>
              <a:sym typeface="Google Sans"/>
            </a:endParaRPr>
          </a:p>
        </p:txBody>
      </p:sp>
      <p:sp>
        <p:nvSpPr>
          <p:cNvPr id="422" name="Google Shape;422;p55"/>
          <p:cNvSpPr/>
          <p:nvPr/>
        </p:nvSpPr>
        <p:spPr>
          <a:xfrm>
            <a:off x="5105400" y="3161750"/>
            <a:ext cx="3781500" cy="1096800"/>
          </a:xfrm>
          <a:prstGeom prst="roundRect">
            <a:avLst>
              <a:gd name="adj"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Precise Intermediate Representation (IR) as Petri nets (akin to IRs such as LLVM)</a:t>
            </a:r>
            <a:endParaRPr sz="190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790A2F3E-4463-8C2F-FF56-8C8DA79C9A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26"/>
        <p:cNvGrpSpPr/>
        <p:nvPr/>
      </p:nvGrpSpPr>
      <p:grpSpPr>
        <a:xfrm>
          <a:off x="0" y="0"/>
          <a:ext cx="0" cy="0"/>
          <a:chOff x="0" y="0"/>
          <a:chExt cx="0" cy="0"/>
        </a:xfrm>
      </p:grpSpPr>
      <p:sp>
        <p:nvSpPr>
          <p:cNvPr id="427" name="Google Shape;427;p5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What should the interface look like? </a:t>
            </a:r>
            <a:endParaRPr/>
          </a:p>
        </p:txBody>
      </p:sp>
      <p:grpSp>
        <p:nvGrpSpPr>
          <p:cNvPr id="428" name="Google Shape;428;p56"/>
          <p:cNvGrpSpPr/>
          <p:nvPr/>
        </p:nvGrpSpPr>
        <p:grpSpPr>
          <a:xfrm>
            <a:off x="512075" y="1734431"/>
            <a:ext cx="7854680" cy="3255893"/>
            <a:chOff x="647127" y="1347375"/>
            <a:chExt cx="7854680" cy="3492698"/>
          </a:xfrm>
        </p:grpSpPr>
        <p:grpSp>
          <p:nvGrpSpPr>
            <p:cNvPr id="429" name="Google Shape;429;p56"/>
            <p:cNvGrpSpPr/>
            <p:nvPr/>
          </p:nvGrpSpPr>
          <p:grpSpPr>
            <a:xfrm>
              <a:off x="647126" y="1347375"/>
              <a:ext cx="477000" cy="3032100"/>
              <a:chOff x="647127" y="1347375"/>
              <a:chExt cx="477000" cy="3032100"/>
            </a:xfrm>
          </p:grpSpPr>
          <p:cxnSp>
            <p:nvCxnSpPr>
              <p:cNvPr id="430" name="Google Shape;430;p56"/>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431" name="Google Shape;431;p56"/>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432" name="Google Shape;432;p56"/>
            <p:cNvGrpSpPr/>
            <p:nvPr/>
          </p:nvGrpSpPr>
          <p:grpSpPr>
            <a:xfrm rot="-5400000">
              <a:off x="4531982" y="870249"/>
              <a:ext cx="511913" cy="7427735"/>
              <a:chOff x="688505" y="1428550"/>
              <a:chExt cx="452100" cy="3032100"/>
            </a:xfrm>
          </p:grpSpPr>
          <p:cxnSp>
            <p:nvCxnSpPr>
              <p:cNvPr id="433" name="Google Shape;433;p56"/>
              <p:cNvCxnSpPr/>
              <p:nvPr/>
            </p:nvCxnSpPr>
            <p:spPr>
              <a:xfrm>
                <a:off x="1095275" y="1428550"/>
                <a:ext cx="0" cy="3032100"/>
              </a:xfrm>
              <a:prstGeom prst="straightConnector1">
                <a:avLst/>
              </a:prstGeom>
              <a:noFill/>
              <a:ln w="19050" cap="flat" cmpd="sng">
                <a:solidFill>
                  <a:schemeClr val="dk1"/>
                </a:solidFill>
                <a:prstDash val="solid"/>
                <a:round/>
                <a:headEnd type="none" w="med" len="med"/>
                <a:tailEnd type="triangle" w="med" len="med"/>
              </a:ln>
            </p:spPr>
          </p:cxnSp>
          <p:sp>
            <p:nvSpPr>
              <p:cNvPr id="434" name="Google Shape;434;p56"/>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sp>
        <p:nvSpPr>
          <p:cNvPr id="435" name="Google Shape;435;p56"/>
          <p:cNvSpPr/>
          <p:nvPr/>
        </p:nvSpPr>
        <p:spPr>
          <a:xfrm>
            <a:off x="2492550" y="1367775"/>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Natural language text </a:t>
            </a:r>
            <a:endParaRPr sz="1900">
              <a:latin typeface="Google Sans"/>
              <a:ea typeface="Google Sans"/>
              <a:cs typeface="Google Sans"/>
              <a:sym typeface="Google Sans"/>
            </a:endParaRPr>
          </a:p>
        </p:txBody>
      </p:sp>
      <p:sp>
        <p:nvSpPr>
          <p:cNvPr id="436" name="Google Shape;436;p56"/>
          <p:cNvSpPr/>
          <p:nvPr/>
        </p:nvSpPr>
        <p:spPr>
          <a:xfrm>
            <a:off x="4749900" y="1856825"/>
            <a:ext cx="23601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Simple, executable programs </a:t>
            </a:r>
            <a:endParaRPr sz="1900">
              <a:latin typeface="Google Sans"/>
              <a:ea typeface="Google Sans"/>
              <a:cs typeface="Google Sans"/>
              <a:sym typeface="Google Sans"/>
            </a:endParaRPr>
          </a:p>
        </p:txBody>
      </p:sp>
      <p:sp>
        <p:nvSpPr>
          <p:cNvPr id="437" name="Google Shape;437;p56"/>
          <p:cNvSpPr/>
          <p:nvPr/>
        </p:nvSpPr>
        <p:spPr>
          <a:xfrm>
            <a:off x="6530550" y="2994850"/>
            <a:ext cx="1776300" cy="671400"/>
          </a:xfrm>
          <a:prstGeom prst="roundRect">
            <a:avLst>
              <a:gd name="adj" fmla="val 16667"/>
            </a:avLst>
          </a:prstGeom>
          <a:noFill/>
          <a:ln w="38100" cap="flat" cmpd="sng">
            <a:solidFill>
              <a:srgbClr val="EA433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Precise IR as Petri nets</a:t>
            </a:r>
            <a:endParaRPr sz="1900">
              <a:latin typeface="Google Sans"/>
              <a:ea typeface="Google Sans"/>
              <a:cs typeface="Google Sans"/>
              <a:sym typeface="Google Sans"/>
            </a:endParaRPr>
          </a:p>
        </p:txBody>
      </p:sp>
      <p:sp>
        <p:nvSpPr>
          <p:cNvPr id="438" name="Google Shape;438;p56"/>
          <p:cNvSpPr/>
          <p:nvPr/>
        </p:nvSpPr>
        <p:spPr>
          <a:xfrm>
            <a:off x="556013" y="10639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Upper/lower bounds</a:t>
            </a:r>
            <a:endParaRPr sz="1900">
              <a:latin typeface="Google Sans"/>
              <a:ea typeface="Google Sans"/>
              <a:cs typeface="Google Sans"/>
              <a:sym typeface="Google Sans"/>
            </a:endParaRPr>
          </a:p>
        </p:txBody>
      </p:sp>
      <p:sp>
        <p:nvSpPr>
          <p:cNvPr id="439" name="Google Shape;439;p56"/>
          <p:cNvSpPr/>
          <p:nvPr/>
        </p:nvSpPr>
        <p:spPr>
          <a:xfrm>
            <a:off x="6917800" y="3790900"/>
            <a:ext cx="21069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Cycle-accurate</a:t>
            </a:r>
            <a:endParaRPr sz="19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models</a:t>
            </a:r>
            <a:endParaRPr sz="1900">
              <a:solidFill>
                <a:schemeClr val="dk1"/>
              </a:solidFill>
              <a:latin typeface="Google Sans"/>
              <a:ea typeface="Google Sans"/>
              <a:cs typeface="Google Sans"/>
              <a:sym typeface="Google Sans"/>
            </a:endParaRPr>
          </a:p>
        </p:txBody>
      </p:sp>
      <p:sp>
        <p:nvSpPr>
          <p:cNvPr id="440" name="Google Shape;440;p56"/>
          <p:cNvSpPr/>
          <p:nvPr/>
        </p:nvSpPr>
        <p:spPr>
          <a:xfrm>
            <a:off x="2446025" y="2010950"/>
            <a:ext cx="1934100" cy="412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Documentation</a:t>
            </a:r>
            <a:endParaRPr sz="1900">
              <a:solidFill>
                <a:srgbClr val="EA4335"/>
              </a:solidFill>
              <a:latin typeface="Google Sans"/>
              <a:ea typeface="Google Sans"/>
              <a:cs typeface="Google Sans"/>
              <a:sym typeface="Google Sans"/>
            </a:endParaRPr>
          </a:p>
        </p:txBody>
      </p:sp>
      <p:sp>
        <p:nvSpPr>
          <p:cNvPr id="441" name="Google Shape;441;p56"/>
          <p:cNvSpPr/>
          <p:nvPr/>
        </p:nvSpPr>
        <p:spPr>
          <a:xfrm>
            <a:off x="4962900" y="1188450"/>
            <a:ext cx="19341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Functional specifications</a:t>
            </a:r>
            <a:endParaRPr sz="1900">
              <a:solidFill>
                <a:srgbClr val="EA4335"/>
              </a:solidFill>
              <a:latin typeface="Google Sans"/>
              <a:ea typeface="Google Sans"/>
              <a:cs typeface="Google Sans"/>
              <a:sym typeface="Google Sans"/>
            </a:endParaRPr>
          </a:p>
        </p:txBody>
      </p:sp>
      <p:sp>
        <p:nvSpPr>
          <p:cNvPr id="442" name="Google Shape;442;p56"/>
          <p:cNvSpPr/>
          <p:nvPr/>
        </p:nvSpPr>
        <p:spPr>
          <a:xfrm>
            <a:off x="5448050" y="2994850"/>
            <a:ext cx="12204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IRs like </a:t>
            </a:r>
            <a:br>
              <a:rPr lang="en" sz="1900">
                <a:solidFill>
                  <a:srgbClr val="EA4335"/>
                </a:solidFill>
                <a:latin typeface="Google Sans"/>
                <a:ea typeface="Google Sans"/>
                <a:cs typeface="Google Sans"/>
                <a:sym typeface="Google Sans"/>
              </a:rPr>
            </a:br>
            <a:r>
              <a:rPr lang="en" sz="1900">
                <a:solidFill>
                  <a:srgbClr val="EA4335"/>
                </a:solidFill>
                <a:latin typeface="Google Sans"/>
                <a:ea typeface="Google Sans"/>
                <a:cs typeface="Google Sans"/>
                <a:sym typeface="Google Sans"/>
              </a:rPr>
              <a:t>LLVM</a:t>
            </a:r>
            <a:endParaRPr sz="1900">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4DE3D61D-01DE-A009-05CB-4657A83E64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What should the interface look like? </a:t>
            </a:r>
            <a:endParaRPr/>
          </a:p>
        </p:txBody>
      </p:sp>
      <p:grpSp>
        <p:nvGrpSpPr>
          <p:cNvPr id="448" name="Google Shape;448;p57"/>
          <p:cNvGrpSpPr/>
          <p:nvPr/>
        </p:nvGrpSpPr>
        <p:grpSpPr>
          <a:xfrm>
            <a:off x="512075" y="1734431"/>
            <a:ext cx="7854680" cy="3255893"/>
            <a:chOff x="647127" y="1347375"/>
            <a:chExt cx="7854680" cy="3492698"/>
          </a:xfrm>
        </p:grpSpPr>
        <p:grpSp>
          <p:nvGrpSpPr>
            <p:cNvPr id="449" name="Google Shape;449;p57"/>
            <p:cNvGrpSpPr/>
            <p:nvPr/>
          </p:nvGrpSpPr>
          <p:grpSpPr>
            <a:xfrm>
              <a:off x="647126" y="1347375"/>
              <a:ext cx="477000" cy="3032100"/>
              <a:chOff x="647127" y="1347375"/>
              <a:chExt cx="477000" cy="3032100"/>
            </a:xfrm>
          </p:grpSpPr>
          <p:cxnSp>
            <p:nvCxnSpPr>
              <p:cNvPr id="450" name="Google Shape;450;p57"/>
              <p:cNvCxnSpPr/>
              <p:nvPr/>
            </p:nvCxnSpPr>
            <p:spPr>
              <a:xfrm>
                <a:off x="1082288" y="1347375"/>
                <a:ext cx="0" cy="3032100"/>
              </a:xfrm>
              <a:prstGeom prst="straightConnector1">
                <a:avLst/>
              </a:prstGeom>
              <a:noFill/>
              <a:ln w="19050" cap="flat" cmpd="sng">
                <a:solidFill>
                  <a:schemeClr val="dk1"/>
                </a:solidFill>
                <a:prstDash val="solid"/>
                <a:round/>
                <a:headEnd type="triangle" w="med" len="med"/>
                <a:tailEnd type="none" w="med" len="med"/>
              </a:ln>
            </p:spPr>
          </p:cxnSp>
          <p:sp>
            <p:nvSpPr>
              <p:cNvPr id="451" name="Google Shape;451;p57"/>
              <p:cNvSpPr txBox="1"/>
              <p:nvPr/>
            </p:nvSpPr>
            <p:spPr>
              <a:xfrm rot="-5400000">
                <a:off x="138476" y="2652550"/>
                <a:ext cx="1494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Google Sans"/>
                    <a:ea typeface="Google Sans"/>
                    <a:cs typeface="Google Sans"/>
                    <a:sym typeface="Google Sans"/>
                  </a:rPr>
                  <a:t>Readability</a:t>
                </a:r>
                <a:endParaRPr sz="1900">
                  <a:latin typeface="Google Sans"/>
                  <a:ea typeface="Google Sans"/>
                  <a:cs typeface="Google Sans"/>
                  <a:sym typeface="Google Sans"/>
                </a:endParaRPr>
              </a:p>
            </p:txBody>
          </p:sp>
        </p:grpSp>
        <p:grpSp>
          <p:nvGrpSpPr>
            <p:cNvPr id="452" name="Google Shape;452;p57"/>
            <p:cNvGrpSpPr/>
            <p:nvPr/>
          </p:nvGrpSpPr>
          <p:grpSpPr>
            <a:xfrm rot="-5400000">
              <a:off x="4531982" y="870249"/>
              <a:ext cx="511913" cy="7427735"/>
              <a:chOff x="688505" y="1428550"/>
              <a:chExt cx="452100" cy="3032100"/>
            </a:xfrm>
          </p:grpSpPr>
          <p:cxnSp>
            <p:nvCxnSpPr>
              <p:cNvPr id="453" name="Google Shape;453;p57"/>
              <p:cNvCxnSpPr/>
              <p:nvPr/>
            </p:nvCxnSpPr>
            <p:spPr>
              <a:xfrm>
                <a:off x="1095275" y="1428550"/>
                <a:ext cx="0" cy="3032100"/>
              </a:xfrm>
              <a:prstGeom prst="straightConnector1">
                <a:avLst/>
              </a:prstGeom>
              <a:noFill/>
              <a:ln w="19050" cap="flat" cmpd="sng">
                <a:solidFill>
                  <a:schemeClr val="dk1"/>
                </a:solidFill>
                <a:prstDash val="solid"/>
                <a:round/>
                <a:headEnd type="none" w="med" len="med"/>
                <a:tailEnd type="triangle" w="med" len="med"/>
              </a:ln>
            </p:spPr>
          </p:cxnSp>
          <p:sp>
            <p:nvSpPr>
              <p:cNvPr id="454" name="Google Shape;454;p57"/>
              <p:cNvSpPr txBox="1"/>
              <p:nvPr/>
            </p:nvSpPr>
            <p:spPr>
              <a:xfrm rot="5400000">
                <a:off x="167405" y="2817400"/>
                <a:ext cx="1494300" cy="45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Google Sans"/>
                    <a:ea typeface="Google Sans"/>
                    <a:cs typeface="Google Sans"/>
                    <a:sym typeface="Google Sans"/>
                  </a:rPr>
                  <a:t>Precision</a:t>
                </a:r>
                <a:endParaRPr sz="1900">
                  <a:latin typeface="Google Sans"/>
                  <a:ea typeface="Google Sans"/>
                  <a:cs typeface="Google Sans"/>
                  <a:sym typeface="Google Sans"/>
                </a:endParaRPr>
              </a:p>
            </p:txBody>
          </p:sp>
        </p:grpSp>
      </p:grpSp>
      <p:sp>
        <p:nvSpPr>
          <p:cNvPr id="455" name="Google Shape;455;p57"/>
          <p:cNvSpPr/>
          <p:nvPr/>
        </p:nvSpPr>
        <p:spPr>
          <a:xfrm>
            <a:off x="2492550" y="1367775"/>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Natural language text </a:t>
            </a:r>
            <a:endParaRPr sz="1900">
              <a:latin typeface="Google Sans"/>
              <a:ea typeface="Google Sans"/>
              <a:cs typeface="Google Sans"/>
              <a:sym typeface="Google Sans"/>
            </a:endParaRPr>
          </a:p>
        </p:txBody>
      </p:sp>
      <p:sp>
        <p:nvSpPr>
          <p:cNvPr id="456" name="Google Shape;456;p57"/>
          <p:cNvSpPr/>
          <p:nvPr/>
        </p:nvSpPr>
        <p:spPr>
          <a:xfrm>
            <a:off x="4749900" y="1856825"/>
            <a:ext cx="2360100" cy="671400"/>
          </a:xfrm>
          <a:prstGeom prst="roundRect">
            <a:avLst>
              <a:gd name="adj" fmla="val 16667"/>
            </a:avLst>
          </a:prstGeom>
          <a:noFill/>
          <a:ln w="38100" cap="flat" cmpd="sng">
            <a:solidFill>
              <a:srgbClr val="EA4335"/>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Simple, executable programs </a:t>
            </a:r>
            <a:endParaRPr sz="1900">
              <a:latin typeface="Google Sans"/>
              <a:ea typeface="Google Sans"/>
              <a:cs typeface="Google Sans"/>
              <a:sym typeface="Google Sans"/>
            </a:endParaRPr>
          </a:p>
        </p:txBody>
      </p:sp>
      <p:sp>
        <p:nvSpPr>
          <p:cNvPr id="457" name="Google Shape;457;p57"/>
          <p:cNvSpPr/>
          <p:nvPr/>
        </p:nvSpPr>
        <p:spPr>
          <a:xfrm>
            <a:off x="6530550" y="2994850"/>
            <a:ext cx="1776300" cy="6714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Precise IR as Petri nets</a:t>
            </a:r>
            <a:endParaRPr sz="1900">
              <a:latin typeface="Google Sans"/>
              <a:ea typeface="Google Sans"/>
              <a:cs typeface="Google Sans"/>
              <a:sym typeface="Google Sans"/>
            </a:endParaRPr>
          </a:p>
        </p:txBody>
      </p:sp>
      <p:sp>
        <p:nvSpPr>
          <p:cNvPr id="458" name="Google Shape;458;p57"/>
          <p:cNvSpPr/>
          <p:nvPr/>
        </p:nvSpPr>
        <p:spPr>
          <a:xfrm>
            <a:off x="556013" y="1063950"/>
            <a:ext cx="20424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latin typeface="Google Sans"/>
                <a:ea typeface="Google Sans"/>
                <a:cs typeface="Google Sans"/>
                <a:sym typeface="Google Sans"/>
              </a:rPr>
              <a:t>Upper/lower bounds</a:t>
            </a:r>
            <a:endParaRPr sz="1900">
              <a:latin typeface="Google Sans"/>
              <a:ea typeface="Google Sans"/>
              <a:cs typeface="Google Sans"/>
              <a:sym typeface="Google Sans"/>
            </a:endParaRPr>
          </a:p>
        </p:txBody>
      </p:sp>
      <p:sp>
        <p:nvSpPr>
          <p:cNvPr id="459" name="Google Shape;459;p57"/>
          <p:cNvSpPr/>
          <p:nvPr/>
        </p:nvSpPr>
        <p:spPr>
          <a:xfrm>
            <a:off x="6917800" y="3790900"/>
            <a:ext cx="2106900" cy="7680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Cycle-accurate</a:t>
            </a:r>
            <a:endParaRPr sz="1900">
              <a:solidFill>
                <a:schemeClr val="dk1"/>
              </a:solidFill>
              <a:latin typeface="Google Sans"/>
              <a:ea typeface="Google Sans"/>
              <a:cs typeface="Google Sans"/>
              <a:sym typeface="Google Sans"/>
            </a:endParaRPr>
          </a:p>
          <a:p>
            <a:pPr marL="0" lvl="0" indent="0" algn="ctr" rtl="0">
              <a:spcBef>
                <a:spcPts val="0"/>
              </a:spcBef>
              <a:spcAft>
                <a:spcPts val="0"/>
              </a:spcAft>
              <a:buNone/>
            </a:pPr>
            <a:r>
              <a:rPr lang="en" sz="1900">
                <a:solidFill>
                  <a:schemeClr val="dk1"/>
                </a:solidFill>
                <a:latin typeface="Google Sans"/>
                <a:ea typeface="Google Sans"/>
                <a:cs typeface="Google Sans"/>
                <a:sym typeface="Google Sans"/>
              </a:rPr>
              <a:t>models</a:t>
            </a:r>
            <a:endParaRPr sz="1900">
              <a:solidFill>
                <a:schemeClr val="dk1"/>
              </a:solidFill>
              <a:latin typeface="Google Sans"/>
              <a:ea typeface="Google Sans"/>
              <a:cs typeface="Google Sans"/>
              <a:sym typeface="Google Sans"/>
            </a:endParaRPr>
          </a:p>
        </p:txBody>
      </p:sp>
      <p:sp>
        <p:nvSpPr>
          <p:cNvPr id="460" name="Google Shape;460;p57"/>
          <p:cNvSpPr/>
          <p:nvPr/>
        </p:nvSpPr>
        <p:spPr>
          <a:xfrm>
            <a:off x="2446025" y="2010950"/>
            <a:ext cx="1934100" cy="412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Documentation</a:t>
            </a:r>
            <a:endParaRPr sz="1900">
              <a:solidFill>
                <a:srgbClr val="EA4335"/>
              </a:solidFill>
              <a:latin typeface="Google Sans"/>
              <a:ea typeface="Google Sans"/>
              <a:cs typeface="Google Sans"/>
              <a:sym typeface="Google Sans"/>
            </a:endParaRPr>
          </a:p>
        </p:txBody>
      </p:sp>
      <p:sp>
        <p:nvSpPr>
          <p:cNvPr id="461" name="Google Shape;461;p57"/>
          <p:cNvSpPr/>
          <p:nvPr/>
        </p:nvSpPr>
        <p:spPr>
          <a:xfrm>
            <a:off x="4962900" y="1188450"/>
            <a:ext cx="19341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Functional specifications</a:t>
            </a:r>
            <a:endParaRPr sz="1900">
              <a:solidFill>
                <a:srgbClr val="EA4335"/>
              </a:solidFill>
              <a:latin typeface="Google Sans"/>
              <a:ea typeface="Google Sans"/>
              <a:cs typeface="Google Sans"/>
              <a:sym typeface="Google Sans"/>
            </a:endParaRPr>
          </a:p>
        </p:txBody>
      </p:sp>
      <p:sp>
        <p:nvSpPr>
          <p:cNvPr id="462" name="Google Shape;462;p57"/>
          <p:cNvSpPr/>
          <p:nvPr/>
        </p:nvSpPr>
        <p:spPr>
          <a:xfrm>
            <a:off x="5448050" y="2994850"/>
            <a:ext cx="1220400" cy="671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EA4335"/>
                </a:solidFill>
                <a:latin typeface="Google Sans"/>
                <a:ea typeface="Google Sans"/>
                <a:cs typeface="Google Sans"/>
                <a:sym typeface="Google Sans"/>
              </a:rPr>
              <a:t>IRs like </a:t>
            </a:r>
            <a:br>
              <a:rPr lang="en" sz="1900">
                <a:solidFill>
                  <a:srgbClr val="EA4335"/>
                </a:solidFill>
                <a:latin typeface="Google Sans"/>
                <a:ea typeface="Google Sans"/>
                <a:cs typeface="Google Sans"/>
                <a:sym typeface="Google Sans"/>
              </a:rPr>
            </a:br>
            <a:r>
              <a:rPr lang="en" sz="1900">
                <a:solidFill>
                  <a:srgbClr val="EA4335"/>
                </a:solidFill>
                <a:latin typeface="Google Sans"/>
                <a:ea typeface="Google Sans"/>
                <a:cs typeface="Google Sans"/>
                <a:sym typeface="Google Sans"/>
              </a:rPr>
              <a:t>LLVM</a:t>
            </a:r>
            <a:endParaRPr sz="1900">
              <a:solidFill>
                <a:srgbClr val="EA4335"/>
              </a:solidFill>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68A4CCAA-49AE-4AD6-9810-1588D450B8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8"/>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Interfaces as Petri nets as precise</a:t>
            </a:r>
            <a:endParaRPr/>
          </a:p>
        </p:txBody>
      </p:sp>
      <p:pic>
        <p:nvPicPr>
          <p:cNvPr id="468" name="Google Shape;468;p58"/>
          <p:cNvPicPr preferRelativeResize="0"/>
          <p:nvPr/>
        </p:nvPicPr>
        <p:blipFill>
          <a:blip r:embed="rId3">
            <a:alphaModFix/>
          </a:blip>
          <a:stretch>
            <a:fillRect/>
          </a:stretch>
        </p:blipFill>
        <p:spPr>
          <a:xfrm>
            <a:off x="1768324" y="872238"/>
            <a:ext cx="5607351" cy="3229001"/>
          </a:xfrm>
          <a:prstGeom prst="rect">
            <a:avLst/>
          </a:prstGeom>
          <a:noFill/>
          <a:ln>
            <a:noFill/>
          </a:ln>
        </p:spPr>
      </p:pic>
      <p:sp>
        <p:nvSpPr>
          <p:cNvPr id="469" name="Google Shape;469;p58"/>
          <p:cNvSpPr/>
          <p:nvPr/>
        </p:nvSpPr>
        <p:spPr>
          <a:xfrm>
            <a:off x="251400" y="4216400"/>
            <a:ext cx="8641200" cy="6966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Petri nets can accurately predict the accelerator’s expected latency and throughput for arbitrary input workloads</a:t>
            </a:r>
            <a:endParaRPr sz="1900" b="1">
              <a:latin typeface="Google Sans"/>
              <a:ea typeface="Google Sans"/>
              <a:cs typeface="Google Sans"/>
              <a:sym typeface="Google Sans"/>
            </a:endParaRPr>
          </a:p>
        </p:txBody>
      </p:sp>
      <p:sp>
        <p:nvSpPr>
          <p:cNvPr id="470" name="Google Shape;470;p58"/>
          <p:cNvSpPr/>
          <p:nvPr/>
        </p:nvSpPr>
        <p:spPr>
          <a:xfrm>
            <a:off x="4152900" y="3924300"/>
            <a:ext cx="1219200" cy="17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F01A4333-BDB2-BD4C-0762-D4D8BC555F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9"/>
          <p:cNvSpPr txBox="1">
            <a:spLocks noGrp="1"/>
          </p:cNvSpPr>
          <p:nvPr>
            <p:ph type="title"/>
          </p:nvPr>
        </p:nvSpPr>
        <p:spPr>
          <a:xfrm>
            <a:off x="152400" y="184375"/>
            <a:ext cx="8877300" cy="10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Interfaces as programs: precision</a:t>
            </a:r>
            <a:endParaRPr/>
          </a:p>
        </p:txBody>
      </p:sp>
      <p:sp>
        <p:nvSpPr>
          <p:cNvPr id="476" name="Google Shape;476;p59"/>
          <p:cNvSpPr/>
          <p:nvPr/>
        </p:nvSpPr>
        <p:spPr>
          <a:xfrm>
            <a:off x="806400" y="4216400"/>
            <a:ext cx="7531200" cy="6966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Interfaces as programs are precise enough to be useful</a:t>
            </a:r>
            <a:endParaRPr sz="1900" b="1">
              <a:latin typeface="Google Sans"/>
              <a:ea typeface="Google Sans"/>
              <a:cs typeface="Google Sans"/>
              <a:sym typeface="Google Sans"/>
            </a:endParaRPr>
          </a:p>
        </p:txBody>
      </p:sp>
      <p:sp>
        <p:nvSpPr>
          <p:cNvPr id="477" name="Google Shape;477;p59"/>
          <p:cNvSpPr/>
          <p:nvPr/>
        </p:nvSpPr>
        <p:spPr>
          <a:xfrm>
            <a:off x="4152900" y="3924300"/>
            <a:ext cx="1219200" cy="17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 name="Google Shape;478;p59"/>
          <p:cNvPicPr preferRelativeResize="0"/>
          <p:nvPr/>
        </p:nvPicPr>
        <p:blipFill>
          <a:blip r:embed="rId3">
            <a:alphaModFix/>
          </a:blip>
          <a:stretch>
            <a:fillRect/>
          </a:stretch>
        </p:blipFill>
        <p:spPr>
          <a:xfrm>
            <a:off x="1893937" y="1130300"/>
            <a:ext cx="5356126" cy="2717800"/>
          </a:xfrm>
          <a:prstGeom prst="rect">
            <a:avLst/>
          </a:prstGeom>
          <a:noFill/>
          <a:ln>
            <a:noFill/>
          </a:ln>
        </p:spPr>
      </p:pic>
      <p:sp>
        <p:nvSpPr>
          <p:cNvPr id="2" name="Slide Number Placeholder 1">
            <a:extLst>
              <a:ext uri="{FF2B5EF4-FFF2-40B4-BE49-F238E27FC236}">
                <a16:creationId xmlns:a16="http://schemas.microsoft.com/office/drawing/2014/main" id="{B5F98B43-4DDE-2AE6-1DA5-F60826CC24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a:t>Accelerators are here to stay</a:t>
            </a:r>
            <a:endParaRPr sz="3600"/>
          </a:p>
        </p:txBody>
      </p:sp>
      <p:sp>
        <p:nvSpPr>
          <p:cNvPr id="118" name="Google Shape;118;p28"/>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ct val="60000"/>
              <a:buChar char="●"/>
            </a:pPr>
            <a:r>
              <a:rPr lang="en" sz="1900" dirty="0">
                <a:solidFill>
                  <a:schemeClr val="dk1"/>
                </a:solidFill>
              </a:rPr>
              <a:t>General-purpose HW can’t keep up with growing computational demand</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System designers are increasingly turning to accelerators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Machine learning (Google TPU)</a:t>
            </a:r>
          </a:p>
          <a:p>
            <a:pPr lvl="1" indent="-349250">
              <a:lnSpc>
                <a:spcPct val="100000"/>
              </a:lnSpc>
              <a:buClr>
                <a:schemeClr val="dk1"/>
              </a:buClr>
              <a:buSzPct val="60000"/>
            </a:pPr>
            <a:r>
              <a:rPr lang="en-GB" sz="1900" dirty="0">
                <a:solidFill>
                  <a:schemeClr val="dk1"/>
                </a:solidFill>
              </a:rPr>
              <a:t>Video processing (Meta Shasta)</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Systems infrastructure (AWS Nitro)</a:t>
            </a:r>
            <a:endParaRPr sz="1900" dirty="0">
              <a:solidFill>
                <a:schemeClr val="dk1"/>
              </a:solidFill>
            </a:endParaRPr>
          </a:p>
        </p:txBody>
      </p:sp>
      <p:sp>
        <p:nvSpPr>
          <p:cNvPr id="2" name="Slide Number Placeholder 1">
            <a:extLst>
              <a:ext uri="{FF2B5EF4-FFF2-40B4-BE49-F238E27FC236}">
                <a16:creationId xmlns:a16="http://schemas.microsoft.com/office/drawing/2014/main" id="{C6CF67A4-38ED-1181-4F86-11866B032A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600"/>
              <a:t>Accelerators are hard to use!</a:t>
            </a:r>
            <a:endParaRPr sz="3600"/>
          </a:p>
        </p:txBody>
      </p:sp>
      <p:sp>
        <p:nvSpPr>
          <p:cNvPr id="124" name="Google Shape;124;p29"/>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ct val="60000"/>
              <a:buChar char="●"/>
            </a:pPr>
            <a:r>
              <a:rPr lang="en" sz="1900" dirty="0">
                <a:solidFill>
                  <a:schemeClr val="dk1"/>
                </a:solidFill>
              </a:rPr>
              <a:t>Accelerators provide little visibility into expected performance</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Only way to gauge speedup: purchase accelerator, port and run code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2-3 person-months in the best case</a:t>
            </a: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Impossible during system design when no code exists </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Offloading blindly can degrade performance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Every accelerator makes assumptions about expected workload</a:t>
            </a:r>
            <a:endParaRPr sz="1900" dirty="0">
              <a:solidFill>
                <a:schemeClr val="dk1"/>
              </a:solidFill>
            </a:endParaRPr>
          </a:p>
        </p:txBody>
      </p:sp>
      <p:sp>
        <p:nvSpPr>
          <p:cNvPr id="125" name="Google Shape;125;p29"/>
          <p:cNvSpPr/>
          <p:nvPr/>
        </p:nvSpPr>
        <p:spPr>
          <a:xfrm>
            <a:off x="573450" y="4340275"/>
            <a:ext cx="7997100" cy="5727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latin typeface="Google Sans"/>
                <a:ea typeface="Google Sans"/>
                <a:cs typeface="Google Sans"/>
                <a:sym typeface="Google Sans"/>
              </a:rPr>
              <a:t>Building systems that use accelerators is tedious and error-prone</a:t>
            </a:r>
            <a:endParaRPr sz="1900" b="1">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Example #1: SoC design</a:t>
            </a:r>
            <a:endParaRPr/>
          </a:p>
        </p:txBody>
      </p:sp>
      <p:sp>
        <p:nvSpPr>
          <p:cNvPr id="131" name="Google Shape;131;p30"/>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Need to decide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Which third-party IP blocks to use?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Area al</a:t>
            </a:r>
            <a:r>
              <a:rPr lang="en-GB" sz="1900" dirty="0">
                <a:solidFill>
                  <a:schemeClr val="dk1"/>
                </a:solidFill>
              </a:rPr>
              <a:t>l</a:t>
            </a:r>
            <a:r>
              <a:rPr lang="en" sz="1900" dirty="0" err="1">
                <a:solidFill>
                  <a:schemeClr val="dk1"/>
                </a:solidFill>
              </a:rPr>
              <a:t>ocated</a:t>
            </a:r>
            <a:r>
              <a:rPr lang="en" sz="1900" dirty="0">
                <a:solidFill>
                  <a:schemeClr val="dk1"/>
                </a:solidFill>
              </a:rPr>
              <a:t> per accelerator?</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Where are the compute and memory bottlenecks?</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No good way to answer these questions: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Benchmarking is tedious/infeasible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Must rely on heuristics and “accumulated wisdom”</a:t>
            </a:r>
            <a:endParaRPr sz="1900" dirty="0">
              <a:solidFill>
                <a:schemeClr val="dk1"/>
              </a:solidFill>
            </a:endParaRPr>
          </a:p>
        </p:txBody>
      </p:sp>
      <p:sp>
        <p:nvSpPr>
          <p:cNvPr id="4" name="Slide Number Placeholder 3">
            <a:extLst>
              <a:ext uri="{FF2B5EF4-FFF2-40B4-BE49-F238E27FC236}">
                <a16:creationId xmlns:a16="http://schemas.microsoft.com/office/drawing/2014/main" id="{EA31B118-FB24-6A42-014B-5A9189F747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Example #2: Infrastructure stack offload</a:t>
            </a:r>
            <a:endParaRPr/>
          </a:p>
        </p:txBody>
      </p:sp>
      <p:sp>
        <p:nvSpPr>
          <p:cNvPr id="137" name="Google Shape;137;p31"/>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ct val="60000"/>
              <a:buChar char="●"/>
            </a:pPr>
            <a:r>
              <a:rPr lang="en" sz="1900" dirty="0">
                <a:solidFill>
                  <a:schemeClr val="dk1"/>
                </a:solidFill>
              </a:rPr>
              <a:t>Imagine you want to offload an RPC stack to hardware</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Must purchase and port code to every accelerator to decide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Which accelerator provides best performance per dollar?</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How many server cores can I save?</a:t>
            </a:r>
            <a:endParaRPr sz="1900" dirty="0">
              <a:solidFill>
                <a:schemeClr val="dk1"/>
              </a:solidFill>
            </a:endParaRPr>
          </a:p>
        </p:txBody>
      </p:sp>
      <p:sp>
        <p:nvSpPr>
          <p:cNvPr id="2" name="Slide Number Placeholder 1">
            <a:extLst>
              <a:ext uri="{FF2B5EF4-FFF2-40B4-BE49-F238E27FC236}">
                <a16:creationId xmlns:a16="http://schemas.microsoft.com/office/drawing/2014/main" id="{C6F504B7-D86F-C7E6-E058-DB2230F176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a:t>Example #3: Compilers for accelerators</a:t>
            </a:r>
            <a:endParaRPr/>
          </a:p>
        </p:txBody>
      </p:sp>
      <p:sp>
        <p:nvSpPr>
          <p:cNvPr id="143" name="Google Shape;143;p32"/>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ct val="60000"/>
              <a:buChar char="●"/>
            </a:pPr>
            <a:r>
              <a:rPr lang="en" sz="1900" dirty="0">
                <a:solidFill>
                  <a:schemeClr val="dk1"/>
                </a:solidFill>
              </a:rPr>
              <a:t>ML compilers (e.g., TVM) auto-tune code to available hardware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Derive program-specific cost models by profiling hardware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Auto-tuning provides up to 4x performance benefits</a:t>
            </a:r>
            <a:endParaRPr sz="1900" dirty="0">
              <a:solidFill>
                <a:schemeClr val="dk1"/>
              </a:solidFill>
            </a:endParaRPr>
          </a:p>
          <a:p>
            <a:pPr indent="-349250">
              <a:lnSpc>
                <a:spcPct val="100000"/>
              </a:lnSpc>
              <a:spcBef>
                <a:spcPts val="1000"/>
              </a:spcBef>
              <a:buClr>
                <a:schemeClr val="dk1"/>
              </a:buClr>
              <a:buSzPct val="60000"/>
            </a:pPr>
            <a:r>
              <a:rPr lang="en" sz="1900" dirty="0">
                <a:solidFill>
                  <a:schemeClr val="dk1"/>
                </a:solidFill>
              </a:rPr>
              <a:t>Auto-tuning can take several hours</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Bottlenecked by profiling (91-99% of total time for Resnet-18)</a:t>
            </a:r>
            <a:r>
              <a:rPr lang="en" sz="1900" baseline="30000" dirty="0">
                <a:solidFill>
                  <a:schemeClr val="dk1"/>
                </a:solidFill>
              </a:rPr>
              <a:t>1</a:t>
            </a:r>
            <a:endParaRPr sz="1900" baseline="300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Compilers cannot quickly estimate latency of an instruction sequence</a:t>
            </a:r>
            <a:endParaRPr sz="1900" dirty="0">
              <a:solidFill>
                <a:schemeClr val="dk1"/>
              </a:solidFill>
            </a:endParaRPr>
          </a:p>
        </p:txBody>
      </p:sp>
      <p:sp>
        <p:nvSpPr>
          <p:cNvPr id="2" name="Slide Number Placeholder 1">
            <a:extLst>
              <a:ext uri="{FF2B5EF4-FFF2-40B4-BE49-F238E27FC236}">
                <a16:creationId xmlns:a16="http://schemas.microsoft.com/office/drawing/2014/main" id="{04521AB4-9826-8A2A-87C3-053CA2573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Google Shape;157;p34">
            <a:extLst>
              <a:ext uri="{FF2B5EF4-FFF2-40B4-BE49-F238E27FC236}">
                <a16:creationId xmlns:a16="http://schemas.microsoft.com/office/drawing/2014/main" id="{77D81114-7227-1F18-320E-90EE57A25FBA}"/>
              </a:ext>
            </a:extLst>
          </p:cNvPr>
          <p:cNvSpPr txBox="1">
            <a:spLocks/>
          </p:cNvSpPr>
          <p:nvPr/>
        </p:nvSpPr>
        <p:spPr>
          <a:xfrm>
            <a:off x="2033516" y="4418530"/>
            <a:ext cx="7110484" cy="873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Google Sans"/>
              <a:buNone/>
            </a:pPr>
            <a:r>
              <a:rPr lang="en-GB" sz="1600" baseline="30000" dirty="0">
                <a:solidFill>
                  <a:schemeClr val="tx1"/>
                </a:solidFill>
              </a:rPr>
              <a:t>1</a:t>
            </a:r>
            <a:r>
              <a:rPr lang="en-GB" sz="1600" dirty="0">
                <a:solidFill>
                  <a:schemeClr val="tx1"/>
                </a:solidFill>
              </a:rPr>
              <a:t>Adatune: Adaptive tensor compilation made efficient. Li et. al, NEURIPS’20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232050" y="184375"/>
            <a:ext cx="8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dirty="0"/>
              <a:t>Key questions for accelerators</a:t>
            </a:r>
            <a:endParaRPr dirty="0"/>
          </a:p>
        </p:txBody>
      </p:sp>
      <p:sp>
        <p:nvSpPr>
          <p:cNvPr id="149" name="Google Shape;149;p33"/>
          <p:cNvSpPr txBox="1">
            <a:spLocks noGrp="1"/>
          </p:cNvSpPr>
          <p:nvPr>
            <p:ph type="body" idx="1"/>
          </p:nvPr>
        </p:nvSpPr>
        <p:spPr>
          <a:xfrm>
            <a:off x="234700" y="1152475"/>
            <a:ext cx="9144000"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ct val="60000"/>
              <a:buChar char="●"/>
            </a:pPr>
            <a:r>
              <a:rPr lang="en" sz="1900" dirty="0">
                <a:solidFill>
                  <a:schemeClr val="dk1"/>
                </a:solidFill>
              </a:rPr>
              <a:t>What latency/throughput can I expect for my workload?</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Which accelerator is the best fit for my workload?</a:t>
            </a:r>
            <a:endParaRPr sz="1900" dirty="0">
              <a:solidFill>
                <a:schemeClr val="dk1"/>
              </a:solidFill>
            </a:endParaRPr>
          </a:p>
          <a:p>
            <a:pPr marL="457200" lvl="0" indent="-349250" algn="l" rtl="0">
              <a:lnSpc>
                <a:spcPct val="100000"/>
              </a:lnSpc>
              <a:spcBef>
                <a:spcPts val="1000"/>
              </a:spcBef>
              <a:spcAft>
                <a:spcPts val="0"/>
              </a:spcAft>
              <a:buClr>
                <a:schemeClr val="dk1"/>
              </a:buClr>
              <a:buSzPct val="60000"/>
              <a:buChar char="●"/>
            </a:pPr>
            <a:r>
              <a:rPr lang="en" sz="1900" dirty="0">
                <a:solidFill>
                  <a:schemeClr val="dk1"/>
                </a:solidFill>
              </a:rPr>
              <a:t>How does offloading (a part of) my code impact end-to-end performance?</a:t>
            </a:r>
            <a:endParaRPr sz="1900" dirty="0">
              <a:solidFill>
                <a:schemeClr val="dk1"/>
              </a:solidFill>
            </a:endParaRPr>
          </a:p>
          <a:p>
            <a:pPr marL="914400" lvl="1" indent="-349250" algn="l" rtl="0">
              <a:lnSpc>
                <a:spcPct val="100000"/>
              </a:lnSpc>
              <a:spcBef>
                <a:spcPts val="0"/>
              </a:spcBef>
              <a:spcAft>
                <a:spcPts val="0"/>
              </a:spcAft>
              <a:buClr>
                <a:schemeClr val="dk1"/>
              </a:buClr>
              <a:buSzPct val="60000"/>
              <a:buChar char="○"/>
            </a:pPr>
            <a:r>
              <a:rPr lang="en" sz="1900" dirty="0">
                <a:solidFill>
                  <a:schemeClr val="dk1"/>
                </a:solidFill>
              </a:rPr>
              <a:t>Which parts of my code should I offload? </a:t>
            </a:r>
            <a:endParaRPr sz="1900" dirty="0">
              <a:solidFill>
                <a:schemeClr val="dk1"/>
              </a:solidFill>
            </a:endParaRPr>
          </a:p>
        </p:txBody>
      </p:sp>
      <p:sp>
        <p:nvSpPr>
          <p:cNvPr id="150" name="Google Shape;150;p33"/>
          <p:cNvSpPr/>
          <p:nvPr/>
        </p:nvSpPr>
        <p:spPr>
          <a:xfrm>
            <a:off x="342900" y="4340275"/>
            <a:ext cx="8458200" cy="572700"/>
          </a:xfrm>
          <a:prstGeom prst="roundRect">
            <a:avLst>
              <a:gd name="adj" fmla="val 16667"/>
            </a:avLst>
          </a:prstGeom>
          <a:noFill/>
          <a:ln w="38100" cap="flat" cmpd="sng">
            <a:solidFill>
              <a:srgbClr val="EA433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latin typeface="Google Sans"/>
                <a:ea typeface="Google Sans"/>
                <a:cs typeface="Google Sans"/>
                <a:sym typeface="Google Sans"/>
              </a:rPr>
              <a:t>Answering these questions is key to the effective use of accelerators</a:t>
            </a:r>
            <a:endParaRPr sz="1900" b="1" dirty="0">
              <a:latin typeface="Google Sans"/>
              <a:ea typeface="Google Sans"/>
              <a:cs typeface="Google Sans"/>
              <a:sym typeface="Google Sans"/>
            </a:endParaRPr>
          </a:p>
        </p:txBody>
      </p:sp>
      <p:sp>
        <p:nvSpPr>
          <p:cNvPr id="2" name="Slide Number Placeholder 1">
            <a:extLst>
              <a:ext uri="{FF2B5EF4-FFF2-40B4-BE49-F238E27FC236}">
                <a16:creationId xmlns:a16="http://schemas.microsoft.com/office/drawing/2014/main" id="{6F169985-48BC-0F83-095D-A969FF45F3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4|9.5|4.5|9|16.7|4.4|3.5"/>
</p:tagLst>
</file>

<file path=ppt/tags/tag2.xml><?xml version="1.0" encoding="utf-8"?>
<p:tagLst xmlns:a="http://schemas.openxmlformats.org/drawingml/2006/main" xmlns:r="http://schemas.openxmlformats.org/officeDocument/2006/relationships" xmlns:p="http://schemas.openxmlformats.org/presentationml/2006/main">
  <p:tag name="TIMING" val="|38.1"/>
</p:tagLst>
</file>

<file path=ppt/tags/tag3.xml><?xml version="1.0" encoding="utf-8"?>
<p:tagLst xmlns:a="http://schemas.openxmlformats.org/drawingml/2006/main" xmlns:r="http://schemas.openxmlformats.org/officeDocument/2006/relationships" xmlns:p="http://schemas.openxmlformats.org/presentationml/2006/main">
  <p:tag name="TIMING" val="|38.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9719</TotalTime>
  <Words>5322</Words>
  <Application>Microsoft Macintosh PowerPoint</Application>
  <PresentationFormat>On-screen Show (16:9)</PresentationFormat>
  <Paragraphs>453</Paragraphs>
  <Slides>38</Slides>
  <Notes>37</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Fira Code</vt:lpstr>
      <vt:lpstr>Google Sans</vt:lpstr>
      <vt:lpstr>Google Sans Medium</vt:lpstr>
      <vt:lpstr>Arial</vt:lpstr>
      <vt:lpstr>Fira Code Medium</vt:lpstr>
      <vt:lpstr>Gill Sans</vt:lpstr>
      <vt:lpstr>Simple Light</vt:lpstr>
      <vt:lpstr>Simple Light</vt:lpstr>
      <vt:lpstr>PowerPoint Presentation</vt:lpstr>
      <vt:lpstr>PowerPoint Presentation</vt:lpstr>
      <vt:lpstr>PowerPoint Presentation</vt:lpstr>
      <vt:lpstr>Accelerators are here to stay</vt:lpstr>
      <vt:lpstr>Accelerators are hard to use!</vt:lpstr>
      <vt:lpstr>Example #1: SoC design</vt:lpstr>
      <vt:lpstr>Example #2: Infrastructure stack offload</vt:lpstr>
      <vt:lpstr>Example #3: Compilers for accelerators</vt:lpstr>
      <vt:lpstr>Key questions for accelerators</vt:lpstr>
      <vt:lpstr>Equivalent questions for functionality </vt:lpstr>
      <vt:lpstr>Equivalent questions for functionality </vt:lpstr>
      <vt:lpstr>Performance interfaces for accelerators </vt:lpstr>
      <vt:lpstr>PowerPoint Presentation</vt:lpstr>
      <vt:lpstr>Running examples </vt:lpstr>
      <vt:lpstr>What should performance interfaces look like? </vt:lpstr>
      <vt:lpstr>What should performance interfaces look like? </vt:lpstr>
      <vt:lpstr>Interfaces as natural language: examples</vt:lpstr>
      <vt:lpstr>Interfaces as natural language: rationale</vt:lpstr>
      <vt:lpstr>What should performance interfaces look like? </vt:lpstr>
      <vt:lpstr>Interfaces as simple, executable programs</vt:lpstr>
      <vt:lpstr>Representing performance as programs</vt:lpstr>
      <vt:lpstr>What should performance interfaces look like? </vt:lpstr>
      <vt:lpstr>What are Petri nets?</vt:lpstr>
      <vt:lpstr>Representing performance using Petri nets</vt:lpstr>
      <vt:lpstr>Performance IR is immediately useful</vt:lpstr>
      <vt:lpstr>Open Questions</vt:lpstr>
      <vt:lpstr>PowerPoint Presentation</vt:lpstr>
      <vt:lpstr>PowerPoint Presentation</vt:lpstr>
      <vt:lpstr>PowerPoint Presentation</vt:lpstr>
      <vt:lpstr>What are Petri nets?</vt:lpstr>
      <vt:lpstr>PowerPoint Presentation</vt:lpstr>
      <vt:lpstr>What should the interface look like? </vt:lpstr>
      <vt:lpstr>What should the interface look like? </vt:lpstr>
      <vt:lpstr>What should the interface look like? </vt:lpstr>
      <vt:lpstr>What should the interface look like? </vt:lpstr>
      <vt:lpstr>What should the interface look like? </vt:lpstr>
      <vt:lpstr>Interfaces as Petri nets as precise</vt:lpstr>
      <vt:lpstr>Interfaces as programs: precision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139</cp:revision>
  <dcterms:modified xsi:type="dcterms:W3CDTF">2023-09-06T13:07:38Z</dcterms:modified>
</cp:coreProperties>
</file>